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09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43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481013" y="1279525"/>
            <a:ext cx="6140450" cy="3454400"/>
          </a:xfrm>
        </p:spPr>
      </p:sp>
      <p:sp>
        <p:nvSpPr>
          <p:cNvPr id="104868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7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481013" y="1279525"/>
            <a:ext cx="6140450" cy="3454400"/>
          </a:xfrm>
        </p:spPr>
      </p:sp>
      <p:sp>
        <p:nvSpPr>
          <p:cNvPr id="104861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tags" Target="../tags/tag19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image" Target="../media/image2.png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6.xml" /><Relationship Id="rId11" Type="http://schemas.openxmlformats.org/officeDocument/2006/relationships/tags" Target="../tags/tag37.xml" /><Relationship Id="rId12" Type="http://schemas.openxmlformats.org/officeDocument/2006/relationships/tags" Target="../tags/tag38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image" Target="../media/image2.png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tags" Target="../tags/tag33.xml" /><Relationship Id="rId8" Type="http://schemas.openxmlformats.org/officeDocument/2006/relationships/tags" Target="../tags/tag34.xml" /><Relationship Id="rId9" Type="http://schemas.openxmlformats.org/officeDocument/2006/relationships/tags" Target="../tags/tag3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tags" Target="../tags/tag4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tags" Target="../tags/tag58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tags" Target="../tags/tag50.xml" /><Relationship Id="rId5" Type="http://schemas.openxmlformats.org/officeDocument/2006/relationships/tags" Target="../tags/tag51.xml" /><Relationship Id="rId6" Type="http://schemas.openxmlformats.org/officeDocument/2006/relationships/tags" Target="../tags/tag52.xml" /><Relationship Id="rId7" Type="http://schemas.openxmlformats.org/officeDocument/2006/relationships/tags" Target="../tags/tag53.xml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image" Target="../media/image3.png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4.xml" /><Relationship Id="rId11" Type="http://schemas.openxmlformats.org/officeDocument/2006/relationships/tags" Target="../tags/tag95.xml" /><Relationship Id="rId12" Type="http://schemas.openxmlformats.org/officeDocument/2006/relationships/tags" Target="../tags/tag9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image" Target="../media/image4.png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01FA0-168E-4095-BF49-290760C8E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855333-1A1E-46B1-A09F-9F3522F46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5C9984-AB04-4BA4-835C-BEE885B67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F34BDD-4E60-4BCE-B2F9-B3EB61886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F0AA5C-56E0-47F5-A228-0A6BF04E9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0976CE-2AA4-4EF2-8CB5-A055ED0C4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D71F10-0D70-4EDC-8B59-2C399EB24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7620DF-29F5-483D-8097-25E54D996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F667DF-44B9-49AE-85BF-6827BEA0D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7B320A-A8B9-42FF-8EC6-8916830C3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6F89DD-0139-42D3-8425-20794B08F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演示文稿2_0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矩形 26"/>
          <p:cNvSpPr/>
          <p:nvPr>
            <p:custDataLst>
              <p:tags r:id="rId3"/>
            </p:custDataLst>
          </p:nvPr>
        </p:nvSpPr>
        <p:spPr>
          <a:xfrm>
            <a:off x="527685" y="3729990"/>
            <a:ext cx="6919595" cy="368300"/>
          </a:xfrm>
          <a:prstGeom prst="rect">
            <a:avLst/>
          </a:prstGeom>
          <a:gradFill>
            <a:gsLst>
              <a:gs pos="0">
                <a:schemeClr val="accent4"/>
              </a:gs>
              <a:gs pos="100000">
                <a:schemeClr val="accent1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pic>
        <p:nvPicPr>
          <p:cNvPr id="2097157" name="그래픽 1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t="74764"/>
          <a:stretch>
            <a:fillRect/>
          </a:stretch>
        </p:blipFill>
        <p:spPr>
          <a:xfrm>
            <a:off x="527775" y="574969"/>
            <a:ext cx="4315279" cy="246221"/>
          </a:xfrm>
          <a:prstGeom prst="rect">
            <a:avLst/>
          </a:prstGeom>
        </p:spPr>
      </p:pic>
      <p:sp>
        <p:nvSpPr>
          <p:cNvPr id="1048672" name="矩形 20"/>
          <p:cNvSpPr/>
          <p:nvPr>
            <p:custDataLst>
              <p:tags r:id="rId6"/>
            </p:custDataLst>
          </p:nvPr>
        </p:nvSpPr>
        <p:spPr>
          <a:xfrm>
            <a:off x="951015" y="5405625"/>
            <a:ext cx="98288" cy="9828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674" name="矩形 22"/>
          <p:cNvSpPr/>
          <p:nvPr>
            <p:custDataLst>
              <p:tags r:id="rId7"/>
            </p:custDataLst>
          </p:nvPr>
        </p:nvSpPr>
        <p:spPr>
          <a:xfrm>
            <a:off x="852574" y="5405625"/>
            <a:ext cx="98288" cy="982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676" name="署名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513715" y="5615940"/>
            <a:ext cx="3417570" cy="44958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513715" y="2824480"/>
            <a:ext cx="8317865" cy="152590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800" b="0" i="1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1970" y="2364105"/>
            <a:ext cx="8310245" cy="460375"/>
          </a:xfrm>
          <a:prstGeom prst="rect">
            <a:avLst/>
          </a:prstGeom>
          <a:noFill/>
          <a:ln>
            <a:noFill/>
          </a:ln>
        </p:spPr>
        <p:txBody>
          <a:bodyPr wrap="square" lIns="10795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1" u="none" strike="noStrike" kern="1200" cap="none" spc="1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8" name="矩形 9"/>
          <p:cNvSpPr/>
          <p:nvPr>
            <p:custDataLst>
              <p:tags r:id="rId3"/>
            </p:custDataLst>
          </p:nvPr>
        </p:nvSpPr>
        <p:spPr>
          <a:xfrm>
            <a:off x="375151" y="578683"/>
            <a:ext cx="254931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690" name="矩形 8"/>
          <p:cNvSpPr/>
          <p:nvPr>
            <p:custDataLst>
              <p:tags r:id="rId4"/>
            </p:custDataLst>
          </p:nvPr>
        </p:nvSpPr>
        <p:spPr>
          <a:xfrm>
            <a:off x="630082" y="47757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矩形 26"/>
          <p:cNvSpPr/>
          <p:nvPr>
            <p:custDataLst>
              <p:tags r:id="rId3"/>
            </p:custDataLst>
          </p:nvPr>
        </p:nvSpPr>
        <p:spPr>
          <a:xfrm>
            <a:off x="660401" y="1038860"/>
            <a:ext cx="3183812" cy="323850"/>
          </a:xfrm>
          <a:prstGeom prst="rect">
            <a:avLst/>
          </a:prstGeom>
          <a:gradFill>
            <a:gsLst>
              <a:gs pos="0">
                <a:schemeClr val="accent4"/>
              </a:gs>
              <a:gs pos="100000">
                <a:schemeClr val="accent1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704" name="直角三角形 7"/>
          <p:cNvSpPr/>
          <p:nvPr>
            <p:custDataLst>
              <p:tags r:id="rId4"/>
            </p:custDataLst>
          </p:nvPr>
        </p:nvSpPr>
        <p:spPr>
          <a:xfrm flipH="1">
            <a:off x="3581400" y="1133402"/>
            <a:ext cx="145473" cy="145473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pic>
        <p:nvPicPr>
          <p:cNvPr id="2097163" name="그래픽 14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t="74764"/>
          <a:stretch>
            <a:fillRect/>
          </a:stretch>
        </p:blipFill>
        <p:spPr>
          <a:xfrm flipH="1">
            <a:off x="7261315" y="1039154"/>
            <a:ext cx="4315279" cy="246221"/>
          </a:xfrm>
          <a:prstGeom prst="rect">
            <a:avLst/>
          </a:prstGeom>
        </p:spPr>
      </p:pic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2294890" y="833755"/>
            <a:ext cx="1549400" cy="52895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400" b="0" i="1" u="none" strike="noStrike" kern="1200" cap="all" spc="0" normalizeH="0" baseline="0" noProof="1">
                <a:ln w="3175">
                  <a:noFill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731526" y="628260"/>
            <a:ext cx="1432223" cy="737333"/>
          </a:xfrm>
          <a:prstGeom prst="rect">
            <a:avLst/>
          </a:prstGeom>
          <a:noFill/>
        </p:spPr>
        <p:txBody>
          <a:bodyPr wrap="square" lIns="0" tIns="0" rIns="0" bIns="0" rtlCol="0" anchor="t">
            <a:no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1" u="none" strike="noStrike" kern="1200" cap="none" spc="0" normalizeH="0" baseline="0" noProof="1">
                <a:ln w="3175">
                  <a:noFill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7" name="그래픽 14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rcRect t="74764"/>
          <a:stretch>
            <a:fillRect/>
          </a:stretch>
        </p:blipFill>
        <p:spPr>
          <a:xfrm>
            <a:off x="1070700" y="891834"/>
            <a:ext cx="4315279" cy="246221"/>
          </a:xfrm>
          <a:prstGeom prst="rect">
            <a:avLst/>
          </a:prstGeom>
        </p:spPr>
      </p:pic>
      <p:sp>
        <p:nvSpPr>
          <p:cNvPr id="1048716" name="矩形 28"/>
          <p:cNvSpPr/>
          <p:nvPr>
            <p:custDataLst>
              <p:tags r:id="rId5"/>
            </p:custDataLst>
          </p:nvPr>
        </p:nvSpPr>
        <p:spPr>
          <a:xfrm>
            <a:off x="919661" y="5842673"/>
            <a:ext cx="254931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718" name="矩形 29"/>
          <p:cNvSpPr/>
          <p:nvPr>
            <p:custDataLst>
              <p:tags r:id="rId6"/>
            </p:custDataLst>
          </p:nvPr>
        </p:nvSpPr>
        <p:spPr>
          <a:xfrm>
            <a:off x="1174592" y="574156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720" name="矩形 26"/>
          <p:cNvSpPr/>
          <p:nvPr>
            <p:custDataLst>
              <p:tags r:id="rId7"/>
            </p:custDataLst>
          </p:nvPr>
        </p:nvSpPr>
        <p:spPr>
          <a:xfrm>
            <a:off x="6912610" y="4759960"/>
            <a:ext cx="4297680" cy="245745"/>
          </a:xfrm>
          <a:prstGeom prst="rect">
            <a:avLst/>
          </a:prstGeom>
          <a:gradFill>
            <a:gsLst>
              <a:gs pos="0">
                <a:schemeClr val="accent4"/>
              </a:gs>
              <a:gs pos="100000">
                <a:schemeClr val="accent1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72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4753204" y="1138056"/>
            <a:ext cx="6457086" cy="285540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4000" b="0" i="1" u="none" strike="noStrike" kern="1200" cap="none" spc="0" normalizeH="0" baseline="0" noProof="1">
                <a:ln w="3175"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4753204" y="3889320"/>
            <a:ext cx="6457086" cy="1417825"/>
          </a:xfrm>
          <a:prstGeom prst="rect">
            <a:avLst/>
          </a:prstGeom>
          <a:noFill/>
        </p:spPr>
        <p:txBody>
          <a:bodyPr wrap="square" lIns="0" tIns="0" rIns="7200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1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矩形 11"/>
          <p:cNvSpPr/>
          <p:nvPr>
            <p:custDataLst>
              <p:tags r:id="rId5"/>
            </p:custDataLst>
          </p:nvPr>
        </p:nvSpPr>
        <p:spPr>
          <a:xfrm>
            <a:off x="375151" y="578683"/>
            <a:ext cx="254931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38" name="矩形 12"/>
          <p:cNvSpPr/>
          <p:nvPr>
            <p:custDataLst>
              <p:tags r:id="rId6"/>
            </p:custDataLst>
          </p:nvPr>
        </p:nvSpPr>
        <p:spPr>
          <a:xfrm>
            <a:off x="630082" y="47757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746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6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8" name="正文"/>
          <p:cNvSpPr txBox="1">
            <a:spLocks noGrp="1"/>
          </p:cNvSpPr>
          <p:nvPr>
            <p:ph idx="7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6"/>
            <p:custDataLst>
              <p:tags r:id="rId4"/>
            </p:custDataLst>
          </p:nvPr>
        </p:nvSpPr>
        <p:spPr>
          <a:xfrm>
            <a:off x="6235065" y="1384300"/>
            <a:ext cx="5342255" cy="4451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5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4"/>
            <p:custDataLst>
              <p:tags r:id="rId6"/>
            </p:custDataLst>
          </p:nvPr>
        </p:nvSpPr>
        <p:spPr>
          <a:xfrm>
            <a:off x="608330" y="1384300"/>
            <a:ext cx="5342255" cy="4451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矩形 11"/>
          <p:cNvSpPr/>
          <p:nvPr>
            <p:custDataLst>
              <p:tags r:id="rId7"/>
            </p:custDataLst>
          </p:nvPr>
        </p:nvSpPr>
        <p:spPr>
          <a:xfrm>
            <a:off x="375151" y="578683"/>
            <a:ext cx="254931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58" name="矩形 10"/>
          <p:cNvSpPr/>
          <p:nvPr>
            <p:custDataLst>
              <p:tags r:id="rId8"/>
            </p:custDataLst>
          </p:nvPr>
        </p:nvSpPr>
        <p:spPr>
          <a:xfrm>
            <a:off x="630082" y="47757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766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6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8" name="矩形 11"/>
          <p:cNvSpPr/>
          <p:nvPr>
            <p:custDataLst>
              <p:tags r:id="rId3"/>
            </p:custDataLst>
          </p:nvPr>
        </p:nvSpPr>
        <p:spPr>
          <a:xfrm>
            <a:off x="375151" y="578683"/>
            <a:ext cx="254931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70" name="矩形 12"/>
          <p:cNvSpPr/>
          <p:nvPr>
            <p:custDataLst>
              <p:tags r:id="rId4"/>
            </p:custDataLst>
          </p:nvPr>
        </p:nvSpPr>
        <p:spPr>
          <a:xfrm>
            <a:off x="630082" y="47757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>
            <a:off x="630082" y="47757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82" name="矩形 8"/>
          <p:cNvSpPr/>
          <p:nvPr>
            <p:custDataLst>
              <p:tags r:id="rId2"/>
            </p:custDataLst>
          </p:nvPr>
        </p:nvSpPr>
        <p:spPr>
          <a:xfrm>
            <a:off x="375151" y="578683"/>
            <a:ext cx="254931" cy="25493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pic>
        <p:nvPicPr>
          <p:cNvPr id="2097175" name="图片 9" descr="演示文稿2_0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0" name="矩形 8"/>
          <p:cNvSpPr/>
          <p:nvPr>
            <p:custDataLst>
              <p:tags r:id="rId3"/>
            </p:custDataLst>
          </p:nvPr>
        </p:nvSpPr>
        <p:spPr>
          <a:xfrm>
            <a:off x="375151" y="578683"/>
            <a:ext cx="254931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92" name="矩形 7"/>
          <p:cNvSpPr/>
          <p:nvPr>
            <p:custDataLst>
              <p:tags r:id="rId4"/>
            </p:custDataLst>
          </p:nvPr>
        </p:nvSpPr>
        <p:spPr>
          <a:xfrm>
            <a:off x="630082" y="47757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94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8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2" name="矩形 7"/>
          <p:cNvSpPr/>
          <p:nvPr>
            <p:custDataLst>
              <p:tags r:id="rId3"/>
            </p:custDataLst>
          </p:nvPr>
        </p:nvSpPr>
        <p:spPr>
          <a:xfrm>
            <a:off x="375151" y="578683"/>
            <a:ext cx="254931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804" name="矩形 10"/>
          <p:cNvSpPr/>
          <p:nvPr>
            <p:custDataLst>
              <p:tags r:id="rId4"/>
            </p:custDataLst>
          </p:nvPr>
        </p:nvSpPr>
        <p:spPr>
          <a:xfrm>
            <a:off x="630082" y="47757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8" descr="演示文稿2_0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16" name="矩形 26"/>
          <p:cNvSpPr/>
          <p:nvPr>
            <p:custDataLst>
              <p:tags r:id="rId3"/>
            </p:custDataLst>
          </p:nvPr>
        </p:nvSpPr>
        <p:spPr>
          <a:xfrm>
            <a:off x="527685" y="3729990"/>
            <a:ext cx="6919595" cy="368300"/>
          </a:xfrm>
          <a:prstGeom prst="rect">
            <a:avLst/>
          </a:prstGeom>
          <a:gradFill>
            <a:gsLst>
              <a:gs pos="0">
                <a:schemeClr val="accent4"/>
              </a:gs>
              <a:gs pos="100000">
                <a:schemeClr val="accent1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pic>
        <p:nvPicPr>
          <p:cNvPr id="2097183" name="그래픽 1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t="74764"/>
          <a:stretch>
            <a:fillRect/>
          </a:stretch>
        </p:blipFill>
        <p:spPr>
          <a:xfrm>
            <a:off x="527775" y="574969"/>
            <a:ext cx="4315279" cy="246221"/>
          </a:xfrm>
          <a:prstGeom prst="rect">
            <a:avLst/>
          </a:prstGeom>
        </p:spPr>
      </p:pic>
      <p:sp>
        <p:nvSpPr>
          <p:cNvPr id="1048818" name="矩形 20"/>
          <p:cNvSpPr/>
          <p:nvPr>
            <p:custDataLst>
              <p:tags r:id="rId6"/>
            </p:custDataLst>
          </p:nvPr>
        </p:nvSpPr>
        <p:spPr>
          <a:xfrm>
            <a:off x="951015" y="5405858"/>
            <a:ext cx="98288" cy="9828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820" name="矩形 22"/>
          <p:cNvSpPr/>
          <p:nvPr>
            <p:custDataLst>
              <p:tags r:id="rId7"/>
            </p:custDataLst>
          </p:nvPr>
        </p:nvSpPr>
        <p:spPr>
          <a:xfrm>
            <a:off x="852574" y="5405625"/>
            <a:ext cx="98288" cy="982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822" name="署名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513715" y="5615940"/>
            <a:ext cx="1908810" cy="4495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513715" y="2824480"/>
            <a:ext cx="7420610" cy="152590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800" b="0" i="1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ags" Target="../tags/tag105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6" descr="演示文稿2_02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  <a:prstDash val="sysDash"/>
          </a:ln>
        </p:spPr>
      </p:pic>
      <p:sp>
        <p:nvSpPr>
          <p:cNvPr id="1048654" name="矩形 11"/>
          <p:cNvSpPr/>
          <p:nvPr>
            <p:custDataLst>
              <p:tags r:id="rId14"/>
            </p:custDataLst>
          </p:nvPr>
        </p:nvSpPr>
        <p:spPr>
          <a:xfrm>
            <a:off x="375151" y="578683"/>
            <a:ext cx="254931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656" name="矩形 12"/>
          <p:cNvSpPr/>
          <p:nvPr>
            <p:custDataLst>
              <p:tags r:id="rId15"/>
            </p:custDataLst>
          </p:nvPr>
        </p:nvSpPr>
        <p:spPr>
          <a:xfrm>
            <a:off x="630082" y="47757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658" name="日期占位符 8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9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0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74306" y="606671"/>
            <a:ext cx="10515600" cy="5837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3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74306" y="1423358"/>
            <a:ext cx="10515600" cy="475360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081" r:id="rId2"/>
    <p:sldLayoutId id="2147484082" r:id="rId3"/>
    <p:sldLayoutId id="2147484083" r:id="rId4"/>
    <p:sldLayoutId id="2147484084" r:id="rId5"/>
    <p:sldLayoutId id="2147484085" r:id="rId6"/>
    <p:sldLayoutId id="2147484086" r:id="rId7"/>
    <p:sldLayoutId id="2147484087" r:id="rId8"/>
    <p:sldLayoutId id="2147484088" r:id="rId9"/>
    <p:sldLayoutId id="2147484089" r:id="rId10"/>
    <p:sldLayoutId id="214748409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7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20" Type="http://schemas.openxmlformats.org/officeDocument/2006/relationships/tags" Target="../tags/tag152.xml" /><Relationship Id="rId21" Type="http://schemas.openxmlformats.org/officeDocument/2006/relationships/tags" Target="../tags/tag153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17" Type="http://schemas.openxmlformats.org/officeDocument/2006/relationships/tags" Target="../tags/tag181.xml" /><Relationship Id="rId18" Type="http://schemas.openxmlformats.org/officeDocument/2006/relationships/tags" Target="../tags/tag182.xml" /><Relationship Id="rId19" Type="http://schemas.openxmlformats.org/officeDocument/2006/relationships/tags" Target="../tags/tag183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14" Type="http://schemas.openxmlformats.org/officeDocument/2006/relationships/tags" Target="../tags/tag223.xml" /><Relationship Id="rId15" Type="http://schemas.openxmlformats.org/officeDocument/2006/relationships/tags" Target="../tags/tag224.xml" /><Relationship Id="rId16" Type="http://schemas.openxmlformats.org/officeDocument/2006/relationships/tags" Target="../tags/tag225.xml" /><Relationship Id="rId17" Type="http://schemas.openxmlformats.org/officeDocument/2006/relationships/tags" Target="../tags/tag226.xml" /><Relationship Id="rId18" Type="http://schemas.openxmlformats.org/officeDocument/2006/relationships/tags" Target="../tags/tag227.xml" /><Relationship Id="rId19" Type="http://schemas.openxmlformats.org/officeDocument/2006/relationships/tags" Target="../tags/tag228.xml" /><Relationship Id="rId2" Type="http://schemas.openxmlformats.org/officeDocument/2006/relationships/tags" Target="../tags/tag211.xml" /><Relationship Id="rId20" Type="http://schemas.openxmlformats.org/officeDocument/2006/relationships/tags" Target="../tags/tag229.xml" /><Relationship Id="rId21" Type="http://schemas.openxmlformats.org/officeDocument/2006/relationships/tags" Target="../tags/tag230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20122021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大学生心理教育：解决焦虑与抑郁的方法</a:t>
            </a:r>
            <a:endParaRPr lang="zh-CN" altLang="en-US"/>
          </a:p>
        </p:txBody>
      </p:sp>
      <p:sp>
        <p:nvSpPr>
          <p:cNvPr id="1048652" name="文本占位符 6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89167" lnSpcReduction="10000"/>
          </a:bodyPr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Catalog</a:t>
            </a:r>
            <a:endParaRPr lang="zh-CN" altLang="en-US"/>
          </a:p>
        </p:txBody>
      </p:sp>
      <p:sp>
        <p:nvSpPr>
          <p:cNvPr id="1048852" name="标题 8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4" name="序号"/>
          <p:cNvSpPr txBox="1"/>
          <p:nvPr>
            <p:custDataLst>
              <p:tags r:id="rId5"/>
            </p:custDataLst>
          </p:nvPr>
        </p:nvSpPr>
        <p:spPr>
          <a:xfrm>
            <a:off x="1017270" y="1784350"/>
            <a:ext cx="2976245" cy="8909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791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en-US" altLang="zh-CN" sz="4800" i="1">
                <a:ln w="3175">
                  <a:noFill/>
                </a:ln>
                <a:effectLst/>
                <a:latin typeface="+mj-ea"/>
                <a:ea typeface="+mj-ea"/>
                <a:cs typeface="MiSans" panose="00000500000000000000" charset="-122"/>
                <a:sym typeface="+mn-ea"/>
              </a:rPr>
              <a:t>01</a:t>
            </a:r>
            <a:endParaRPr lang="en-US" altLang="zh-CN" sz="4800" i="1">
              <a:ln w="3175">
                <a:noFill/>
              </a:ln>
              <a:effectLst/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56" name="标题"/>
          <p:cNvSpPr txBox="1"/>
          <p:nvPr>
            <p:custDataLst>
              <p:tags r:id="rId6"/>
            </p:custDataLst>
          </p:nvPr>
        </p:nvSpPr>
        <p:spPr>
          <a:xfrm>
            <a:off x="1017270" y="2651760"/>
            <a:ext cx="3192145" cy="1424712"/>
          </a:xfrm>
          <a:prstGeom prst="rect">
            <a:avLst/>
          </a:prstGeom>
          <a:noFill/>
        </p:spPr>
        <p:txBody>
          <a:bodyPr wrap="square" lIns="71755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+mj-ea"/>
                <a:ea typeface="+mj-ea"/>
                <a:cs typeface="MiSans" panose="00000500000000000000" charset="-122"/>
                <a:sym typeface="+mn-ea"/>
              </a:rPr>
              <a:t>单击此处</a:t>
            </a:r>
            <a:endParaRPr lang="zh-CN" altLang="en-US" sz="2800">
              <a:latin typeface="+mj-ea"/>
              <a:ea typeface="+mj-ea"/>
              <a:cs typeface="MiSans" panose="00000500000000000000" charset="-122"/>
              <a:sym typeface="+mn-ea"/>
            </a:endParaRPr>
          </a:p>
          <a:p>
            <a:pPr algn="l"/>
            <a:r>
              <a:rPr lang="zh-CN" altLang="en-US" sz="2800">
                <a:latin typeface="+mj-ea"/>
                <a:ea typeface="+mj-ea"/>
                <a:cs typeface="MiSans" panose="00000500000000000000" charset="-122"/>
                <a:sym typeface="+mn-ea"/>
              </a:rPr>
              <a:t>添加目录标题</a:t>
            </a:r>
            <a:endParaRPr lang="zh-CN" altLang="en-US" sz="28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cxnSp>
        <p:nvCxnSpPr>
          <p:cNvPr id="3145729" name="直接连接符 6"/>
          <p:cNvCxnSpPr/>
          <p:nvPr>
            <p:custDataLst>
              <p:tags r:id="rId7"/>
            </p:custDataLst>
          </p:nvPr>
        </p:nvCxnSpPr>
        <p:spPr>
          <a:xfrm>
            <a:off x="1122680" y="2667000"/>
            <a:ext cx="2112645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序号"/>
          <p:cNvSpPr txBox="1"/>
          <p:nvPr>
            <p:custDataLst>
              <p:tags r:id="rId8"/>
            </p:custDataLst>
          </p:nvPr>
        </p:nvSpPr>
        <p:spPr>
          <a:xfrm>
            <a:off x="4802505" y="1784350"/>
            <a:ext cx="2976245" cy="8909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791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en-US" altLang="zh-CN" sz="4800" i="1">
                <a:ln w="3175">
                  <a:noFill/>
                </a:ln>
                <a:effectLst/>
                <a:latin typeface="+mj-ea"/>
                <a:ea typeface="+mj-ea"/>
                <a:cs typeface="MiSans" panose="00000500000000000000" charset="-122"/>
                <a:sym typeface="+mn-ea"/>
              </a:rPr>
              <a:t>02</a:t>
            </a:r>
            <a:endParaRPr lang="en-US" altLang="zh-CN" sz="4800" i="1">
              <a:ln w="3175">
                <a:noFill/>
              </a:ln>
              <a:effectLst/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60" name="标题"/>
          <p:cNvSpPr txBox="1"/>
          <p:nvPr>
            <p:custDataLst>
              <p:tags r:id="rId9"/>
            </p:custDataLst>
          </p:nvPr>
        </p:nvSpPr>
        <p:spPr>
          <a:xfrm>
            <a:off x="4802505" y="2651760"/>
            <a:ext cx="3192145" cy="1424712"/>
          </a:xfrm>
          <a:prstGeom prst="rect">
            <a:avLst/>
          </a:prstGeom>
          <a:noFill/>
        </p:spPr>
        <p:txBody>
          <a:bodyPr wrap="square" lIns="71755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+mj-ea"/>
                <a:ea typeface="+mj-ea"/>
                <a:cs typeface="MiSans" panose="00000500000000000000" charset="-122"/>
                <a:sym typeface="+mn-ea"/>
              </a:rPr>
              <a:t>大学生心理问题的现状</a:t>
            </a:r>
            <a:endParaRPr lang="zh-CN" altLang="en-US" sz="28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cxnSp>
        <p:nvCxnSpPr>
          <p:cNvPr id="3145731" name="直接连接符 74"/>
          <p:cNvCxnSpPr/>
          <p:nvPr>
            <p:custDataLst>
              <p:tags r:id="rId10"/>
            </p:custDataLst>
          </p:nvPr>
        </p:nvCxnSpPr>
        <p:spPr>
          <a:xfrm>
            <a:off x="4907915" y="2667000"/>
            <a:ext cx="2112645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序号"/>
          <p:cNvSpPr txBox="1"/>
          <p:nvPr>
            <p:custDataLst>
              <p:tags r:id="rId11"/>
            </p:custDataLst>
          </p:nvPr>
        </p:nvSpPr>
        <p:spPr>
          <a:xfrm>
            <a:off x="8587740" y="1784350"/>
            <a:ext cx="2976245" cy="8909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791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en-US" altLang="zh-CN" sz="4800" i="1">
                <a:ln w="3175">
                  <a:noFill/>
                </a:ln>
                <a:effectLst/>
                <a:latin typeface="+mj-ea"/>
                <a:ea typeface="+mj-ea"/>
                <a:cs typeface="MiSans" panose="00000500000000000000" charset="-122"/>
                <a:sym typeface="+mn-ea"/>
              </a:rPr>
              <a:t>03</a:t>
            </a:r>
            <a:endParaRPr lang="en-US" altLang="zh-CN" sz="4800" i="1">
              <a:ln w="3175">
                <a:noFill/>
              </a:ln>
              <a:effectLst/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2"/>
            </p:custDataLst>
          </p:nvPr>
        </p:nvSpPr>
        <p:spPr>
          <a:xfrm>
            <a:off x="8587740" y="2651760"/>
            <a:ext cx="3192145" cy="1424712"/>
          </a:xfrm>
          <a:prstGeom prst="rect">
            <a:avLst/>
          </a:prstGeom>
          <a:noFill/>
        </p:spPr>
        <p:txBody>
          <a:bodyPr wrap="square" lIns="71755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+mj-ea"/>
                <a:ea typeface="+mj-ea"/>
                <a:cs typeface="MiSans" panose="00000500000000000000" charset="-122"/>
                <a:sym typeface="+mn-ea"/>
              </a:rPr>
              <a:t>大学生心理教育的重要性</a:t>
            </a:r>
            <a:endParaRPr lang="zh-CN" altLang="en-US" sz="28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cxnSp>
        <p:nvCxnSpPr>
          <p:cNvPr id="3145733" name="直接连接符 79"/>
          <p:cNvCxnSpPr/>
          <p:nvPr>
            <p:custDataLst>
              <p:tags r:id="rId13"/>
            </p:custDataLst>
          </p:nvPr>
        </p:nvCxnSpPr>
        <p:spPr>
          <a:xfrm>
            <a:off x="8693150" y="2667000"/>
            <a:ext cx="2112645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序号"/>
          <p:cNvSpPr txBox="1"/>
          <p:nvPr>
            <p:custDataLst>
              <p:tags r:id="rId14"/>
            </p:custDataLst>
          </p:nvPr>
        </p:nvSpPr>
        <p:spPr>
          <a:xfrm>
            <a:off x="2910205" y="4324350"/>
            <a:ext cx="2976245" cy="8909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791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en-US" altLang="zh-CN" sz="4800" i="1">
                <a:ln w="3175">
                  <a:noFill/>
                </a:ln>
                <a:effectLst/>
                <a:latin typeface="+mj-ea"/>
                <a:ea typeface="+mj-ea"/>
                <a:cs typeface="MiSans" panose="00000500000000000000" charset="-122"/>
                <a:sym typeface="+mn-ea"/>
              </a:rPr>
              <a:t>04</a:t>
            </a:r>
            <a:endParaRPr lang="en-US" altLang="zh-CN" sz="4800" i="1">
              <a:ln w="3175">
                <a:noFill/>
              </a:ln>
              <a:effectLst/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68" name="标题"/>
          <p:cNvSpPr txBox="1"/>
          <p:nvPr>
            <p:custDataLst>
              <p:tags r:id="rId15"/>
            </p:custDataLst>
          </p:nvPr>
        </p:nvSpPr>
        <p:spPr>
          <a:xfrm>
            <a:off x="2910205" y="5191760"/>
            <a:ext cx="3192145" cy="1424712"/>
          </a:xfrm>
          <a:prstGeom prst="rect">
            <a:avLst/>
          </a:prstGeom>
          <a:noFill/>
        </p:spPr>
        <p:txBody>
          <a:bodyPr wrap="square" lIns="71755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+mj-ea"/>
                <a:ea typeface="+mj-ea"/>
                <a:cs typeface="MiSans" panose="00000500000000000000" charset="-122"/>
                <a:sym typeface="+mn-ea"/>
              </a:rPr>
              <a:t>解决焦虑与抑郁的方法</a:t>
            </a:r>
            <a:endParaRPr lang="zh-CN" altLang="en-US" sz="28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cxnSp>
        <p:nvCxnSpPr>
          <p:cNvPr id="3145735" name="直接连接符 102"/>
          <p:cNvCxnSpPr/>
          <p:nvPr>
            <p:custDataLst>
              <p:tags r:id="rId16"/>
            </p:custDataLst>
          </p:nvPr>
        </p:nvCxnSpPr>
        <p:spPr>
          <a:xfrm>
            <a:off x="3015298" y="5207000"/>
            <a:ext cx="2112645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序号"/>
          <p:cNvSpPr txBox="1"/>
          <p:nvPr>
            <p:custDataLst>
              <p:tags r:id="rId17"/>
            </p:custDataLst>
          </p:nvPr>
        </p:nvSpPr>
        <p:spPr>
          <a:xfrm>
            <a:off x="6695440" y="4324350"/>
            <a:ext cx="2976245" cy="8909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791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en-US" altLang="zh-CN" sz="4800" i="1">
                <a:ln w="3175">
                  <a:noFill/>
                </a:ln>
                <a:effectLst/>
                <a:latin typeface="+mj-ea"/>
                <a:ea typeface="+mj-ea"/>
                <a:cs typeface="MiSans" panose="00000500000000000000" charset="-122"/>
                <a:sym typeface="+mn-ea"/>
              </a:rPr>
              <a:t>05</a:t>
            </a:r>
            <a:endParaRPr lang="en-US" altLang="zh-CN" sz="4800" i="1">
              <a:ln w="3175">
                <a:noFill/>
              </a:ln>
              <a:effectLst/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72" name="标题"/>
          <p:cNvSpPr txBox="1"/>
          <p:nvPr>
            <p:custDataLst>
              <p:tags r:id="rId18"/>
            </p:custDataLst>
          </p:nvPr>
        </p:nvSpPr>
        <p:spPr>
          <a:xfrm>
            <a:off x="6695440" y="5191760"/>
            <a:ext cx="3192145" cy="1424712"/>
          </a:xfrm>
          <a:prstGeom prst="rect">
            <a:avLst/>
          </a:prstGeom>
          <a:noFill/>
        </p:spPr>
        <p:txBody>
          <a:bodyPr wrap="square" lIns="71755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+mj-ea"/>
                <a:ea typeface="+mj-ea"/>
                <a:cs typeface="MiSans" panose="00000500000000000000" charset="-122"/>
                <a:sym typeface="+mn-ea"/>
              </a:rPr>
              <a:t>大学生心理教育的未来发展</a:t>
            </a:r>
            <a:endParaRPr lang="zh-CN" altLang="en-US" sz="28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cxnSp>
        <p:nvCxnSpPr>
          <p:cNvPr id="3145737" name="直接连接符 107"/>
          <p:cNvCxnSpPr/>
          <p:nvPr>
            <p:custDataLst>
              <p:tags r:id="rId19"/>
            </p:custDataLst>
          </p:nvPr>
        </p:nvCxnSpPr>
        <p:spPr>
          <a:xfrm>
            <a:off x="6800533" y="5207000"/>
            <a:ext cx="2112645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8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9286" lnSpcReduction="10000"/>
          </a:bodyPr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20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9286" lnSpcReduction="10000"/>
          </a:bodyPr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72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大学生心理问题的现状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6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焦虑与抑郁的普遍性</a:t>
            </a:r>
            <a:endParaRPr lang="zh-CN" altLang="en-US"/>
          </a:p>
        </p:txBody>
      </p:sp>
      <p:sp>
        <p:nvSpPr>
          <p:cNvPr id="104906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大学生群体中焦虑与抑郁的患病率逐年上升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焦虑与抑郁对大学生的学习、生活和社交产生负面影响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8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焦虑与抑郁可能导致大学生出现自杀倾向和行为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焦虑与抑郁已成为大学生心理健康的主要问题之一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焦虑与抑郁对大学生的影响</a:t>
            </a:r>
            <a:endParaRPr lang="zh-CN" altLang="en-US"/>
          </a:p>
        </p:txBody>
      </p:sp>
      <p:sp>
        <p:nvSpPr>
          <p:cNvPr id="104915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5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影响学习：导致注意力不集中，记忆力下降，学习效率降低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5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影响社交：导致社交恐惧，不愿与人交往，人际关系紧张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6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6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影响健康：导致失眠、食欲不振、免疫力下降等身体问题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6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影响情绪：导致情绪低落、悲观、绝望等心理问题，甚至可能导致自杀行为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大学生心理问题产生的原因</a:t>
            </a:r>
            <a:endParaRPr lang="zh-CN" altLang="en-US"/>
          </a:p>
        </p:txBody>
      </p:sp>
      <p:sp>
        <p:nvSpPr>
          <p:cNvPr id="1049220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75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矩形 4"/>
          <p:cNvSpPr/>
          <p:nvPr>
            <p:custDataLst>
              <p:tags r:id="rId3"/>
            </p:custDataLst>
          </p:nvPr>
        </p:nvSpPr>
        <p:spPr>
          <a:xfrm>
            <a:off x="622352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文本框 5"/>
          <p:cNvSpPr txBox="1"/>
          <p:nvPr>
            <p:custDataLst>
              <p:tags r:id="rId4"/>
            </p:custDataLst>
          </p:nvPr>
        </p:nvSpPr>
        <p:spPr>
          <a:xfrm>
            <a:off x="92042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情感压力：恋爱问题，失恋等情感困扰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26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8066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28" name="矩形 57"/>
          <p:cNvSpPr/>
          <p:nvPr>
            <p:custDataLst>
              <p:tags r:id="rId6"/>
            </p:custDataLst>
          </p:nvPr>
        </p:nvSpPr>
        <p:spPr>
          <a:xfrm>
            <a:off x="4328643" y="4365314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文本框 58"/>
          <p:cNvSpPr txBox="1"/>
          <p:nvPr>
            <p:custDataLst>
              <p:tags r:id="rId7"/>
            </p:custDataLst>
          </p:nvPr>
        </p:nvSpPr>
        <p:spPr>
          <a:xfrm>
            <a:off x="462671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自我认知问题：自我认知不清，自我否定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32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723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矩形 61"/>
          <p:cNvSpPr/>
          <p:nvPr>
            <p:custDataLst>
              <p:tags r:id="rId9"/>
            </p:custDataLst>
          </p:nvPr>
        </p:nvSpPr>
        <p:spPr>
          <a:xfrm>
            <a:off x="8034934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文本框 62"/>
          <p:cNvSpPr txBox="1"/>
          <p:nvPr>
            <p:custDataLst>
              <p:tags r:id="rId10"/>
            </p:custDataLst>
          </p:nvPr>
        </p:nvSpPr>
        <p:spPr>
          <a:xfrm>
            <a:off x="8333010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社会环境影响：社会竞争激烈，就业压力等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38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8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40" name="矩形 65"/>
          <p:cNvSpPr/>
          <p:nvPr>
            <p:custDataLst>
              <p:tags r:id="rId12"/>
            </p:custDataLst>
          </p:nvPr>
        </p:nvSpPr>
        <p:spPr>
          <a:xfrm>
            <a:off x="608400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文本框 66"/>
          <p:cNvSpPr txBox="1"/>
          <p:nvPr>
            <p:custDataLst>
              <p:tags r:id="rId13"/>
            </p:custDataLst>
          </p:nvPr>
        </p:nvSpPr>
        <p:spPr>
          <a:xfrm>
            <a:off x="906476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学业压力：学习任务繁重，竞争激烈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44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47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矩形 69"/>
          <p:cNvSpPr/>
          <p:nvPr>
            <p:custDataLst>
              <p:tags r:id="rId15"/>
            </p:custDataLst>
          </p:nvPr>
        </p:nvSpPr>
        <p:spPr>
          <a:xfrm>
            <a:off x="4314057" y="1864645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文本框 70"/>
          <p:cNvSpPr txBox="1"/>
          <p:nvPr>
            <p:custDataLst>
              <p:tags r:id="rId16"/>
            </p:custDataLst>
          </p:nvPr>
        </p:nvSpPr>
        <p:spPr>
          <a:xfrm>
            <a:off x="4612133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社交压力：人际关系复杂，社交恐惧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50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770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52" name="矩形 73"/>
          <p:cNvSpPr/>
          <p:nvPr>
            <p:custDataLst>
              <p:tags r:id="rId18"/>
            </p:custDataLst>
          </p:nvPr>
        </p:nvSpPr>
        <p:spPr>
          <a:xfrm>
            <a:off x="8020347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文本框 74"/>
          <p:cNvSpPr txBox="1"/>
          <p:nvPr>
            <p:custDataLst>
              <p:tags r:id="rId19"/>
            </p:custDataLst>
          </p:nvPr>
        </p:nvSpPr>
        <p:spPr>
          <a:xfrm>
            <a:off x="8318424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家庭压力：家庭经济困难，家庭矛盾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0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大学生心理问题的预防与干预</a:t>
            </a:r>
            <a:endParaRPr lang="zh-CN" altLang="en-US"/>
          </a:p>
        </p:txBody>
      </p:sp>
      <p:sp>
        <p:nvSpPr>
          <p:cNvPr id="1049302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建立良好的人际关系：与同学、朋友、家人保持良好的沟通和交流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培养健康的生活习惯：保持规律的作息、饮食和运动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学会自我调节：学会自我放松、自我调节情绪和压力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寻求专业帮助：当心理问题严重时，应及时寻求心理咨询师或医生的帮助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9286" lnSpcReduction="10000"/>
          </a:bodyPr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372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大学生心理教育的重要性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6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心理教育对大学生心理健康的作用</a:t>
            </a:r>
            <a:endParaRPr lang="zh-CN" altLang="en-US"/>
          </a:p>
        </p:txBody>
      </p:sp>
      <p:sp>
        <p:nvSpPr>
          <p:cNvPr id="104946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预防心理问题：通过心理健康教育，预防大学生常见的心理问题，如焦虑、抑郁等。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7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7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提高心理素质：增强大学生的心理素质，培养其应对压力、挫折的能力，提升适应能力。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7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7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促进自我认知：帮助大学生了解自己的心理特点，增强自我认知，提高自我调节能力。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8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7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增强社会适应：提高大学生的社会适应能力，促进其更好地融入社会，发挥个人价值。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3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心理教育对大学生全面发展的影响</a:t>
            </a:r>
            <a:endParaRPr lang="zh-CN" altLang="en-US"/>
          </a:p>
        </p:txBody>
      </p:sp>
      <p:sp>
        <p:nvSpPr>
          <p:cNvPr id="104953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提升心理素质：增强大学生的心理承受能力和适应能力，减少焦虑和抑郁等心理问题的发生。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培养健康行为：引导大学生养成积极的生活习惯和健康的行为模式，增强自我控制和自我管理能力。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5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增强社会适应能力：提高大学生的人际交往能力和社会适应能力，促进个人成长和社会发展。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促进自我认知：帮助大学生了解自己的情绪和需求，提高自我认知和自我调节能力。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1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心理教育在高校教育体系中的地位</a:t>
            </a:r>
            <a:endParaRPr lang="zh-CN" altLang="en-US"/>
          </a:p>
        </p:txBody>
      </p:sp>
      <p:sp>
        <p:nvSpPr>
          <p:cNvPr id="1049620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22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624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心理教育是高校教育的重要组成部分，旨在提高学生的心理素质和心理健康水平。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6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28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30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心理教育有助于帮助学生应对学习、生活和职业发展中的挑战和压力，预防心理问题的发生。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2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34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3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心理教育通过开展心理健康教育、心理咨询、心理治疗等活动，为学生提供全方位的心理支持和服务。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8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4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42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心理教育在高校教育体系中占据重要地位，对于提高学生的综合素质和促进学生的全面发展具有重要意义。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https://d.book118.com/965201220214011042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atalog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1"/>
  <p:tag name="KSO_WM_TEMPLATE_MASTER_TYPE" val="0"/>
  <p:tag name="KSO_WM_TEMPLATE_SUBCATEGORY" val="29"/>
  <p:tag name="KSO_WM_TEMPLATE_THUMBS_INDEX" val="1、1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SLIDE_CONTENT_AREA" val="{&quot;left&quot;:&quot;16.65&quot;,&quot;top&quot;:&quot;120.25&quot;,&quot;width&quot;:&quot;708.25&quot;,&quot;height&quot;:&quot;249.75&quot;}"/>
  <p:tag name="KSO_WM_SLIDE_ID" val="custom2023030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1"/>
  <p:tag name="KSO_WM_TEMPLATE_MASTER_TYPE" val="0"/>
  <p:tag name="KSO_WM_TEMPLATE_SUBCATEGORY" val="29"/>
  <p:tag name="KSO_WM_TEMPLATE_THUMBS_INDEX" val="1、11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atalog"/>
  <p:tag name="KSO_WM_UNIT_TYPE" val="b"/>
  <p:tag name="KSO_WM_UNIT_VALUE" val="17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 添加目录标题"/>
  <p:tag name="KSO_WM_UNIT_TYPE" val="l_h_a"/>
  <p:tag name="KSO_WM_UNIT_VALUE" val="24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5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 添加目录标题"/>
  <p:tag name="KSO_WM_UNIT_TYPE" val="l_h_a"/>
  <p:tag name="KSO_WM_UNIT_VALUE" val="24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5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 添加目录标题"/>
  <p:tag name="KSO_WM_UNIT_TYPE" val="l_h_a"/>
  <p:tag name="KSO_WM_UNIT_VALUE" val="24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5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 添加目录标题"/>
  <p:tag name="KSO_WM_UNIT_TYPE" val="l_h_a"/>
  <p:tag name="KSO_WM_UNIT_VALUE" val="24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5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 添加目录标题"/>
  <p:tag name="KSO_WM_UNIT_TYPE" val="l_h_a"/>
  <p:tag name="KSO_WM_UNIT_VALUE" val="24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5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1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1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1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1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384.2182&quot;,&quot;top&quot;:&quot;108&quot;,&quot;width&quot;:&quot;547.3318&quot;,&quot;height&quot;:&quot;319.6&quot;}"/>
  <p:tag name="KSO_WM_SLIDE_ID" val="custom20230301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1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1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1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384.2182&quot;,&quot;top&quot;:&quot;108&quot;,&quot;width&quot;:&quot;547.3318&quot;,&quot;height&quot;:&quot;319.6&quot;}"/>
  <p:tag name="KSO_WM_SLIDE_ID" val="custom20230301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1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1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1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8.xml><?xml version="1.0" encoding="utf-8"?>
<p:tagLst xmlns:p="http://schemas.openxmlformats.org/presentationml/2006/main">
  <p:tag name="KSO_WM_BEAUTIFY_FLAG" val="#wm#"/>
  <p:tag name="KSO_WM_SLIDE_CONTENT_AREA" val="{&quot;left&quot;:&quot;384.2182&quot;,&quot;top&quot;:&quot;108&quot;,&quot;width&quot;:&quot;547.3318&quot;,&quot;height&quot;:&quot;319.6&quot;}"/>
  <p:tag name="KSO_WM_SLIDE_ID" val="custom20230301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1"/>
  <p:tag name="KSO_WM_TEMPLATE_MASTER_TYPE" val="0"/>
  <p:tag name="KSO_WM_TEMPLATE_SUBCATEGORY" val="29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9">
      <a:dk1>
        <a:sysClr val="windowText" lastClr="000000"/>
      </a:dk1>
      <a:lt1>
        <a:sysClr val="window" lastClr="FFFFFF"/>
      </a:lt1>
      <a:dk2>
        <a:srgbClr val="010437"/>
      </a:dk2>
      <a:lt2>
        <a:srgbClr val="EFEFFF"/>
      </a:lt2>
      <a:accent1>
        <a:srgbClr val="00B050"/>
      </a:accent1>
      <a:accent2>
        <a:srgbClr val="128E96"/>
      </a:accent2>
      <a:accent3>
        <a:srgbClr val="256BDB"/>
      </a:accent3>
      <a:accent4>
        <a:srgbClr val="3F48EF"/>
      </a:accent4>
      <a:accent5>
        <a:srgbClr val="6124D1"/>
      </a:accent5>
      <a:accent6>
        <a:srgbClr val="A67BFD"/>
      </a:accent6>
      <a:hlink>
        <a:srgbClr val="0563C1"/>
      </a:hlink>
      <a:folHlink>
        <a:srgbClr val="954F72"/>
      </a:folHlink>
    </a:clrScheme>
    <a:fontScheme name="自定义 19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MiSans Bold</vt:lpstr>
      <vt:lpstr>MiSans</vt:lpstr>
      <vt:lpstr>Wingdings</vt:lpstr>
      <vt:lpstr>Calibri Light</vt:lpstr>
      <vt:lpstr>宋体</vt:lpstr>
      <vt:lpstr>微软雅黑</vt:lpstr>
      <vt:lpstr>Office Theme</vt:lpstr>
      <vt:lpstr>大学生心理教育：解决焦虑与抑郁的方法</vt:lpstr>
      <vt:lpstr>目录</vt:lpstr>
      <vt:lpstr>添加章节标题</vt:lpstr>
      <vt:lpstr>大学生心理问题的现状</vt:lpstr>
      <vt:lpstr>PowerPoint Presentation</vt:lpstr>
      <vt:lpstr>焦虑与抑郁的普遍性</vt:lpstr>
      <vt:lpstr>焦虑与抑郁对大学生的影响</vt:lpstr>
      <vt:lpstr>大学生心理问题产生的原因</vt:lpstr>
      <vt:lpstr>大学生心理问题的预防与干预</vt:lpstr>
      <vt:lpstr>大学生心理教育的重要性</vt:lpstr>
      <vt:lpstr>PowerPoint Presentation</vt:lpstr>
      <vt:lpstr>心理教育对大学生心理健康的作用</vt:lpstr>
      <vt:lpstr>心理教育对大学生全面发展的影响</vt:lpstr>
      <vt:lpstr>心理教育在高校教育体系中的地位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2024-09-03T21:53:28.582</cp:lastPrinted>
  <dcterms:created xsi:type="dcterms:W3CDTF">2024-09-03T13:53:28Z</dcterms:created>
  <dcterms:modified xsi:type="dcterms:W3CDTF">2024-09-03T13:53:31Z</dcterms:modified>
</cp:coreProperties>
</file>