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402BEE0-281E-4E9A-815C-EEE6D6769DE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2" name="PlaceHolder 1"/>
          <p:cNvSpPr>
            <a:spLocks noGrp="1"/>
          </p:cNvSpPr>
          <p:nvPr>
            <p:ph type="sldImg"/>
          </p:nvPr>
        </p:nvSpPr>
        <p:spPr>
          <a:xfrm>
            <a:off x="685800" y="1143000"/>
            <a:ext cx="5486040" cy="3085920"/>
          </a:xfrm>
          <a:prstGeom prst="rect">
            <a:avLst/>
          </a:prstGeom>
          <a:ln w="0">
            <a:noFill/>
          </a:ln>
        </p:spPr>
      </p:sp>
      <p:sp>
        <p:nvSpPr>
          <p:cNvPr id="41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7FC500-8AEE-4917-B80D-66B916304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66EBC-428A-4F77-98FB-F712079F8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0AC955-E4A4-4755-8B72-93AB1EE75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400838-E013-4D84-B476-B4D1F19AD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988315-668B-4A44-A933-99A6FD0CE8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27EADA-4835-4721-8A36-2F4ED60C1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C3AE5B-E15E-402B-BABE-F7DEDFA434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88FA26-0F0E-4F11-BE43-5E088D6C9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4FF5AE-DEB1-4A03-8FCB-7E13FECF7E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C2E32-1DA3-4416-BB35-0A990FB19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D8C08-ACB1-40FA-969A-90CB5AB4C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3D4E0EE-E6A3-4560-BA5A-5FEAA114FF4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2A91BB6-50DB-4A6D-BC64-7C414F52A32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21234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企业礼仪培训助您成就职场成功</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企业礼仪培训实施策略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企业礼仪培训的实际应用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企业礼仪培训的未来发展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企业礼仪是在商务场合中遵循的一系列规范和行为准则，其中包括仪表端庄、言谈得体、待人有礼等方面。通过遵守企业礼仪，有助于展现出专业形象，增强职场信任度。</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企业礼仪的意义</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展现专业素养</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提升个人形象</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增加职场口碑</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建立良好人际关系</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获得职业发展机会</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提高职场竞争力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企业礼仪培训的目的</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塑造企业形象</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提升专业素养</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提高工作效率</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增加职业发展机会</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企业礼仪培训的益处</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增强自身实力</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提升职场竞争力</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开拓职业道路</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增加职业发展机会</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完成工作更有效率</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a:t>
            </a:r>
            <a:endParaRPr lang="en-US" sz="3500" b="0" strike="noStrike" spc="-1">
              <a:solidFill>
                <a:srgbClr val="000000"/>
              </a:solidFill>
              <a:latin typeface="Arial"/>
            </a:endParaRPr>
          </a:p>
        </p:txBody>
      </p:sp>
      <p:sp>
        <p:nvSpPr>
          <p:cNvPr id="1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企业礼仪是在商务场合中遵循的一系列规范和行为准则，有助于建立良好的人际关系，提升个人职业形象。遵守企业礼仪可以为个人的职业发展和企业整体竞争力带来积极影响。</a:t>
            </a:r>
            <a:endParaRPr lang="en-US" sz="25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企业礼仪培训内容</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仪容仪表</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仪容仪表在职场中非常重要，它包括了着装要求、形象管理和仪态举止等方面的培训内容。通过良好的仪容仪表，可以展现出个人的专业素质和形象，给人留下良好的第一印象。注意细节，从穿着到仪态，都能影响他人对我们的看法。</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言辞得当、语气平和</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专心、理解对方</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聆听技巧</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倾听、表达清晰</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餐桌礼仪</a:t>
            </a:r>
            <a:endParaRPr lang="en-US" sz="2200" b="0" strike="noStrike" spc="-1">
              <a:solidFill>
                <a:srgbClr val="000000"/>
              </a:solidFill>
              <a:latin typeface="Arial"/>
            </a:endParaRPr>
          </a:p>
        </p:txBody>
      </p:sp>
      <p:sp>
        <p:nvSpPr>
          <p:cNvPr id="13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使用餐具正确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不大声嚼食</a:t>
            </a:r>
            <a:endParaRPr lang="en-US" sz="15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商务拜访礼仪</a:t>
            </a:r>
            <a:endParaRPr lang="en-US" sz="2200" b="0" strike="noStrike" spc="-1">
              <a:solidFill>
                <a:srgbClr val="000000"/>
              </a:solidFill>
              <a:latin typeface="Arial"/>
            </a:endParaRPr>
          </a:p>
        </p:txBody>
      </p:sp>
      <p:sp>
        <p:nvSpPr>
          <p:cNvPr id="13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提前致电预约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准时到达</a:t>
            </a:r>
            <a:endParaRPr lang="en-US" sz="15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礼仪礼节</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礼仪礼节</a:t>
            </a:r>
            <a:endParaRPr lang="en-US" sz="2200" b="0" strike="noStrike" spc="-1">
              <a:solidFill>
                <a:srgbClr val="000000"/>
              </a:solidFill>
              <a:latin typeface="Arial"/>
            </a:endParaRPr>
          </a:p>
        </p:txBody>
      </p:sp>
      <p:sp>
        <p:nvSpPr>
          <p:cNvPr id="14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礼貌待人</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职场礼仪</a:t>
            </a:r>
            <a:endParaRPr lang="en-US" sz="3600" b="0" strike="noStrike" spc="-1">
              <a:solidFill>
                <a:schemeClr val="dk1"/>
              </a:solidFill>
              <a:latin typeface="Arial"/>
            </a:endParaRPr>
          </a:p>
        </p:txBody>
      </p:sp>
      <p:sp>
        <p:nvSpPr>
          <p:cNvPr id="14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尊重上级、友好待同事</a:t>
            </a:r>
            <a:endParaRPr lang="en-US" sz="1500" b="0" strike="noStrike" spc="-1">
              <a:solidFill>
                <a:srgbClr val="000000"/>
              </a:solidFill>
              <a:latin typeface="Arial"/>
            </a:endParaRPr>
          </a:p>
        </p:txBody>
      </p:sp>
      <p:sp>
        <p:nvSpPr>
          <p:cNvPr id="14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职场礼仪</a:t>
            </a:r>
            <a:endParaRPr lang="en-US" sz="2200" b="0" strike="noStrike" spc="-1">
              <a:solidFill>
                <a:srgbClr val="000000"/>
              </a:solidFill>
              <a:latin typeface="Arial"/>
            </a:endParaRPr>
          </a:p>
        </p:txBody>
      </p:sp>
      <p:sp>
        <p:nvSpPr>
          <p:cNvPr id="14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准时参加、积极发言</a:t>
            </a:r>
            <a:endParaRPr lang="en-US" sz="1500" b="0" strike="noStrike" spc="-1">
              <a:solidFill>
                <a:srgbClr val="000000"/>
              </a:solidFill>
              <a:latin typeface="Arial"/>
            </a:endParaRPr>
          </a:p>
        </p:txBody>
      </p:sp>
      <p:sp>
        <p:nvSpPr>
          <p:cNvPr id="14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会议礼仪</a:t>
            </a:r>
            <a:endParaRPr lang="en-US" sz="2200" b="0" strike="noStrike" spc="-1">
              <a:solidFill>
                <a:srgbClr val="000000"/>
              </a:solidFill>
              <a:latin typeface="Arial"/>
            </a:endParaRPr>
          </a:p>
        </p:txBody>
      </p:sp>
      <p:sp>
        <p:nvSpPr>
          <p:cNvPr id="14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回复及时、语言规范</a:t>
            </a:r>
            <a:endParaRPr lang="en-US" sz="1500" b="0" strike="noStrike" spc="-1">
              <a:solidFill>
                <a:srgbClr val="000000"/>
              </a:solidFill>
              <a:latin typeface="Arial"/>
            </a:endParaRPr>
          </a:p>
        </p:txBody>
      </p:sp>
      <p:sp>
        <p:nvSpPr>
          <p:cNvPr id="15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电子邮件礼仪</a:t>
            </a:r>
            <a:endParaRPr lang="en-US" sz="2200" b="0" strike="noStrike" spc="-1">
              <a:solidFill>
                <a:srgbClr val="000000"/>
              </a:solidFill>
              <a:latin typeface="Arial"/>
            </a:endParaRPr>
          </a:p>
        </p:txBody>
      </p:sp>
      <p:sp>
        <p:nvSpPr>
          <p:cNvPr id="15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总结</a:t>
            </a:r>
            <a:endParaRPr lang="en-US" sz="3500" b="0" strike="noStrike" spc="-1">
              <a:solidFill>
                <a:srgbClr val="000000"/>
              </a:solidFill>
              <a:latin typeface="Arial"/>
            </a:endParaRPr>
          </a:p>
        </p:txBody>
      </p:sp>
      <p:sp>
        <p:nvSpPr>
          <p:cNvPr id="15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企业礼仪培训是提升职场形象和能力的重要途径。通过学习仪容仪表、沟通技巧、礼仪礼节和职场礼仪等内容，可以让我们在职场中更加自信、得体。持之以恒地践行礼仪，助您成就职场成功！</a:t>
            </a:r>
            <a:endParaRPr lang="en-US" sz="25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企业礼仪培训方法</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培训形式</a:t>
            </a:r>
            <a:endParaRPr lang="en-US" sz="3500" b="0" strike="noStrike" spc="-1">
              <a:solidFill>
                <a:srgbClr val="000000"/>
              </a:solidFill>
              <a:latin typeface="Arial"/>
            </a:endParaRPr>
          </a:p>
        </p:txBody>
      </p:sp>
      <p:sp>
        <p:nvSpPr>
          <p:cNvPr id="16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企业礼仪培训可以采用多种形式，包括课堂培训、在线培训和一对一辅导等。员工可以根据个人情况和需求，灵活选择适合自己的学习方式，提高学习效果。</a:t>
            </a:r>
            <a:endParaRPr lang="en-US" sz="25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帮助员工理解礼仪</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实际应用场景</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加深印象</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学习效果</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提升技能</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应对方式</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角色扮演</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感受实际情境</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身临其境</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实战能力</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提升技能</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应对礼仪方式</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不同场景</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调整培训方向</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根据评估结果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调整内容</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持续优化培训</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反馈改进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提升质量</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反馈评估</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了解学习效果</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评估报告</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适合方式</a:t>
            </a:r>
            <a:endParaRPr lang="en-US" sz="1500" b="0" strike="noStrike" spc="-1">
              <a:solidFill>
                <a:srgbClr val="000000"/>
              </a:solidFill>
              <a:latin typeface="Arial"/>
            </a:endParaRPr>
          </a:p>
        </p:txBody>
      </p:sp>
      <p:sp>
        <p:nvSpPr>
          <p:cNvPr id="1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灵活选择</a:t>
            </a:r>
            <a:endParaRPr lang="en-US" sz="2200" b="0" strike="noStrike" spc="-1">
              <a:solidFill>
                <a:srgbClr val="000000"/>
              </a:solidFill>
              <a:latin typeface="Arial"/>
            </a:endParaRPr>
          </a:p>
        </p:txBody>
      </p:sp>
      <p:sp>
        <p:nvSpPr>
          <p:cNvPr id="1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案例分析</a:t>
            </a:r>
            <a:endParaRPr lang="en-US" sz="1500" b="0" strike="noStrike" spc="-1">
              <a:solidFill>
                <a:srgbClr val="000000"/>
              </a:solidFill>
              <a:latin typeface="Arial"/>
            </a:endParaRPr>
          </a:p>
        </p:txBody>
      </p:sp>
      <p:sp>
        <p:nvSpPr>
          <p:cNvPr id="2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实际应用</a:t>
            </a:r>
            <a:endParaRPr lang="en-US" sz="2200" b="0" strike="noStrike" spc="-1">
              <a:solidFill>
                <a:srgbClr val="000000"/>
              </a:solidFill>
              <a:latin typeface="Arial"/>
            </a:endParaRPr>
          </a:p>
        </p:txBody>
      </p:sp>
      <p:sp>
        <p:nvSpPr>
          <p:cNvPr id="2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角色扮演</a:t>
            </a:r>
            <a:endParaRPr lang="en-US" sz="1500" b="0" strike="noStrike" spc="-1">
              <a:solidFill>
                <a:srgbClr val="000000"/>
              </a:solidFill>
              <a:latin typeface="Arial"/>
            </a:endParaRPr>
          </a:p>
        </p:txBody>
      </p:sp>
      <p:sp>
        <p:nvSpPr>
          <p:cNvPr id="2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身临其境</a:t>
            </a:r>
            <a:endParaRPr lang="en-US" sz="2200" b="0" strike="noStrike" spc="-1">
              <a:solidFill>
                <a:srgbClr val="000000"/>
              </a:solidFill>
              <a:latin typeface="Arial"/>
            </a:endParaRPr>
          </a:p>
        </p:txBody>
      </p:sp>
      <p:sp>
        <p:nvSpPr>
          <p:cNvPr id="2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企业礼仪培训实施策略</a:t>
            </a:r>
            <a:endParaRPr lang="en-US" sz="3600" b="0" strike="noStrike" spc="-1">
              <a:solidFill>
                <a:schemeClr val="dk1"/>
              </a:solidFill>
              <a:latin typeface="Arial"/>
            </a:endParaRPr>
          </a:p>
        </p:txBody>
      </p:sp>
      <p:sp>
        <p:nvSpPr>
          <p:cNvPr id="2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2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制定培训计划</a:t>
            </a:r>
            <a:endParaRPr lang="en-US" sz="3500" b="0" strike="noStrike" spc="-1">
              <a:solidFill>
                <a:srgbClr val="000000"/>
              </a:solidFill>
              <a:latin typeface="Arial"/>
            </a:endParaRPr>
          </a:p>
        </p:txBody>
      </p:sp>
      <p:sp>
        <p:nvSpPr>
          <p:cNvPr id="21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在企业礼仪培训实施过程中，制定详细的培训计划至关重要。这包括明确培训目标、内容和时间安排，确保培训的有序进行。只有通过详细的计划，培训才能取得最佳效果。</a:t>
            </a:r>
            <a:endParaRPr lang="en-US" sz="2500" b="0" strike="noStrike" spc="-1">
              <a:solidFill>
                <a:srgbClr val="000000"/>
              </a:solidFill>
              <a:latin typeface="Arial"/>
            </a:endParaRPr>
          </a:p>
        </p:txBody>
      </p:sp>
      <p:sp>
        <p:nvSpPr>
          <p:cNvPr id="2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针对性培训</a:t>
            </a:r>
            <a:endParaRPr lang="en-US" sz="3600" b="0" strike="noStrike" spc="-1">
              <a:solidFill>
                <a:schemeClr val="dk1"/>
              </a:solidFill>
              <a:latin typeface="Arial"/>
            </a:endParaRPr>
          </a:p>
        </p:txBody>
      </p:sp>
      <p:sp>
        <p:nvSpPr>
          <p:cNvPr id="2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根据不同岗位的特点和需求，设计相应的企业礼仪培训内容。</a:t>
            </a:r>
            <a:endParaRPr lang="en-US" sz="1500" b="0" strike="noStrike" spc="-1">
              <a:solidFill>
                <a:srgbClr val="000000"/>
              </a:solidFill>
              <a:latin typeface="Arial"/>
            </a:endParaRPr>
          </a:p>
        </p:txBody>
      </p:sp>
      <p:sp>
        <p:nvSpPr>
          <p:cNvPr id="2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不同岗位</a:t>
            </a:r>
            <a:endParaRPr lang="en-US" sz="2200" b="0" strike="noStrike" spc="-1">
              <a:solidFill>
                <a:srgbClr val="000000"/>
              </a:solidFill>
              <a:latin typeface="Arial"/>
            </a:endParaRPr>
          </a:p>
        </p:txBody>
      </p:sp>
      <p:sp>
        <p:nvSpPr>
          <p:cNvPr id="2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针对不同职级的员工，定制专属的礼仪培训课程，提高培训效果。</a:t>
            </a:r>
            <a:endParaRPr lang="en-US" sz="1500" b="0" strike="noStrike" spc="-1">
              <a:solidFill>
                <a:srgbClr val="000000"/>
              </a:solidFill>
              <a:latin typeface="Arial"/>
            </a:endParaRPr>
          </a:p>
        </p:txBody>
      </p:sp>
      <p:sp>
        <p:nvSpPr>
          <p:cNvPr id="2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不同职级</a:t>
            </a:r>
            <a:endParaRPr lang="en-US" sz="2200" b="0" strike="noStrike" spc="-1">
              <a:solidFill>
                <a:srgbClr val="000000"/>
              </a:solidFill>
              <a:latin typeface="Arial"/>
            </a:endParaRPr>
          </a:p>
        </p:txBody>
      </p:sp>
      <p:sp>
        <p:nvSpPr>
          <p:cNvPr id="2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通过针对性培训，帮助员工更好地理解并应用企业礼仪，实现工作效能的提升。</a:t>
            </a:r>
            <a:endParaRPr lang="en-US" sz="1500" b="0" strike="noStrike" spc="-1">
              <a:solidFill>
                <a:srgbClr val="000000"/>
              </a:solidFill>
              <a:latin typeface="Arial"/>
            </a:endParaRPr>
          </a:p>
        </p:txBody>
      </p:sp>
      <p:sp>
        <p:nvSpPr>
          <p:cNvPr id="2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提高效果</a:t>
            </a:r>
            <a:endParaRPr lang="en-US" sz="2200" b="0" strike="noStrike" spc="-1">
              <a:solidFill>
                <a:srgbClr val="000000"/>
              </a:solidFill>
              <a:latin typeface="Arial"/>
            </a:endParaRPr>
          </a:p>
        </p:txBody>
      </p:sp>
      <p:sp>
        <p:nvSpPr>
          <p:cNvPr id="2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培训师资</a:t>
            </a:r>
            <a:endParaRPr lang="en-US" sz="3600" b="0" strike="noStrike" spc="-1">
              <a:solidFill>
                <a:schemeClr val="dk1"/>
              </a:solidFill>
              <a:latin typeface="Arial"/>
            </a:endParaRPr>
          </a:p>
        </p:txBody>
      </p:sp>
      <p:sp>
        <p:nvSpPr>
          <p:cNvPr id="2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企业礼仪培训的成功与否，与培训师资的选择密切相关。择优聘请具有丰富实战经验和专业知识的培训师，能够有效地传授礼仪知识并激发学员的学习热情。只有具备优秀师资，培训效果才能得到有效保障。</a:t>
            </a:r>
            <a:endParaRPr lang="en-US" sz="2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https://d.book118.com/965212340014011130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企业礼仪培训助您成就职场成功</vt:lpstr>
      <vt:lpstr>目录</vt:lpstr>
      <vt:lpstr>第一章 企业礼仪培训的重要性</vt:lpstr>
      <vt:lpstr>企业礼仪概述</vt:lpstr>
      <vt:lpstr>企业礼仪的意义</vt:lpstr>
      <vt:lpstr>企业礼仪培训的目的</vt:lpstr>
      <vt:lpstr>企业礼仪培训的益处</vt:lpstr>
      <vt:lpstr> </vt:lpstr>
      <vt:lpstr>第二章 企业礼仪培训内容</vt:lpstr>
      <vt:lpstr> </vt:lpstr>
      <vt:lpstr>沟通技巧</vt:lpstr>
      <vt:lpstr>礼仪礼节</vt:lpstr>
      <vt:lpstr>职场礼仪</vt:lpstr>
      <vt:lpstr> </vt:lpstr>
      <vt:lpstr>第3章 企业礼仪培训方法</vt:lpstr>
      <vt:lpstr> </vt:lpstr>
      <vt:lpstr>案例分析</vt:lpstr>
      <vt:lpstr>角色扮演</vt:lpstr>
      <vt:lpstr>反馈评估</vt:lpstr>
      <vt:lpstr>总结</vt:lpstr>
      <vt:lpstr>第四章 企业礼仪培训实施策略</vt:lpstr>
      <vt:lpstr> </vt:lpstr>
      <vt:lpstr>针对性培训</vt:lpstr>
      <vt:lpstr>培训师资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2024-09-29T15:20:05.537</cp:lastPrinted>
  <dcterms:created xsi:type="dcterms:W3CDTF">2024-09-29T07:20:05Z</dcterms:created>
  <dcterms:modified xsi:type="dcterms:W3CDTF">2024-09-29T07:20:07Z</dcterms:modified>
</cp:coreProperties>
</file>