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8ECD22-D5BA-4E8D-A9C8-9648B8F63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E213E0-025F-4BC5-BAAD-0343CDD9D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B3E71-FE43-4D71-894B-4D308EF17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96E984-EE21-48A8-8828-A570E7BB0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0E07B3-643B-44CD-8DED-174C25C1B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F1AB91-8910-43E3-B2A4-FABE99403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4B3A8F-5EBB-41A1-95D7-1A157239C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FDA2A2-3C08-4E8E-ADFA-FE102AB58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CC4C2-B57A-4228-B084-DA13EA12D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A3CA45-6FFE-46FD-89AF-CF01735E6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C0C07-8AA4-46A1-898A-01B9A7720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54">
            <a:extLst>
              <a:ext uri="{FF2B5EF4-FFF2-40B4-BE49-F238E27FC236}">
                <a16:creationId xmlns:a16="http://schemas.microsoft.com/office/drawing/2014/main" id="{B58F51AF-4BC7-9EDC-9BEF-3C05AF1B0A47}"/>
              </a:ext>
            </a:extLst>
          </p:cNvPr>
          <p:cNvGrpSpPr/>
          <p:nvPr userDrawn="1"/>
        </p:nvGrpSpPr>
        <p:grpSpPr>
          <a:xfrm>
            <a:off x="8087710" y="2026920"/>
            <a:ext cx="3443800" cy="3537481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BBC63AEE-C475-2CCC-EC0A-62381AFA407F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96543A38-02E2-B211-7269-53797B4486C9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0D080517-06EB-F1AC-8549-71DD9B7EB268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D60229B-2C9B-30C0-2EC4-CE4E51CB9612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21234330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1DA35-ABDB-4E6C-E630-E3963AD8463F}"/>
              </a:ext>
            </a:extLst>
          </p:cNvPr>
          <p:cNvSpPr/>
          <p:nvPr/>
        </p:nvSpPr>
        <p:spPr>
          <a:xfrm>
            <a:off x="0" y="0"/>
            <a:ext cx="12191999" cy="3449665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B31E2-8FE5-4A07-7349-007F5891201D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785195-CB06-5ABC-CB48-F2E03FB12A05}"/>
              </a:ext>
            </a:extLst>
          </p:cNvPr>
          <p:cNvGrpSpPr/>
          <p:nvPr/>
        </p:nvGrpSpPr>
        <p:grpSpPr>
          <a:xfrm>
            <a:off x="497177" y="2340083"/>
            <a:ext cx="3201841" cy="480518"/>
            <a:chOff x="5717435" y="5325094"/>
            <a:chExt cx="2942245" cy="435525"/>
          </a:xfrm>
        </p:grpSpPr>
        <p:grpSp>
          <p:nvGrpSpPr>
            <p:cNvPr id="6" name="组合 33">
              <a:extLst>
                <a:ext uri="{FF2B5EF4-FFF2-40B4-BE49-F238E27FC236}">
                  <a16:creationId xmlns:a16="http://schemas.microsoft.com/office/drawing/2014/main" id="{6FB13F68-8847-C87D-A174-E024DD824A96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33" name="组合 34">
                <a:extLst>
                  <a:ext uri="{FF2B5EF4-FFF2-40B4-BE49-F238E27FC236}">
                    <a16:creationId xmlns:a16="http://schemas.microsoft.com/office/drawing/2014/main" id="{5A1F50A9-2268-5D8E-4F19-AAA9A0016A7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5" name="椭圆 36">
                  <a:extLst>
                    <a:ext uri="{FF2B5EF4-FFF2-40B4-BE49-F238E27FC236}">
                      <a16:creationId xmlns:a16="http://schemas.microsoft.com/office/drawing/2014/main" id="{5631764A-25A5-6DC5-429E-1A02AB7BD6F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椭圆 37">
                  <a:extLst>
                    <a:ext uri="{FF2B5EF4-FFF2-40B4-BE49-F238E27FC236}">
                      <a16:creationId xmlns:a16="http://schemas.microsoft.com/office/drawing/2014/main" id="{4B8DAF11-52B0-CA35-4D33-6D87720E082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4" name="Freeform 44">
                <a:extLst>
                  <a:ext uri="{FF2B5EF4-FFF2-40B4-BE49-F238E27FC236}">
                    <a16:creationId xmlns:a16="http://schemas.microsoft.com/office/drawing/2014/main" id="{2D61A911-D06E-0DAB-569D-139DB80DF8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" name="组合 38">
              <a:extLst>
                <a:ext uri="{FF2B5EF4-FFF2-40B4-BE49-F238E27FC236}">
                  <a16:creationId xmlns:a16="http://schemas.microsoft.com/office/drawing/2014/main" id="{6AA189ED-00DD-9C1D-E5E6-49E875D5ACA6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29" name="组合 39">
                <a:extLst>
                  <a:ext uri="{FF2B5EF4-FFF2-40B4-BE49-F238E27FC236}">
                    <a16:creationId xmlns:a16="http://schemas.microsoft.com/office/drawing/2014/main" id="{D7EDA1DF-9A9A-F76B-BB79-C7F1121C0C20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1" name="椭圆 41">
                  <a:extLst>
                    <a:ext uri="{FF2B5EF4-FFF2-40B4-BE49-F238E27FC236}">
                      <a16:creationId xmlns:a16="http://schemas.microsoft.com/office/drawing/2014/main" id="{AE7E70BC-BAB8-D996-6907-E0740A0DE1A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椭圆 42">
                  <a:extLst>
                    <a:ext uri="{FF2B5EF4-FFF2-40B4-BE49-F238E27FC236}">
                      <a16:creationId xmlns:a16="http://schemas.microsoft.com/office/drawing/2014/main" id="{9AB5EB87-4474-A1A2-D49E-9E27E33B7AE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72F7816A-549D-AB4D-A232-B48714F63A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43">
              <a:extLst>
                <a:ext uri="{FF2B5EF4-FFF2-40B4-BE49-F238E27FC236}">
                  <a16:creationId xmlns:a16="http://schemas.microsoft.com/office/drawing/2014/main" id="{6E45D2FB-3412-E085-C637-6B280A7220FD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25" name="组合 44">
                <a:extLst>
                  <a:ext uri="{FF2B5EF4-FFF2-40B4-BE49-F238E27FC236}">
                    <a16:creationId xmlns:a16="http://schemas.microsoft.com/office/drawing/2014/main" id="{6980957E-98D8-CCD5-C9C2-6B1479C1260C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7" name="椭圆 46">
                  <a:extLst>
                    <a:ext uri="{FF2B5EF4-FFF2-40B4-BE49-F238E27FC236}">
                      <a16:creationId xmlns:a16="http://schemas.microsoft.com/office/drawing/2014/main" id="{9365D7EF-64B4-59E4-64B6-944DEB3CC92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椭圆 47">
                  <a:extLst>
                    <a:ext uri="{FF2B5EF4-FFF2-40B4-BE49-F238E27FC236}">
                      <a16:creationId xmlns:a16="http://schemas.microsoft.com/office/drawing/2014/main" id="{94510835-D351-E81C-89CC-D5CFF12588E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6" name="Freeform 45">
                <a:extLst>
                  <a:ext uri="{FF2B5EF4-FFF2-40B4-BE49-F238E27FC236}">
                    <a16:creationId xmlns:a16="http://schemas.microsoft.com/office/drawing/2014/main" id="{D6ECCD9D-6037-D023-42C3-5D2B6D8228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组合 48">
              <a:extLst>
                <a:ext uri="{FF2B5EF4-FFF2-40B4-BE49-F238E27FC236}">
                  <a16:creationId xmlns:a16="http://schemas.microsoft.com/office/drawing/2014/main" id="{0619E397-05A3-5C09-CA0F-868F09CC11AE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16" name="组合 49">
                <a:extLst>
                  <a:ext uri="{FF2B5EF4-FFF2-40B4-BE49-F238E27FC236}">
                    <a16:creationId xmlns:a16="http://schemas.microsoft.com/office/drawing/2014/main" id="{2557723A-2E27-DEBE-B895-F8B3C5C802F2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3" name="椭圆 51">
                  <a:extLst>
                    <a:ext uri="{FF2B5EF4-FFF2-40B4-BE49-F238E27FC236}">
                      <a16:creationId xmlns:a16="http://schemas.microsoft.com/office/drawing/2014/main" id="{5C323B44-3890-D8CC-A379-AAAD8399A06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椭圆 52">
                  <a:extLst>
                    <a:ext uri="{FF2B5EF4-FFF2-40B4-BE49-F238E27FC236}">
                      <a16:creationId xmlns:a16="http://schemas.microsoft.com/office/drawing/2014/main" id="{EE0AE2D5-97B0-EE02-1EC8-F77B61D52E4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" name="Freeform 39">
                <a:extLst>
                  <a:ext uri="{FF2B5EF4-FFF2-40B4-BE49-F238E27FC236}">
                    <a16:creationId xmlns:a16="http://schemas.microsoft.com/office/drawing/2014/main" id="{835AE063-5071-3EBC-EC5D-C048247B4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" name="组合 54">
              <a:extLst>
                <a:ext uri="{FF2B5EF4-FFF2-40B4-BE49-F238E27FC236}">
                  <a16:creationId xmlns:a16="http://schemas.microsoft.com/office/drawing/2014/main" id="{9EA03B4A-67E4-C8F7-6010-488D2EF38201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12" name="组合 55">
                <a:extLst>
                  <a:ext uri="{FF2B5EF4-FFF2-40B4-BE49-F238E27FC236}">
                    <a16:creationId xmlns:a16="http://schemas.microsoft.com/office/drawing/2014/main" id="{FCBA4A79-10F0-C36B-882D-842F8E8CE082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4" name="椭圆 57">
                  <a:extLst>
                    <a:ext uri="{FF2B5EF4-FFF2-40B4-BE49-F238E27FC236}">
                      <a16:creationId xmlns:a16="http://schemas.microsoft.com/office/drawing/2014/main" id="{7381DAFC-BB2A-DD23-D0A3-4BF6A0F422C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椭圆 59">
                  <a:extLst>
                    <a:ext uri="{FF2B5EF4-FFF2-40B4-BE49-F238E27FC236}">
                      <a16:creationId xmlns:a16="http://schemas.microsoft.com/office/drawing/2014/main" id="{6ADFE2EE-49D0-C8B6-90DB-E3779CC71C7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" name="KSO_Shape">
                <a:extLst>
                  <a:ext uri="{FF2B5EF4-FFF2-40B4-BE49-F238E27FC236}">
                    <a16:creationId xmlns:a16="http://schemas.microsoft.com/office/drawing/2014/main" id="{CD59BBC1-4E1F-3413-E23F-4C338A4468B5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E796EC15-7589-D5C2-A998-A62528A67B5C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CA41E774-A837-4C04-63AB-16CE257EAB51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8F9E42C8-EEEB-99C2-BDE8-D88E9FCEE7A4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C0154D75-BD44-CC7A-EE15-6DD119E4CC83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8BBC6A53-56EB-F316-DCFB-5E82329FECE0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1F9D39CB-0602-0BE8-A28A-67C31B6BB70C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673A135-1AB3-EBDD-2FBC-6CE6F8842866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F8EA7B1C-F951-A730-F2E7-B64BC5612EA2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9DF64ED7-962A-81AC-80B4-A4644335C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9AB9F532-F154-B5B7-3D78-C3EB44644F8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F775B8C1-B24A-515B-BD55-1D29986E8BFE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6" name="Freeform 16">
            <a:extLst>
              <a:ext uri="{FF2B5EF4-FFF2-40B4-BE49-F238E27FC236}">
                <a16:creationId xmlns:a16="http://schemas.microsoft.com/office/drawing/2014/main" id="{2667DBB5-4C7D-66ED-1DD9-9C403F9D8C7C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06661" y="3844921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脓肿牙周手术的精准定位方法</a:t>
            </a:r>
            <a:endParaRPr lang="en-US" altLang="zh-CN" sz="4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脓肿牙周病的概述
 手术定位的重要性
 传统定位方法的局限性
 精准定位技术的发展
 口腔CBCT在定位中的应用
 MRI在精准定位中的作用
 其他辅助定位技术介绍
 精准定位方法的未来展望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脓肿牙周病的概述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脓肿牙周手术的精准定位方法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脓肿牙周病的概述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【脓肿牙周病的定义】：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1.脓肿牙周病是一种常见的口腔疾病，主要表现为牙周袋形成、牙齿松动和牙槽骨吸收。</a:t>
            </a:r>
          </a:p>
          <a:p>
            <a:r>
              <a:t>2.此病是由多种微生物引起的慢性感染性疾病，其中龈下菌斑是主要原因。</a:t>
            </a:r>
          </a:p>
          <a:p>
            <a:r>
              <a:t>3.病变通常由龈炎发展而来，严重时可导致牙齿丧失。</a:t>
            </a:r>
          </a:p>
          <a:p>
            <a:r>
              <a:t>【脓肿牙周病的流行情况】：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手术定位的重要性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脓肿牙周手术的精准定位方法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手术定位的重要性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脓肿牙周手术的定位重要性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1.减少并发症和失误</a:t>
            </a:r>
          </a:p>
          <a:p>
            <a:r>
              <a:t>2.改善治疗效果和预后</a:t>
            </a:r>
          </a:p>
          <a:p>
            <a:r>
              <a:t>3.提高患者满意度和信任度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精准定位提高手术成功率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1.准确识别病变区域</a:t>
            </a:r>
          </a:p>
          <a:p>
            <a:r>
              <a:t>2.降低手术风险和损伤</a:t>
            </a:r>
          </a:p>
          <a:p>
            <a:r>
              <a:t>3.缩短手术时间并减少出血</a:t>
            </a:r>
          </a:p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手术定位的重要性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增强医生的信心和能力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1.确保手术过程中的稳定和自信</a:t>
            </a:r>
          </a:p>
          <a:p>
            <a:r>
              <a:t>2.提升医生的专业水平和临床技能</a:t>
            </a:r>
          </a:p>
          <a:p>
            <a:r>
              <a:t>3.增强团队协作和沟通效率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提升患者的治疗体验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1.减轻疼痛和不适感</a:t>
            </a:r>
          </a:p>
          <a:p>
            <a:r>
              <a:t>2.加快康复速度和舒适度</a:t>
            </a:r>
          </a:p>
          <a:p>
            <a:r>
              <a:t>3.提供更好的心理支持和关怀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手术定位的重要性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推动牙周手术技术的发展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1.促进新的手术方法和技术的研发</a:t>
            </a:r>
          </a:p>
          <a:p>
            <a:r>
              <a:t>2.激发科研人员对精准定位的研究兴趣</a:t>
            </a:r>
          </a:p>
          <a:p>
            <a:r>
              <a:t>3.推动医疗设备和器械的创新和升级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符合口腔医学发展趋势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1.强调个体化和定制化的医疗服务</a:t>
            </a:r>
          </a:p>
          <a:p>
            <a:r>
              <a:t>2.重视预防和早期干预的重要性</a:t>
            </a:r>
          </a:p>
          <a:p>
            <a:r>
              <a:t>3.追求高效、安全和高质量的医疗服务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传统定位方法的局限性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脓肿牙周手术的精准定位方法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传统定位方法的局限性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【传统定位方法的局限性】：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1.精度不足：传统的脓肿牙周手术定位方法往往依靠医生的经验和手动操作，精度受限，可能导致手术效果不佳或者并发症的发生。</a:t>
            </a:r>
          </a:p>
          <a:p>
            <a:r>
              <a:t>2.操作复杂：传统的定位方法需要医生通过口腔镜、探针等工具进行手动操作，不仅操作繁琐，还容易导致患者不适和手术时间过长。</a:t>
            </a:r>
          </a:p>
          <a:p>
            <a:r>
              <a:t>3.可重复性差：由于受到人为因素的影响，传统定位方法的可重复性和稳定性较差，难以保证每次手术都能达到预期的效果。</a:t>
            </a:r>
          </a:p>
          <a:p>
            <a:r>
              <a:t>【X线影像诊断的局限性】：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精准定位技术的发展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脓肿牙周手术的精准定位方法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精准定位技术的发展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精准定位技术在脓肿牙周手术中的应用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1.精准定位技术的发展使得脓肿牙周手术更加精确和有效。利用高精度的成像技术，如计算机断层扫描（CT）、磁共振成像（MRI）等可以对病灶进行三维重建和精细定位，从而提高手术的成功率。</a:t>
            </a:r>
          </a:p>
          <a:p>
            <a:r>
              <a:t>2.在脓肿牙周手术中，精准定位技术还可以帮助医生更好地判断病灶的位置、范围以及与周围组织的关系，减少手术的风险和并发症的发生。</a:t>
            </a:r>
          </a:p>
          <a:p>
            <a:r>
              <a:t>3.随着科技的进步，精准定位技术将会越来越成熟，并且会不断发展和完善，为脓肿牙周手术提供更加高效、安全和精确的方法。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导航系统在精准定位技术中的应用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1.导航系统是实现精准定位技术的重要手段之一。通过将实时影像数据与导航软件相结合，可以帮助医生在手术过程中实时监测病变位置和运动情况，提高手术的准确性和安全性。</a:t>
            </a:r>
          </a:p>
          <a:p>
            <a:r>
              <a:t>2.导航系统通常包括传感器、影像采集设备和计算机处理软件等多个部分，它们之间需要协调工作才能实现精准定位。</a:t>
            </a:r>
          </a:p>
          <a:p>
            <a:r>
              <a:t>3.目前，导航系统已经在很多医疗领域得到广泛应用，例如神经外科、骨科等，在脓肿牙周手术中也有很大的潜力和发展前景。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精准定位技术的发展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1.图像引导技术是一种使用影像学信息来辅助医生完成手术的技术。它可以用于识别病灶位置、评估病情进展以及制定治疗计划等方面。</a:t>
            </a:r>
          </a:p>
          <a:p>
            <a:r>
              <a:t>2.图像引导技术主要包括X线成像、CT、MRI等多种方法，这些方法都可以帮助医生获取更准确、更详细的信息，从而提高手术的成功率和安全性。</a:t>
            </a:r>
          </a:p>
          <a:p>
            <a:r>
              <a:t>3.脓肿牙周手术中，图像引导技术可以结合其他精准定位技术一起使用，以达到更好的效果。随着技术的不断进步，这种技术在未来将会发挥更大的作用。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三维重建技术的应用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1.三维重建技术是一种能够将二维图像转换为三维模型的技术，它可以帮助医生更好地理解患者的病情并制定个性化的治疗方案。</a:t>
            </a:r>
          </a:p>
          <a:p>
            <a:r>
              <a:t>2.在脓肿牙周手术中，三维重建技术可以将患者的口腔内部结构清晰地展现出来，帮助医生更好地确定手术路径和切除范围。</a:t>
            </a:r>
          </a:p>
          <a:p>
            <a:r>
              <a:t>3.近年来，三维重建技术得到了广泛的应用和发展，已经成为脓肿牙周手术中不可或缺的一种工具。未来，这种技术还有望进一步发展和完善，为患者提供更好的治疗服务。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图像引导技术的应用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精准定位技术的发展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机器人手术系统的应用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1.机器人手术系统是一种由电脑控制的机械装置，它可以通过远程操控进行手术操作，提高了手术的安全性和准确性。</a:t>
            </a:r>
          </a:p>
          <a:p>
            <a:r>
              <a:t>2.在脓肿牙周手术中，机器人手术系统可以帮助医生更准确地定位病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https://d.book118.com/965212343300011124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脓肿牙周病的概述</vt:lpstr>
      <vt:lpstr> 脓肿牙周病的概述</vt:lpstr>
      <vt:lpstr> 手术定位的重要性</vt:lpstr>
      <vt:lpstr> 手术定位的重要性</vt:lpstr>
      <vt:lpstr> 手术定位的重要性</vt:lpstr>
      <vt:lpstr> 手术定位的重要性</vt:lpstr>
      <vt:lpstr> 传统定位方法的局限性</vt:lpstr>
      <vt:lpstr> 传统定位方法的局限性</vt:lpstr>
      <vt:lpstr> 精准定位技术的发展</vt:lpstr>
      <vt:lpstr> 精准定位技术的发展</vt:lpstr>
      <vt:lpstr> 精准定位技术的发展</vt:lpstr>
      <vt:lpstr> 精准定位技术的发展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2024-09-29T02:05:06.630</cp:lastPrinted>
  <dcterms:created xsi:type="dcterms:W3CDTF">2024-09-28T18:05:06Z</dcterms:created>
  <dcterms:modified xsi:type="dcterms:W3CDTF">2024-09-28T18:05:08Z</dcterms:modified>
</cp:coreProperties>
</file>