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0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D0FEF-44C7-4404-BABD-05811FE29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562AC-71B7-45FA-8FF5-F03E7D8B4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E1357-871A-4CA4-9794-3813B61E0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715C5-A751-40FB-A496-E8DF0666A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A1DFE1-6129-4CD3-A758-6B680176E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4D49E6-9026-4CE2-8D3D-FEF3A1CF8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5874D9-38AC-42EB-BA31-F094C6F57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D2121-7646-4B58-A95F-B485A692E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B4B63-D15E-41C1-957D-7F2AA5131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0D6CA-4377-45E3-BE6A-82D0F3C11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0BD04-A98E-42F5-B763-F1D6E6443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1996916" y="-2661920"/>
            <a:ext cx="5150644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5534502" y="2026284"/>
            <a:ext cx="3609498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5251132" y="1156970"/>
            <a:ext cx="3215163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4729162" y="4939030"/>
            <a:ext cx="1430178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748665" y="4077970"/>
            <a:ext cx="1698307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ym typeface="+mn-ea"/>
              </a:rPr>
              <a:t>单击此处编辑文本</a:t>
            </a:r>
            <a:endParaRPr sz="1350"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748663" y="1918970"/>
            <a:ext cx="4451507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ym typeface="+mn-ea"/>
              </a:rPr>
              <a:t>单击此处编辑副标题</a:t>
            </a:r>
            <a:endParaRPr sz="3000"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748662" y="2788920"/>
            <a:ext cx="4451508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ym typeface="+mn-ea"/>
              </a:rPr>
              <a:t>单击编辑标题</a:t>
            </a:r>
            <a:endParaRPr sz="4500"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1996916" y="-2661920"/>
            <a:ext cx="5150644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166567" y="599440"/>
            <a:ext cx="6820390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sz="4050" err="1">
                <a:sym typeface="+mn-ea"/>
              </a:rPr>
              <a:t>单击编辑标题</a:t>
            </a:r>
            <a:endParaRPr sz="4050"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7933849" y="748030"/>
            <a:ext cx="814387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639127" y="1969770"/>
            <a:ext cx="2967037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07256" y="1985645"/>
            <a:ext cx="252222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9144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4289584" y="3941445"/>
            <a:ext cx="4243864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285693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7915275" y="4890135"/>
            <a:ext cx="105727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8101965" y="4890135"/>
            <a:ext cx="105727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8288655" y="4890135"/>
            <a:ext cx="105727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726281" y="4810760"/>
            <a:ext cx="927258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82980" y="945515"/>
            <a:ext cx="3035617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4018597" y="2305366"/>
            <a:ext cx="452885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sz="4050" err="1">
                <a:sym typeface="+mn-ea"/>
              </a:rPr>
              <a:t>编辑节编号</a:t>
            </a:r>
            <a:endParaRPr sz="4050"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4018597" y="3256280"/>
            <a:ext cx="452885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sz="4050">
                <a:sym typeface="+mn-ea"/>
              </a:rPr>
              <a:t>单击此处编辑标题</a:t>
            </a:r>
            <a:endParaRPr sz="4050"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3810" y="5376270"/>
            <a:ext cx="1086802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6542314" y="2423904"/>
            <a:ext cx="2459894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597217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490811" y="1037408"/>
            <a:ext cx="3057251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6201727" y="789940"/>
            <a:ext cx="2942272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491066" y="156279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6202680" y="805180"/>
            <a:ext cx="2942272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3810" y="5376270"/>
            <a:ext cx="1086802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6202680" y="805180"/>
            <a:ext cx="2942272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490811" y="1037408"/>
            <a:ext cx="3057251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3810" y="5376270"/>
            <a:ext cx="1086802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6202680" y="805180"/>
            <a:ext cx="2942272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490811" y="1037408"/>
            <a:ext cx="3057251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46764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4563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3810" y="5376270"/>
            <a:ext cx="1086802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6202680" y="805180"/>
            <a:ext cx="2942272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490811" y="1037408"/>
            <a:ext cx="3057251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6202680" y="805180"/>
            <a:ext cx="2942272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3810" y="5376270"/>
            <a:ext cx="1086802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3810" y="5376270"/>
            <a:ext cx="1086802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6202680" y="805180"/>
            <a:ext cx="2942272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3810" y="5376270"/>
            <a:ext cx="1086802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6202680" y="805180"/>
            <a:ext cx="2942272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490811" y="1037408"/>
            <a:ext cx="3057251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456300" y="1324800"/>
            <a:ext cx="82269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1996916" y="-2661920"/>
            <a:ext cx="5150644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3636645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71512" y="1156970"/>
            <a:ext cx="3215163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2978467" y="4939030"/>
            <a:ext cx="1430178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4164330" y="1620520"/>
            <a:ext cx="4451509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ym typeface="+mn-ea"/>
              </a:rPr>
              <a:t>单击编辑标题</a:t>
            </a:r>
            <a:endParaRPr sz="5400"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6917531" y="4155440"/>
            <a:ext cx="1698307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ym typeface="+mn-ea"/>
              </a:rPr>
              <a:t>单击此处编辑文本</a:t>
            </a:r>
            <a:endParaRPr sz="1350"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3810" y="5376270"/>
            <a:ext cx="1086802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6202680" y="805180"/>
            <a:ext cx="2942272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490811" y="1037408"/>
            <a:ext cx="3057251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490811" y="1461796"/>
            <a:ext cx="8024539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 sz="1200"/>
              <a:t>三级</a:t>
            </a:r>
            <a:endParaRPr lang="zh-CN" altLang="en-US" sz="1200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 sz="1050"/>
              <a:t>四级</a:t>
            </a:r>
            <a:endParaRPr lang="zh-CN" altLang="en-US" sz="1050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490811" y="365126"/>
            <a:ext cx="8024539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498" r:id="rId2"/>
    <p:sldLayoutId id="2147487499" r:id="rId3"/>
    <p:sldLayoutId id="2147487500" r:id="rId4"/>
    <p:sldLayoutId id="2147487501" r:id="rId5"/>
    <p:sldLayoutId id="2147487502" r:id="rId6"/>
    <p:sldLayoutId id="2147487503" r:id="rId7"/>
    <p:sldLayoutId id="2147487504" r:id="rId8"/>
    <p:sldLayoutId id="2147487505" r:id="rId9"/>
    <p:sldLayoutId id="2147487506" r:id="rId10"/>
    <p:sldLayoutId id="214748750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tags" Target="../tags/tag180.xml" /><Relationship Id="rId3" Type="http://schemas.openxmlformats.org/officeDocument/2006/relationships/tags" Target="../tags/tag154.xml" /><Relationship Id="rId30" Type="http://schemas.openxmlformats.org/officeDocument/2006/relationships/tags" Target="../tags/tag181.xml" /><Relationship Id="rId31" Type="http://schemas.openxmlformats.org/officeDocument/2006/relationships/tags" Target="../tags/tag182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202300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人工智能与智能建筑设计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3833336" y="2189321"/>
            <a:ext cx="2104072" cy="33766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350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 sz="1350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3833336" y="2503170"/>
            <a:ext cx="2289333" cy="70913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1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6415564" y="2189321"/>
            <a:ext cx="2104072" cy="33766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350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 sz="1350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6415564" y="2503170"/>
            <a:ext cx="2289333" cy="70913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智能建筑设计的发展趋势</a:t>
            </a:r>
            <a:endParaRPr lang="zh-CN" altLang="en-US" sz="21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3833336" y="3276123"/>
            <a:ext cx="2104072" cy="33766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350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 sz="1350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3833336" y="3589972"/>
            <a:ext cx="2289333" cy="70913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人工智能在智能建筑设计中的应用</a:t>
            </a:r>
            <a:endParaRPr lang="zh-CN" altLang="en-US" sz="21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6415564" y="3276123"/>
            <a:ext cx="2104072" cy="33766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350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 sz="1350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6415564" y="3589972"/>
            <a:ext cx="2289333" cy="70913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智能建筑设计的关键技术</a:t>
            </a:r>
            <a:endParaRPr lang="zh-CN" altLang="en-US" sz="21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3855243" y="4421981"/>
            <a:ext cx="2104072" cy="33766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350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 sz="1350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3855243" y="4735830"/>
            <a:ext cx="2289333" cy="70913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智能建筑设计的实践案例</a:t>
            </a:r>
            <a:endParaRPr lang="zh-CN" altLang="en-US" sz="21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6437471" y="4421981"/>
            <a:ext cx="2104072" cy="33766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350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 sz="1350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6437471" y="4735830"/>
            <a:ext cx="2289333" cy="70913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智能建筑设计的挑战与未来发展</a:t>
            </a:r>
            <a:endParaRPr lang="zh-CN" altLang="en-US" sz="21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智能建筑设计的发展趋势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建筑行业的发展现状</a:t>
            </a:r>
            <a:endParaRPr lang="zh-CN" altLang="en-US"/>
          </a:p>
        </p:txBody>
      </p:sp>
      <p:sp>
        <p:nvSpPr>
          <p:cNvPr id="1049080" name="对角圆角矩形 15"/>
          <p:cNvSpPr/>
          <p:nvPr>
            <p:custDataLst>
              <p:tags r:id="rId2"/>
            </p:custDataLst>
          </p:nvPr>
        </p:nvSpPr>
        <p:spPr>
          <a:xfrm>
            <a:off x="1159450" y="4056904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6"/>
          <p:cNvSpPr/>
          <p:nvPr>
            <p:custDataLst>
              <p:tags r:id="rId3"/>
            </p:custDataLst>
          </p:nvPr>
        </p:nvSpPr>
        <p:spPr>
          <a:xfrm>
            <a:off x="1159450" y="3951438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7"/>
          <p:cNvSpPr/>
          <p:nvPr>
            <p:custDataLst>
              <p:tags r:id="rId4"/>
            </p:custDataLst>
          </p:nvPr>
        </p:nvSpPr>
        <p:spPr>
          <a:xfrm>
            <a:off x="1578896" y="3951922"/>
            <a:ext cx="63182" cy="10530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27"/>
          <p:cNvSpPr txBox="1"/>
          <p:nvPr>
            <p:custDataLst>
              <p:tags r:id="rId5"/>
            </p:custDataLst>
          </p:nvPr>
        </p:nvSpPr>
        <p:spPr>
          <a:xfrm>
            <a:off x="1605988" y="4065129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建筑行业绿色化发展趋势明显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2"/>
          <p:cNvSpPr/>
          <p:nvPr>
            <p:custDataLst>
              <p:tags r:id="rId6"/>
            </p:custDataLst>
          </p:nvPr>
        </p:nvSpPr>
        <p:spPr>
          <a:xfrm>
            <a:off x="1159450" y="2135292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53"/>
          <p:cNvSpPr/>
          <p:nvPr>
            <p:custDataLst>
              <p:tags r:id="rId7"/>
            </p:custDataLst>
          </p:nvPr>
        </p:nvSpPr>
        <p:spPr>
          <a:xfrm>
            <a:off x="1159450" y="2029342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54"/>
          <p:cNvSpPr/>
          <p:nvPr>
            <p:custDataLst>
              <p:tags r:id="rId8"/>
            </p:custDataLst>
          </p:nvPr>
        </p:nvSpPr>
        <p:spPr>
          <a:xfrm>
            <a:off x="1578896" y="2029826"/>
            <a:ext cx="63182" cy="10530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56"/>
          <p:cNvSpPr txBox="1"/>
          <p:nvPr>
            <p:custDataLst>
              <p:tags r:id="rId9"/>
            </p:custDataLst>
          </p:nvPr>
        </p:nvSpPr>
        <p:spPr>
          <a:xfrm>
            <a:off x="1605988" y="2137711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建筑行业市场规模不断扩大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"/>
          <p:cNvSpPr/>
          <p:nvPr>
            <p:custDataLst>
              <p:tags r:id="rId10"/>
            </p:custDataLst>
          </p:nvPr>
        </p:nvSpPr>
        <p:spPr>
          <a:xfrm>
            <a:off x="1159450" y="3096098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6"/>
          <p:cNvSpPr/>
          <p:nvPr>
            <p:custDataLst>
              <p:tags r:id="rId11"/>
            </p:custDataLst>
          </p:nvPr>
        </p:nvSpPr>
        <p:spPr>
          <a:xfrm>
            <a:off x="1159450" y="2990148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7"/>
          <p:cNvSpPr/>
          <p:nvPr>
            <p:custDataLst>
              <p:tags r:id="rId12"/>
            </p:custDataLst>
          </p:nvPr>
        </p:nvSpPr>
        <p:spPr>
          <a:xfrm>
            <a:off x="1578896" y="2991116"/>
            <a:ext cx="63182" cy="10530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8"/>
          <p:cNvSpPr txBox="1"/>
          <p:nvPr>
            <p:custDataLst>
              <p:tags r:id="rId13"/>
            </p:custDataLst>
          </p:nvPr>
        </p:nvSpPr>
        <p:spPr>
          <a:xfrm>
            <a:off x="1605988" y="3104322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建筑行业智能化水平不断提高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9"/>
          <p:cNvSpPr/>
          <p:nvPr>
            <p:custDataLst>
              <p:tags r:id="rId14"/>
            </p:custDataLst>
          </p:nvPr>
        </p:nvSpPr>
        <p:spPr>
          <a:xfrm>
            <a:off x="1159450" y="5018194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0"/>
          <p:cNvSpPr/>
          <p:nvPr>
            <p:custDataLst>
              <p:tags r:id="rId15"/>
            </p:custDataLst>
          </p:nvPr>
        </p:nvSpPr>
        <p:spPr>
          <a:xfrm>
            <a:off x="1159450" y="4912245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1"/>
          <p:cNvSpPr/>
          <p:nvPr>
            <p:custDataLst>
              <p:tags r:id="rId16"/>
            </p:custDataLst>
          </p:nvPr>
        </p:nvSpPr>
        <p:spPr>
          <a:xfrm>
            <a:off x="1578896" y="4912729"/>
            <a:ext cx="63182" cy="10530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12"/>
          <p:cNvSpPr txBox="1"/>
          <p:nvPr>
            <p:custDataLst>
              <p:tags r:id="rId17"/>
            </p:custDataLst>
          </p:nvPr>
        </p:nvSpPr>
        <p:spPr>
          <a:xfrm>
            <a:off x="1605988" y="5025935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建筑行业数字化转型加速推进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智能建筑设计的应用领域</a:t>
            </a:r>
            <a:endParaRPr lang="zh-CN" altLang="en-US"/>
          </a:p>
        </p:txBody>
      </p:sp>
      <p:sp>
        <p:nvSpPr>
          <p:cNvPr id="1049158" name="椭圆 262"/>
          <p:cNvSpPr/>
          <p:nvPr>
            <p:custDataLst>
              <p:tags r:id="rId2"/>
            </p:custDataLst>
          </p:nvPr>
        </p:nvSpPr>
        <p:spPr>
          <a:xfrm>
            <a:off x="1845387" y="4003245"/>
            <a:ext cx="5517876" cy="144360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3"/>
          <p:cNvSpPr/>
          <p:nvPr>
            <p:custDataLst>
              <p:tags r:id="rId3"/>
            </p:custDataLst>
          </p:nvPr>
        </p:nvSpPr>
        <p:spPr>
          <a:xfrm>
            <a:off x="2484560" y="4063535"/>
            <a:ext cx="4183569" cy="123971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4"/>
          <p:cNvSpPr/>
          <p:nvPr>
            <p:custDataLst>
              <p:tags r:id="rId4"/>
            </p:custDataLst>
          </p:nvPr>
        </p:nvSpPr>
        <p:spPr>
          <a:xfrm>
            <a:off x="3083049" y="4240975"/>
            <a:ext cx="2985916" cy="88481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5"/>
          <p:cNvSpPr/>
          <p:nvPr>
            <p:custDataLst>
              <p:tags r:id="rId5"/>
            </p:custDataLst>
          </p:nvPr>
        </p:nvSpPr>
        <p:spPr>
          <a:xfrm>
            <a:off x="3588897" y="4390964"/>
            <a:ext cx="1974031" cy="5849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66"/>
          <p:cNvSpPr/>
          <p:nvPr>
            <p:custDataLst>
              <p:tags r:id="rId6"/>
            </p:custDataLst>
          </p:nvPr>
        </p:nvSpPr>
        <p:spPr>
          <a:xfrm>
            <a:off x="4107490" y="4544386"/>
            <a:ext cx="1135473" cy="33647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187031" y="4488507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68"/>
          <p:cNvSpPr/>
          <p:nvPr>
            <p:custDataLst>
              <p:tags r:id="rId8"/>
            </p:custDataLst>
          </p:nvPr>
        </p:nvSpPr>
        <p:spPr>
          <a:xfrm flipV="1">
            <a:off x="2118408" y="4348810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69"/>
          <p:cNvSpPr/>
          <p:nvPr>
            <p:custDataLst>
              <p:tags r:id="rId9"/>
            </p:custDataLst>
          </p:nvPr>
        </p:nvSpPr>
        <p:spPr>
          <a:xfrm flipV="1">
            <a:off x="2149779" y="4380671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70"/>
          <p:cNvSpPr/>
          <p:nvPr>
            <p:custDataLst>
              <p:tags r:id="rId10"/>
            </p:custDataLst>
          </p:nvPr>
        </p:nvSpPr>
        <p:spPr>
          <a:xfrm flipV="1">
            <a:off x="5875019" y="3738066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914723" y="3824335"/>
            <a:ext cx="0" cy="144360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72"/>
          <p:cNvSpPr/>
          <p:nvPr>
            <p:custDataLst>
              <p:tags r:id="rId12"/>
            </p:custDataLst>
          </p:nvPr>
        </p:nvSpPr>
        <p:spPr>
          <a:xfrm flipV="1">
            <a:off x="3042366" y="3643956"/>
            <a:ext cx="290721" cy="29071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186964" y="3958640"/>
            <a:ext cx="0" cy="7627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82895" y="3724342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75"/>
          <p:cNvSpPr/>
          <p:nvPr>
            <p:custDataLst>
              <p:tags r:id="rId15"/>
            </p:custDataLst>
          </p:nvPr>
        </p:nvSpPr>
        <p:spPr>
          <a:xfrm flipV="1">
            <a:off x="5314273" y="3584646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8" name="椭圆 276"/>
          <p:cNvSpPr/>
          <p:nvPr>
            <p:custDataLst>
              <p:tags r:id="rId16"/>
            </p:custDataLst>
          </p:nvPr>
        </p:nvSpPr>
        <p:spPr>
          <a:xfrm flipV="1">
            <a:off x="5345643" y="3616506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0" name="椭圆 277"/>
          <p:cNvSpPr/>
          <p:nvPr>
            <p:custDataLst>
              <p:tags r:id="rId17"/>
            </p:custDataLst>
          </p:nvPr>
        </p:nvSpPr>
        <p:spPr>
          <a:xfrm flipV="1">
            <a:off x="2853653" y="4230191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893356" y="4316460"/>
            <a:ext cx="0" cy="83472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79"/>
          <p:cNvSpPr/>
          <p:nvPr>
            <p:custDataLst>
              <p:tags r:id="rId19"/>
            </p:custDataLst>
          </p:nvPr>
        </p:nvSpPr>
        <p:spPr>
          <a:xfrm flipV="1">
            <a:off x="6431845" y="4407140"/>
            <a:ext cx="198030" cy="19802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529877" y="4626733"/>
            <a:ext cx="0" cy="3096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4" name="椭圆 281"/>
          <p:cNvSpPr/>
          <p:nvPr>
            <p:custDataLst>
              <p:tags r:id="rId21"/>
            </p:custDataLst>
          </p:nvPr>
        </p:nvSpPr>
        <p:spPr>
          <a:xfrm flipV="1">
            <a:off x="3746730" y="4640947"/>
            <a:ext cx="245296" cy="24528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67310" y="4925242"/>
            <a:ext cx="0" cy="5418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6" name="图形 15"/>
          <p:cNvSpPr/>
          <p:nvPr>
            <p:custDataLst>
              <p:tags r:id="rId23"/>
            </p:custDataLst>
          </p:nvPr>
        </p:nvSpPr>
        <p:spPr>
          <a:xfrm>
            <a:off x="3797217" y="4693395"/>
            <a:ext cx="140260" cy="136669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图形 19"/>
          <p:cNvSpPr/>
          <p:nvPr>
            <p:custDataLst>
              <p:tags r:id="rId24"/>
            </p:custDataLst>
          </p:nvPr>
        </p:nvSpPr>
        <p:spPr>
          <a:xfrm>
            <a:off x="6482822" y="4462528"/>
            <a:ext cx="96057" cy="86501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图形 27"/>
          <p:cNvSpPr/>
          <p:nvPr>
            <p:custDataLst>
              <p:tags r:id="rId25"/>
            </p:custDataLst>
          </p:nvPr>
        </p:nvSpPr>
        <p:spPr>
          <a:xfrm>
            <a:off x="3119811" y="3737086"/>
            <a:ext cx="135840" cy="10447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286"/>
          <p:cNvSpPr/>
          <p:nvPr>
            <p:custDataLst>
              <p:tags r:id="rId26"/>
            </p:custDataLst>
          </p:nvPr>
        </p:nvSpPr>
        <p:spPr>
          <a:xfrm>
            <a:off x="4100628" y="3698853"/>
            <a:ext cx="1007365" cy="1007370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正文"/>
          <p:cNvSpPr txBox="1"/>
          <p:nvPr>
            <p:custDataLst>
              <p:tags r:id="rId27"/>
            </p:custDataLst>
          </p:nvPr>
        </p:nvSpPr>
        <p:spPr>
          <a:xfrm>
            <a:off x="491066" y="3753262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城市规划：利用人工智能技术进行城市空间布局和交通规划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28"/>
            </p:custDataLst>
          </p:nvPr>
        </p:nvSpPr>
        <p:spPr>
          <a:xfrm>
            <a:off x="7099447" y="3753262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可持续性：利用AI技术提高建筑物的能源效率和环保性能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29"/>
            </p:custDataLst>
          </p:nvPr>
        </p:nvSpPr>
        <p:spPr>
          <a:xfrm>
            <a:off x="5952465" y="281508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景观设计：结合人工智能技术进行自然景观和人造景观的设计与优化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正文"/>
          <p:cNvSpPr txBox="1"/>
          <p:nvPr>
            <p:custDataLst>
              <p:tags r:id="rId30"/>
            </p:custDataLst>
          </p:nvPr>
        </p:nvSpPr>
        <p:spPr>
          <a:xfrm>
            <a:off x="1637067" y="281508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建筑设计：通过智能算法优化建筑结构、外观和功能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正文"/>
          <p:cNvSpPr txBox="1"/>
          <p:nvPr>
            <p:custDataLst>
              <p:tags r:id="rId31"/>
            </p:custDataLst>
          </p:nvPr>
        </p:nvSpPr>
        <p:spPr>
          <a:xfrm>
            <a:off x="3795256" y="2160721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室内设计：利用AI技术进行个性化室内设计和装修方案推荐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智能建筑设计的发展趋势</a:t>
            </a:r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2"/>
            </p:custDataLst>
          </p:nvPr>
        </p:nvSpPr>
        <p:spPr>
          <a:xfrm>
            <a:off x="491066" y="2834649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10"/>
          <p:cNvSpPr/>
          <p:nvPr>
            <p:custDataLst>
              <p:tags r:id="rId3"/>
            </p:custDataLst>
          </p:nvPr>
        </p:nvSpPr>
        <p:spPr>
          <a:xfrm>
            <a:off x="757020" y="2830344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4"/>
            </p:custDataLst>
          </p:nvPr>
        </p:nvSpPr>
        <p:spPr>
          <a:xfrm>
            <a:off x="607302" y="3264673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05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数字化与智能化设计：利用先进的技术和工具，实现建筑设计的高效、精准和智能化。</a:t>
            </a:r>
            <a:endParaRPr lang="zh-CN" altLang="en-US" sz="105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6" name="矩形 6"/>
          <p:cNvSpPr/>
          <p:nvPr>
            <p:custDataLst>
              <p:tags r:id="rId5"/>
            </p:custDataLst>
          </p:nvPr>
        </p:nvSpPr>
        <p:spPr>
          <a:xfrm>
            <a:off x="2590004" y="2834649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11"/>
          <p:cNvSpPr/>
          <p:nvPr>
            <p:custDataLst>
              <p:tags r:id="rId6"/>
            </p:custDataLst>
          </p:nvPr>
        </p:nvSpPr>
        <p:spPr>
          <a:xfrm>
            <a:off x="2870309" y="2830344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7"/>
            </p:custDataLst>
          </p:nvPr>
        </p:nvSpPr>
        <p:spPr>
          <a:xfrm>
            <a:off x="2705761" y="3264673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05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可持续性与绿色设计：注重环保和可持续发展，采用可再生能源和绿色建筑材料，降低建筑对环境的影响。</a:t>
            </a:r>
            <a:endParaRPr lang="zh-CN" altLang="en-US" sz="105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2" name="矩形 33"/>
          <p:cNvSpPr/>
          <p:nvPr>
            <p:custDataLst>
              <p:tags r:id="rId8"/>
            </p:custDataLst>
          </p:nvPr>
        </p:nvSpPr>
        <p:spPr>
          <a:xfrm>
            <a:off x="4685594" y="2834649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37"/>
          <p:cNvSpPr/>
          <p:nvPr>
            <p:custDataLst>
              <p:tags r:id="rId9"/>
            </p:custDataLst>
          </p:nvPr>
        </p:nvSpPr>
        <p:spPr>
          <a:xfrm>
            <a:off x="4951549" y="2830344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10"/>
            </p:custDataLst>
          </p:nvPr>
        </p:nvSpPr>
        <p:spPr>
          <a:xfrm>
            <a:off x="4801830" y="3264673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05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人性化与个性化设计：以用户需求为导向，注重建筑的功能性和舒适性，同时满足个性化需求。</a:t>
            </a:r>
            <a:endParaRPr lang="zh-CN" altLang="en-US" sz="105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8" name="矩形 34"/>
          <p:cNvSpPr/>
          <p:nvPr>
            <p:custDataLst>
              <p:tags r:id="rId11"/>
            </p:custDataLst>
          </p:nvPr>
        </p:nvSpPr>
        <p:spPr>
          <a:xfrm>
            <a:off x="6776879" y="2834649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38"/>
          <p:cNvSpPr/>
          <p:nvPr>
            <p:custDataLst>
              <p:tags r:id="rId12"/>
            </p:custDataLst>
          </p:nvPr>
        </p:nvSpPr>
        <p:spPr>
          <a:xfrm>
            <a:off x="7057184" y="2830344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13"/>
            </p:custDataLst>
          </p:nvPr>
        </p:nvSpPr>
        <p:spPr>
          <a:xfrm>
            <a:off x="6893115" y="3264673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6066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142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智能化与集成化设计：将建筑、设备、系统等集成在一起，实现智能化管理和控制，提高建筑的效率和便利性。</a:t>
            </a:r>
            <a:endParaRPr lang="zh-CN" altLang="en-US" sz="2142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2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人工智能在智能建筑设计中的应用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人工智能技术概述</a:t>
            </a:r>
            <a:endParaRPr lang="zh-CN" altLang="en-US"/>
          </a:p>
        </p:txBody>
      </p:sp>
      <p:sp>
        <p:nvSpPr>
          <p:cNvPr id="1049424" name="圆角矩形 26"/>
          <p:cNvSpPr/>
          <p:nvPr>
            <p:custDataLst>
              <p:tags r:id="rId2"/>
            </p:custDataLst>
          </p:nvPr>
        </p:nvSpPr>
        <p:spPr>
          <a:xfrm>
            <a:off x="491066" y="2313478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6" name="圆角矩形 28"/>
          <p:cNvSpPr/>
          <p:nvPr>
            <p:custDataLst>
              <p:tags r:id="rId3"/>
            </p:custDataLst>
          </p:nvPr>
        </p:nvSpPr>
        <p:spPr>
          <a:xfrm>
            <a:off x="492972" y="2313478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28" name="文本框 31"/>
          <p:cNvSpPr txBox="1"/>
          <p:nvPr>
            <p:custDataLst>
              <p:tags r:id="rId4"/>
            </p:custDataLst>
          </p:nvPr>
        </p:nvSpPr>
        <p:spPr>
          <a:xfrm>
            <a:off x="607300" y="2629311"/>
            <a:ext cx="1712175" cy="255388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人工智能的定义和发展历程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圆角矩形 29"/>
          <p:cNvSpPr/>
          <p:nvPr>
            <p:custDataLst>
              <p:tags r:id="rId5"/>
            </p:custDataLst>
          </p:nvPr>
        </p:nvSpPr>
        <p:spPr>
          <a:xfrm>
            <a:off x="2585186" y="2313478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2" name="圆角矩形 32"/>
          <p:cNvSpPr/>
          <p:nvPr>
            <p:custDataLst>
              <p:tags r:id="rId6"/>
            </p:custDataLst>
          </p:nvPr>
        </p:nvSpPr>
        <p:spPr>
          <a:xfrm>
            <a:off x="2587092" y="2313478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4" name="文本框 34"/>
          <p:cNvSpPr txBox="1"/>
          <p:nvPr>
            <p:custDataLst>
              <p:tags r:id="rId7"/>
            </p:custDataLst>
          </p:nvPr>
        </p:nvSpPr>
        <p:spPr>
          <a:xfrm>
            <a:off x="2703326" y="2629311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人工智能的主要技术：机器学习、深度学习、自然语言处理等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3"/>
          <p:cNvSpPr/>
          <p:nvPr>
            <p:custDataLst>
              <p:tags r:id="rId8"/>
            </p:custDataLst>
          </p:nvPr>
        </p:nvSpPr>
        <p:spPr>
          <a:xfrm>
            <a:off x="4679306" y="2313478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8" name="圆角矩形 4"/>
          <p:cNvSpPr/>
          <p:nvPr>
            <p:custDataLst>
              <p:tags r:id="rId9"/>
            </p:custDataLst>
          </p:nvPr>
        </p:nvSpPr>
        <p:spPr>
          <a:xfrm>
            <a:off x="4681212" y="2313478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0" name="文本框 5"/>
          <p:cNvSpPr txBox="1"/>
          <p:nvPr>
            <p:custDataLst>
              <p:tags r:id="rId10"/>
            </p:custDataLst>
          </p:nvPr>
        </p:nvSpPr>
        <p:spPr>
          <a:xfrm>
            <a:off x="4796969" y="2629311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人工智能在智能建筑设计中的应用场景：建筑设计、施工、运维等环节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圆角矩形 8"/>
          <p:cNvSpPr/>
          <p:nvPr>
            <p:custDataLst>
              <p:tags r:id="rId11"/>
            </p:custDataLst>
          </p:nvPr>
        </p:nvSpPr>
        <p:spPr>
          <a:xfrm>
            <a:off x="6773426" y="2313478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4" name="圆角矩形 9"/>
          <p:cNvSpPr/>
          <p:nvPr>
            <p:custDataLst>
              <p:tags r:id="rId12"/>
            </p:custDataLst>
          </p:nvPr>
        </p:nvSpPr>
        <p:spPr>
          <a:xfrm>
            <a:off x="6775332" y="2313478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6" name="文本框 10"/>
          <p:cNvSpPr txBox="1"/>
          <p:nvPr>
            <p:custDataLst>
              <p:tags r:id="rId13"/>
            </p:custDataLst>
          </p:nvPr>
        </p:nvSpPr>
        <p:spPr>
          <a:xfrm>
            <a:off x="6891089" y="2629311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人工智能在智能建筑设计中的优势：提高设计效率、降低成本、优化设计方案等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人工智能在建筑设计中的应用场景</a:t>
            </a:r>
            <a:endParaRPr lang="zh-CN" altLang="en-US"/>
          </a:p>
        </p:txBody>
      </p:sp>
      <p:sp>
        <p:nvSpPr>
          <p:cNvPr id="10494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326694" y="2029342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60872" y="3326378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建筑方案设计：利用人工智能技术进行建筑设计方案的创新和优化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42"/>
          <p:cNvSpPr/>
          <p:nvPr>
            <p:custDataLst>
              <p:tags r:id="rId4"/>
            </p:custDataLst>
          </p:nvPr>
        </p:nvSpPr>
        <p:spPr>
          <a:xfrm>
            <a:off x="1159523" y="3044520"/>
            <a:ext cx="1292271" cy="9151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任意多边形 18"/>
          <p:cNvSpPr/>
          <p:nvPr>
            <p:custDataLst>
              <p:tags r:id="rId5"/>
            </p:custDataLst>
          </p:nvPr>
        </p:nvSpPr>
        <p:spPr>
          <a:xfrm rot="5400000">
            <a:off x="3192793" y="2029342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926485" y="3326378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建筑结构分析：通过人工智能技术对建筑结构进行安全性和稳定性分析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3"/>
          <p:cNvSpPr/>
          <p:nvPr>
            <p:custDataLst>
              <p:tags r:id="rId7"/>
            </p:custDataLst>
          </p:nvPr>
        </p:nvSpPr>
        <p:spPr>
          <a:xfrm>
            <a:off x="3025621" y="3044520"/>
            <a:ext cx="1292271" cy="9151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58406" y="2029342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792584" y="3326378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建筑环境模拟：利用人工智能技术对建筑环境进行模拟和预测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4"/>
          <p:cNvSpPr/>
          <p:nvPr>
            <p:custDataLst>
              <p:tags r:id="rId10"/>
            </p:custDataLst>
          </p:nvPr>
        </p:nvSpPr>
        <p:spPr>
          <a:xfrm>
            <a:off x="4890748" y="3044520"/>
            <a:ext cx="1292271" cy="9151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924019" y="2029342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658197" y="3326378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建筑能耗管理：通过人工智能技术对建筑能耗进行智能管理和优化控制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45"/>
          <p:cNvSpPr/>
          <p:nvPr>
            <p:custDataLst>
              <p:tags r:id="rId13"/>
            </p:custDataLst>
          </p:nvPr>
        </p:nvSpPr>
        <p:spPr>
          <a:xfrm>
            <a:off x="6756847" y="3044520"/>
            <a:ext cx="1292271" cy="9151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人工智能在建筑设计中的优势</a:t>
            </a:r>
            <a:endParaRPr lang="zh-CN" altLang="en-US"/>
          </a:p>
        </p:txBody>
      </p:sp>
      <p:sp>
        <p:nvSpPr>
          <p:cNvPr id="1049564" name="五边形 30"/>
          <p:cNvSpPr/>
          <p:nvPr>
            <p:custDataLst>
              <p:tags r:id="rId2"/>
            </p:custDataLst>
          </p:nvPr>
        </p:nvSpPr>
        <p:spPr>
          <a:xfrm>
            <a:off x="491066" y="3381447"/>
            <a:ext cx="2180488" cy="88634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566" name="燕尾形 36"/>
          <p:cNvSpPr/>
          <p:nvPr>
            <p:custDataLst>
              <p:tags r:id="rId3"/>
            </p:custDataLst>
          </p:nvPr>
        </p:nvSpPr>
        <p:spPr>
          <a:xfrm>
            <a:off x="2450135" y="3381447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568" name="燕尾形 37"/>
          <p:cNvSpPr/>
          <p:nvPr>
            <p:custDataLst>
              <p:tags r:id="rId4"/>
            </p:custDataLst>
          </p:nvPr>
        </p:nvSpPr>
        <p:spPr>
          <a:xfrm>
            <a:off x="6368273" y="3381447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570" name="燕尾形 38"/>
          <p:cNvSpPr/>
          <p:nvPr>
            <p:custDataLst>
              <p:tags r:id="rId5"/>
            </p:custDataLst>
          </p:nvPr>
        </p:nvSpPr>
        <p:spPr>
          <a:xfrm>
            <a:off x="4409204" y="3381447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572" name="文本框 3"/>
          <p:cNvSpPr txBox="1"/>
          <p:nvPr>
            <p:custDataLst>
              <p:tags r:id="rId6"/>
            </p:custDataLst>
          </p:nvPr>
        </p:nvSpPr>
        <p:spPr>
          <a:xfrm>
            <a:off x="2404529" y="4456821"/>
            <a:ext cx="2351676" cy="103042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增强设计质量：通过数据分析和模拟，提高设计的准确性和可靠性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4" name="文本框 6"/>
          <p:cNvSpPr txBox="1"/>
          <p:nvPr>
            <p:custDataLst>
              <p:tags r:id="rId7"/>
            </p:custDataLst>
          </p:nvPr>
        </p:nvSpPr>
        <p:spPr>
          <a:xfrm>
            <a:off x="491066" y="2141497"/>
            <a:ext cx="2351676" cy="106083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提高设计效率：通过自动化和优化设计流程，减少人工干预和错误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6" name="文本框 7"/>
          <p:cNvSpPr txBox="1"/>
          <p:nvPr>
            <p:custDataLst>
              <p:tags r:id="rId8"/>
            </p:custDataLst>
          </p:nvPr>
        </p:nvSpPr>
        <p:spPr>
          <a:xfrm>
            <a:off x="4407883" y="2141497"/>
            <a:ext cx="2351676" cy="106083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降低成本：通过减少人工干预和优化设计流程，降低设计成本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8" name="文本框 8"/>
          <p:cNvSpPr txBox="1"/>
          <p:nvPr>
            <p:custDataLst>
              <p:tags r:id="rId9"/>
            </p:custDataLst>
          </p:nvPr>
        </p:nvSpPr>
        <p:spPr>
          <a:xfrm>
            <a:off x="6366290" y="4456821"/>
            <a:ext cx="2351676" cy="103042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创新设计：通过引入新的设计理念和技术，推动建筑设计的创新和发展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智能建筑设计的关键技术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7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建筑信息模型（BIM）技术</a:t>
            </a:r>
            <a:endParaRPr lang="zh-CN" altLang="en-US"/>
          </a:p>
        </p:txBody>
      </p:sp>
      <p:sp>
        <p:nvSpPr>
          <p:cNvPr id="1049730" name="任意多边形 35"/>
          <p:cNvSpPr/>
          <p:nvPr>
            <p:custDataLst>
              <p:tags r:id="rId2"/>
            </p:custDataLst>
          </p:nvPr>
        </p:nvSpPr>
        <p:spPr>
          <a:xfrm>
            <a:off x="491066" y="2030308"/>
            <a:ext cx="8227376" cy="78324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32" name="任意多边形 39"/>
          <p:cNvSpPr/>
          <p:nvPr>
            <p:custDataLst>
              <p:tags r:id="rId3"/>
            </p:custDataLst>
          </p:nvPr>
        </p:nvSpPr>
        <p:spPr>
          <a:xfrm>
            <a:off x="553477" y="2097960"/>
            <a:ext cx="8103030" cy="6484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532530" y="2265662"/>
            <a:ext cx="0" cy="32396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34" name="正文"/>
          <p:cNvSpPr txBox="1"/>
          <p:nvPr>
            <p:custDataLst>
              <p:tags r:id="rId5"/>
            </p:custDataLst>
          </p:nvPr>
        </p:nvSpPr>
        <p:spPr>
          <a:xfrm>
            <a:off x="1730247" y="2087003"/>
            <a:ext cx="6757606" cy="65937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7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5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定义：建筑信息模型（BIM）技术是一种应用于工程设计、建造、管理的数据化工具，通过对建筑的数据化、信息化模型整合，在项目策划、运行和维护的全生命周期过程中进行共享和传递。</a:t>
            </a:r>
            <a:endParaRPr lang="zh-CN" altLang="en-US" sz="15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3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725467" y="2084145"/>
            <a:ext cx="675093" cy="67557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15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38" name="任意多边形 45"/>
          <p:cNvSpPr/>
          <p:nvPr>
            <p:custDataLst>
              <p:tags r:id="rId7"/>
            </p:custDataLst>
          </p:nvPr>
        </p:nvSpPr>
        <p:spPr>
          <a:xfrm>
            <a:off x="491066" y="2958384"/>
            <a:ext cx="8227376" cy="78324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40" name="任意多边形 46"/>
          <p:cNvSpPr/>
          <p:nvPr>
            <p:custDataLst>
              <p:tags r:id="rId8"/>
            </p:custDataLst>
          </p:nvPr>
        </p:nvSpPr>
        <p:spPr>
          <a:xfrm>
            <a:off x="553477" y="3026036"/>
            <a:ext cx="8103030" cy="6484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532530" y="3193737"/>
            <a:ext cx="0" cy="32396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42" name="正文"/>
          <p:cNvSpPr txBox="1"/>
          <p:nvPr>
            <p:custDataLst>
              <p:tags r:id="rId10"/>
            </p:custDataLst>
          </p:nvPr>
        </p:nvSpPr>
        <p:spPr>
          <a:xfrm>
            <a:off x="1730247" y="3015078"/>
            <a:ext cx="6757606" cy="65937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特点：可视化、协调性、模拟性、优化性、可出图性。</a:t>
            </a:r>
            <a:endParaRPr lang="zh-CN" altLang="en-US" sz="12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4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725467" y="3012219"/>
            <a:ext cx="675093" cy="67557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15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46" name="任意多边形 51"/>
          <p:cNvSpPr/>
          <p:nvPr>
            <p:custDataLst>
              <p:tags r:id="rId12"/>
            </p:custDataLst>
          </p:nvPr>
        </p:nvSpPr>
        <p:spPr>
          <a:xfrm>
            <a:off x="491066" y="3886458"/>
            <a:ext cx="8227376" cy="78324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48" name="任意多边形 52"/>
          <p:cNvSpPr/>
          <p:nvPr>
            <p:custDataLst>
              <p:tags r:id="rId13"/>
            </p:custDataLst>
          </p:nvPr>
        </p:nvSpPr>
        <p:spPr>
          <a:xfrm>
            <a:off x="553477" y="3954111"/>
            <a:ext cx="8103030" cy="6484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532530" y="4121812"/>
            <a:ext cx="0" cy="32396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50" name="正文"/>
          <p:cNvSpPr txBox="1"/>
          <p:nvPr>
            <p:custDataLst>
              <p:tags r:id="rId15"/>
            </p:custDataLst>
          </p:nvPr>
        </p:nvSpPr>
        <p:spPr>
          <a:xfrm>
            <a:off x="1730247" y="3943153"/>
            <a:ext cx="6757606" cy="65937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应用范围：建筑设计、施工、运维等各个阶段。</a:t>
            </a:r>
            <a:endParaRPr lang="zh-CN" altLang="en-US" sz="12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5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725467" y="3940295"/>
            <a:ext cx="675093" cy="67557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15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54" name="任意多边形 57"/>
          <p:cNvSpPr/>
          <p:nvPr>
            <p:custDataLst>
              <p:tags r:id="rId17"/>
            </p:custDataLst>
          </p:nvPr>
        </p:nvSpPr>
        <p:spPr>
          <a:xfrm>
            <a:off x="491066" y="4814534"/>
            <a:ext cx="8227376" cy="78324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56" name="任意多边形 58"/>
          <p:cNvSpPr/>
          <p:nvPr>
            <p:custDataLst>
              <p:tags r:id="rId18"/>
            </p:custDataLst>
          </p:nvPr>
        </p:nvSpPr>
        <p:spPr>
          <a:xfrm>
            <a:off x="553477" y="4882186"/>
            <a:ext cx="8103030" cy="6484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532530" y="5049888"/>
            <a:ext cx="0" cy="32396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58" name="正文"/>
          <p:cNvSpPr txBox="1"/>
          <p:nvPr>
            <p:custDataLst>
              <p:tags r:id="rId20"/>
            </p:custDataLst>
          </p:nvPr>
        </p:nvSpPr>
        <p:spPr>
          <a:xfrm>
            <a:off x="1730247" y="4871228"/>
            <a:ext cx="6757606" cy="65937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与智能建筑设计的结合：通过BIM技术，可以实现建筑信息的数字化管理，提高设计效率，减少建筑过程中的错误和浪费，为智能建筑设计提供有力支持。</a:t>
            </a:r>
            <a:endParaRPr lang="zh-CN" altLang="en-US" sz="12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6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725467" y="4868370"/>
            <a:ext cx="675093" cy="67557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15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8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物联网（IoT）技术</a:t>
            </a:r>
            <a:endParaRPr lang="zh-CN" altLang="en-US"/>
          </a:p>
        </p:txBody>
      </p:sp>
      <p:sp>
        <p:nvSpPr>
          <p:cNvPr id="1049808" name="圆角矩形 3"/>
          <p:cNvSpPr/>
          <p:nvPr>
            <p:custDataLst>
              <p:tags r:id="rId2"/>
            </p:custDataLst>
          </p:nvPr>
        </p:nvSpPr>
        <p:spPr>
          <a:xfrm rot="16200000">
            <a:off x="4241794" y="-1718790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圆角矩形 4"/>
          <p:cNvSpPr/>
          <p:nvPr>
            <p:custDataLst>
              <p:tags r:id="rId3"/>
            </p:custDataLst>
          </p:nvPr>
        </p:nvSpPr>
        <p:spPr>
          <a:xfrm rot="16200000">
            <a:off x="185896" y="2337107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12" name="圆角矩形 5"/>
          <p:cNvSpPr/>
          <p:nvPr>
            <p:custDataLst>
              <p:tags r:id="rId4"/>
            </p:custDataLst>
          </p:nvPr>
        </p:nvSpPr>
        <p:spPr>
          <a:xfrm rot="16200000">
            <a:off x="4242749" y="-764433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4" name="圆角矩形 6"/>
          <p:cNvSpPr/>
          <p:nvPr>
            <p:custDataLst>
              <p:tags r:id="rId5"/>
            </p:custDataLst>
          </p:nvPr>
        </p:nvSpPr>
        <p:spPr>
          <a:xfrm rot="16200000">
            <a:off x="186852" y="3291942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16" name="圆角矩形 9"/>
          <p:cNvSpPr/>
          <p:nvPr>
            <p:custDataLst>
              <p:tags r:id="rId6"/>
            </p:custDataLst>
          </p:nvPr>
        </p:nvSpPr>
        <p:spPr>
          <a:xfrm rot="16200000">
            <a:off x="4241794" y="171763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8" name="圆角矩形 10"/>
          <p:cNvSpPr/>
          <p:nvPr>
            <p:custDataLst>
              <p:tags r:id="rId7"/>
            </p:custDataLst>
          </p:nvPr>
        </p:nvSpPr>
        <p:spPr>
          <a:xfrm rot="16200000">
            <a:off x="185896" y="4227661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20" name="圆角矩形 11"/>
          <p:cNvSpPr/>
          <p:nvPr>
            <p:custDataLst>
              <p:tags r:id="rId8"/>
            </p:custDataLst>
          </p:nvPr>
        </p:nvSpPr>
        <p:spPr>
          <a:xfrm rot="16200000">
            <a:off x="4242749" y="1125642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2" name="圆角矩形 12"/>
          <p:cNvSpPr/>
          <p:nvPr>
            <p:custDataLst>
              <p:tags r:id="rId9"/>
            </p:custDataLst>
          </p:nvPr>
        </p:nvSpPr>
        <p:spPr>
          <a:xfrm rot="16200000">
            <a:off x="186852" y="5182018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24" name="文本框 7"/>
          <p:cNvSpPr txBox="1"/>
          <p:nvPr>
            <p:custDataLst>
              <p:tags r:id="rId10"/>
            </p:custDataLst>
          </p:nvPr>
        </p:nvSpPr>
        <p:spPr>
          <a:xfrm>
            <a:off x="838701" y="3919896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>
                <a:latin typeface="+mn-ea"/>
                <a:ea typeface="+mn-ea"/>
              </a:rPr>
              <a:t>优势：物联网技术可以实现智能建筑的互联互通，提高建筑的智能化程度和便捷性。同时，物联网技术还可以帮助智能建筑实现节能减排、绿色环保等功能，提高建筑的可持续性。</a:t>
            </a:r>
            <a:endParaRPr lang="zh-CN" altLang="en-US" sz="1050">
              <a:latin typeface="+mn-ea"/>
              <a:ea typeface="+mn-ea"/>
            </a:endParaRPr>
          </a:p>
        </p:txBody>
      </p:sp>
      <p:sp>
        <p:nvSpPr>
          <p:cNvPr id="1049826" name="文本框 8"/>
          <p:cNvSpPr txBox="1"/>
          <p:nvPr>
            <p:custDataLst>
              <p:tags r:id="rId11"/>
            </p:custDataLst>
          </p:nvPr>
        </p:nvSpPr>
        <p:spPr>
          <a:xfrm>
            <a:off x="838701" y="4874731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>
                <a:latin typeface="+mn-ea"/>
                <a:ea typeface="+mn-ea"/>
              </a:rPr>
              <a:t>未来发展：随着物联网技术的不断发展，其在智能建筑设计中的应用也将越来越广泛。未来，物联网技术将与人工智能、大数据等技术相结合，为智能建筑设计提供更加智能化、便捷化的服务。</a:t>
            </a:r>
            <a:endParaRPr lang="zh-CN" altLang="en-US" sz="1050">
              <a:latin typeface="+mn-ea"/>
              <a:ea typeface="+mn-ea"/>
            </a:endParaRPr>
          </a:p>
        </p:txBody>
      </p:sp>
      <p:sp>
        <p:nvSpPr>
          <p:cNvPr id="1049828" name="文本框 13"/>
          <p:cNvSpPr txBox="1"/>
          <p:nvPr>
            <p:custDataLst>
              <p:tags r:id="rId12"/>
            </p:custDataLst>
          </p:nvPr>
        </p:nvSpPr>
        <p:spPr>
          <a:xfrm>
            <a:off x="838701" y="2029342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46667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latin typeface="+mn-ea"/>
                <a:ea typeface="+mn-ea"/>
              </a:rPr>
              <a:t>定义：物联网技术是一种基于互联网的计算方式，通过射频识别、红外感应器、全球定位系统、激光扫描器等信息传感设备，按约定的协议，对任何物品进行信息交换和通信，以实现智能化识别、定位、跟踪、监控和管理的一个网络。</a:t>
            </a:r>
            <a:endParaRPr lang="zh-CN" altLang="en-US" sz="3000">
              <a:latin typeface="+mn-ea"/>
              <a:ea typeface="+mn-ea"/>
            </a:endParaRPr>
          </a:p>
        </p:txBody>
      </p:sp>
      <p:sp>
        <p:nvSpPr>
          <p:cNvPr id="1049830" name="文本框 14"/>
          <p:cNvSpPr txBox="1"/>
          <p:nvPr>
            <p:custDataLst>
              <p:tags r:id="rId13"/>
            </p:custDataLst>
          </p:nvPr>
        </p:nvSpPr>
        <p:spPr>
          <a:xfrm>
            <a:off x="838701" y="2985132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46667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latin typeface="+mn-ea"/>
                <a:ea typeface="+mn-ea"/>
              </a:rPr>
              <a:t>在智能建筑设计中的应用：物联网技术可以帮助智能建筑实现自动化控制、智能化管理、便捷化服务等功能。例如，通过物联网技术，智能建筑可以实现能源管理、环境监控、安全监控等智能化管理，提高建筑的使用效率和管理水平。</a:t>
            </a:r>
            <a:endParaRPr lang="zh-CN" altLang="en-US" sz="30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https://d.book118.com/965220230014011042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+中文正文</vt:lpstr>
      <vt:lpstr>Office Theme</vt:lpstr>
      <vt:lpstr>人工智能与智能建筑设计</vt:lpstr>
      <vt:lpstr>目录</vt:lpstr>
      <vt:lpstr>单击添加章节标题</vt:lpstr>
      <vt:lpstr>智能建筑设计的发展趋势</vt:lpstr>
      <vt:lpstr>建筑行业的发展现状</vt:lpstr>
      <vt:lpstr>智能建筑设计的应用领域</vt:lpstr>
      <vt:lpstr>智能建筑设计的发展趋势</vt:lpstr>
      <vt:lpstr>人工智能在智能建筑设计中的应用</vt:lpstr>
      <vt:lpstr>人工智能技术概述</vt:lpstr>
      <vt:lpstr>人工智能在建筑设计中的应用场景</vt:lpstr>
      <vt:lpstr>人工智能在建筑设计中的优势</vt:lpstr>
      <vt:lpstr>智能建筑设计的关键技术</vt:lpstr>
      <vt:lpstr>建筑信息模型（BIM）技术</vt:lpstr>
      <vt:lpstr>物联网（IoT）技术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2024-09-03T01:07:11.571</cp:lastPrinted>
  <dcterms:created xsi:type="dcterms:W3CDTF">2024-09-02T17:07:11Z</dcterms:created>
  <dcterms:modified xsi:type="dcterms:W3CDTF">2024-09-02T17:07:14Z</dcterms:modified>
</cp:coreProperties>
</file>