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95DFF6A-5C47-47C3-82FF-E10311FA2F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8CDA755-95FE-40A7-B32B-0F601F5F21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B20A5D4-A626-40F9-80AB-93C5C22600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DBA548D-78AE-401C-A188-349D201F67A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C42676B-3B73-41B8-9165-73F88BBD078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878948F-54F2-414E-9FAF-F17BEAE38D5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1289416-DDD1-4416-909B-677AB0C1779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6117D0B-8211-4E0F-AEBF-FD973F80F89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0E4B72C-EBE3-487A-A79D-ED19CFAC492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ED034C-4878-412E-A10B-4C7ED897BA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5C4865A-5C60-40E1-9E7C-6A5BE813BF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image" Target="../media/image23.jpeg" /><Relationship Id="rId5"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6522102104101110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headEnd type="oval"/>
            <a:tailEnd type="oval"/>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solidFill>
                <a:latin typeface="Microsoft Yahei"/>
                <a:ea typeface="Microsoft Yahei"/>
                <a:cs typeface="Microsoft Yahei"/>
              </a:rPr>
              <a:t>机关事务管理科述职报告</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solidFill>
                <a:latin typeface="Microsoft Yahei"/>
                <a:ea typeface="Microsoft Yahei"/>
                <a:cs typeface="Microsoft Yahei"/>
              </a:rPr>
              <a:t>引言</a:t>
            </a:r>
          </a:p>
          <a:p>
            <a:pPr marL="203200" lvl="0" indent="-203200">
              <a:lnSpc>
                <a:spcPct val="180000"/>
              </a:lnSpc>
              <a:spcBef>
                <a:spcPct val="0"/>
              </a:spcBef>
              <a:buFont typeface="Arial"/>
              <a:buChar char="•"/>
            </a:pPr>
            <a:r>
              <a:rPr lang="en-US" sz="2100" b="1">
                <a:solidFill>
                  <a:schemeClr val="dk1"/>
                </a:solidFill>
                <a:latin typeface="Microsoft Yahei"/>
                <a:ea typeface="Microsoft Yahei"/>
                <a:cs typeface="Microsoft Yahei"/>
              </a:rPr>
              <a:t>工作职责与成果</a:t>
            </a:r>
          </a:p>
          <a:p>
            <a:pPr marL="203200" lvl="0" indent="-203200">
              <a:lnSpc>
                <a:spcPct val="180000"/>
              </a:lnSpc>
              <a:spcBef>
                <a:spcPct val="0"/>
              </a:spcBef>
              <a:buFont typeface="Arial"/>
              <a:buChar char="•"/>
            </a:pPr>
            <a:r>
              <a:rPr lang="en-US" sz="2100" b="1">
                <a:solidFill>
                  <a:schemeClr val="dk1"/>
                </a:solidFill>
                <a:latin typeface="Microsoft Yahei"/>
                <a:ea typeface="Microsoft Yahei"/>
                <a:cs typeface="Microsoft Yahei"/>
              </a:rPr>
              <a:t>机关事务管理科工作分析</a:t>
            </a:r>
          </a:p>
          <a:p>
            <a:pPr marL="203200" lvl="0" indent="-203200">
              <a:lnSpc>
                <a:spcPct val="180000"/>
              </a:lnSpc>
              <a:spcBef>
                <a:spcPct val="0"/>
              </a:spcBef>
              <a:buFont typeface="Arial"/>
              <a:buChar char="•"/>
            </a:pPr>
            <a:r>
              <a:rPr lang="en-US" sz="2100" b="1">
                <a:solidFill>
                  <a:schemeClr val="dk1"/>
                </a:solidFill>
                <a:latin typeface="Microsoft Yahei"/>
                <a:ea typeface="Microsoft Yahei"/>
                <a:cs typeface="Microsoft Yahei"/>
              </a:rPr>
              <a:t>面临的挑战与问题</a:t>
            </a:r>
          </a:p>
          <a:p>
            <a:pPr marL="203200" lvl="0" indent="-203200">
              <a:lnSpc>
                <a:spcPct val="180000"/>
              </a:lnSpc>
              <a:spcBef>
                <a:spcPct val="0"/>
              </a:spcBef>
              <a:buFont typeface="Arial"/>
              <a:buChar char="•"/>
            </a:pPr>
            <a:r>
              <a:rPr lang="en-US" sz="2100" b="1">
                <a:solidFill>
                  <a:schemeClr val="dk1"/>
                </a:solidFill>
                <a:latin typeface="Microsoft Yahei"/>
                <a:ea typeface="Microsoft Yahei"/>
                <a:cs typeface="Microsoft Yahei"/>
              </a:rPr>
              <a:t>未来工作计划与展望</a:t>
            </a:r>
          </a:p>
          <a:p>
            <a:pPr marL="203200" lvl="0" indent="-203200">
              <a:lnSpc>
                <a:spcPct val="180000"/>
              </a:lnSpc>
              <a:spcBef>
                <a:spcPct val="0"/>
              </a:spcBef>
              <a:buFont typeface="Arial"/>
              <a:buChar char="•"/>
            </a:pPr>
            <a:r>
              <a:rPr lang="en-US" sz="2100" b="1">
                <a:solidFill>
                  <a:schemeClr val="dk1"/>
                </a:solidFill>
                <a:latin typeface="Microsoft Yahei"/>
                <a:ea typeface="Microsoft Yahei"/>
                <a:cs typeface="Microsoft Yahei"/>
              </a:rPr>
              <a:t>总结与致谢</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grpSp>
      <p:pic>
        <p:nvPicPr>
          <p:cNvPr id="8" name="Picture 8"/>
          <p:cNvPicPr>
            <a:picLocks noChangeAspect="1"/>
          </p:cNvPicPr>
          <p:nvPr/>
        </p:nvPicPr>
        <p:blipFill>
          <a:blip r:embed="rId2"/>
          <a:srcRect t="29711" b="2971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0034" b="10034"/>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目的和背景</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贯彻上级精神</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本次述职报告旨在贯彻上级机关对于事务管理工作的相关精神和要求，推动机关事务管理工作的规范化、科学化和高效化。</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加强自身建设</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通过述职报告，对机关事务管理科过去一年的工作进行总结和反思，发现自身存在的问题和不足，提出改进措施，加强自身建设。</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促进工作交流</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借助述职报告这一平台，与其他科室和单位进行工作交流和经验分享，共同推动机关事务管理工作的发展。</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报告将围绕机关事务管理科的工作职责展开，包括资产管理、办公用房管理、公务用车管理、公共机构节能管理等方面。</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工作职责</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重点介绍过去一年内在各项工作职责方面所取得的主要成果和业绩，以及在工作中遇到的困难和挑战。</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工作成果</a:t>
            </a:r>
          </a:p>
        </p:txBody>
      </p:sp>
      <p:pic>
        <p:nvPicPr>
          <p:cNvPr id="10" name="Picture 10"/>
          <p:cNvPicPr>
            <a:picLocks noChangeAspect="1"/>
          </p:cNvPicPr>
          <p:nvPr/>
        </p:nvPicPr>
        <p:blipFill>
          <a:blip r:embed="rId3"/>
          <a:srcRect l="12500" r="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展望未来的工作计划和目标，提出改进和创新机关事务管理工作的思路和措施。</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未来计划</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报告范围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solidFill>
                <a:latin typeface="Microsoft Yahei"/>
                <a:ea typeface="Microsoft Yahei"/>
                <a:cs typeface="Microsoft Yahei"/>
              </a:rPr>
              <a:t>工作职责与成果</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pic>
        <p:nvPicPr>
          <p:cNvPr id="4" name="Picture 4"/>
          <p:cNvPicPr>
            <a:picLocks noChangeAspect="1"/>
          </p:cNvPicPr>
          <p:nvPr/>
        </p:nvPicPr>
        <p:blipFill>
          <a:blip r:embed="rId2"/>
          <a:srcRect l="8237" r="8237"/>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9755" r="9755"/>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负责机关日常办公、会议、接待等事务的协调与安排，确保机关高效有序运转。</a:t>
            </a:r>
            <a:endParaRPr lang="en-US" sz="1100"/>
          </a:p>
        </p:txBody>
      </p:sp>
      <p:sp>
        <p:nvSpPr>
          <p:cNvPr id="15" name="AutoShape 15"/>
          <p:cNvSpPr/>
          <p:nvPr/>
        </p:nvSpPr>
        <p:spPr>
          <a:xfrm>
            <a:off x="747336" y="2037683"/>
            <a:ext cx="2553871" cy="42262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solidFill>
                <a:latin typeface="Microsoft Yahei"/>
                <a:ea typeface="Microsoft Yahei"/>
                <a:cs typeface="Microsoft Yahei"/>
              </a:rPr>
              <a:t>机关日常运转保障</a:t>
            </a:r>
            <a:endParaRPr lang="en-US" sz="1100"/>
          </a:p>
        </p:txBody>
      </p:sp>
      <p:sp>
        <p:nvSpPr>
          <p:cNvPr id="16" name="AutoShape 16"/>
          <p:cNvSpPr/>
          <p:nvPr/>
        </p:nvSpPr>
        <p:spPr>
          <a:xfrm>
            <a:off x="1940528" y="5092530"/>
            <a:ext cx="2552700" cy="891876"/>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solidFill>
                <a:latin typeface="Microsoft Yahei"/>
                <a:ea typeface="Microsoft Yahei"/>
                <a:cs typeface="Microsoft Yahei"/>
              </a:rPr>
              <a:t>承担机关固定资产、办公设备的采购、登记、调配、维修和处置等工作，确保资产安全完整。</a:t>
            </a:r>
            <a:endParaRPr lang="en-US" sz="1100"/>
          </a:p>
        </p:txBody>
      </p:sp>
      <p:sp>
        <p:nvSpPr>
          <p:cNvPr id="17" name="AutoShape 17"/>
          <p:cNvSpPr/>
          <p:nvPr/>
        </p:nvSpPr>
        <p:spPr>
          <a:xfrm>
            <a:off x="1940528" y="4661950"/>
            <a:ext cx="2084356" cy="403578"/>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资产管理</a:t>
            </a:r>
            <a:endParaRPr lang="en-US" sz="1100"/>
          </a:p>
        </p:txBody>
      </p:sp>
      <p:sp>
        <p:nvSpPr>
          <p:cNvPr id="18" name="AutoShape 18"/>
          <p:cNvSpPr/>
          <p:nvPr/>
        </p:nvSpPr>
        <p:spPr>
          <a:xfrm>
            <a:off x="8872233" y="2402205"/>
            <a:ext cx="2552700" cy="108278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组织提供餐饮、绿化、保洁、安保等后勤服务，营造良好办公环境。</a:t>
            </a:r>
            <a:endParaRPr lang="en-US" sz="1100"/>
          </a:p>
        </p:txBody>
      </p:sp>
      <p:sp>
        <p:nvSpPr>
          <p:cNvPr id="19" name="AutoShape 19"/>
          <p:cNvSpPr/>
          <p:nvPr/>
        </p:nvSpPr>
        <p:spPr>
          <a:xfrm>
            <a:off x="8872233" y="2037683"/>
            <a:ext cx="2569478" cy="44168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后勤服务</a:t>
            </a:r>
            <a:endParaRPr lang="en-US" sz="1100"/>
          </a:p>
        </p:txBody>
      </p:sp>
      <p:sp>
        <p:nvSpPr>
          <p:cNvPr id="20" name="AutoShape 20"/>
          <p:cNvSpPr/>
          <p:nvPr/>
        </p:nvSpPr>
        <p:spPr>
          <a:xfrm>
            <a:off x="7814024" y="5112856"/>
            <a:ext cx="2552700" cy="933977"/>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负责机关公务用车的调度、维修、保养及驾驶员管理，确保公务出行安全顺畅。</a:t>
            </a:r>
            <a:endParaRPr lang="en-US" sz="1100"/>
          </a:p>
        </p:txBody>
      </p:sp>
      <p:sp>
        <p:nvSpPr>
          <p:cNvPr id="21" name="AutoShape 21"/>
          <p:cNvSpPr/>
          <p:nvPr/>
        </p:nvSpPr>
        <p:spPr>
          <a:xfrm>
            <a:off x="8314658" y="4661950"/>
            <a:ext cx="2084356" cy="42262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solidFill>
                <a:latin typeface="Microsoft Yahei"/>
                <a:ea typeface="Microsoft Yahei"/>
                <a:cs typeface="Microsoft Yahei"/>
              </a:rPr>
              <a:t>公务用车管理</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机关事务管理职责</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792" r="16792"/>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通过精细化管理、节能技术应用等措施，降低机关运行成本，提高资源利用效率。</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solidFill>
                  <a:latin typeface="Microsoft Yahei"/>
                  <a:ea typeface="Microsoft Yahei"/>
                  <a:cs typeface="Microsoft Yahei"/>
                </a:rPr>
                <a:t>推进节约型机关建设</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加强后勤服务队伍建设，提高服务质量与效率，满足机关干部职工的多样化需求。</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solidFill>
                  <a:latin typeface="Microsoft Yahei"/>
                  <a:ea typeface="Microsoft Yahei"/>
                  <a:cs typeface="Microsoft Yahei"/>
                </a:rPr>
                <a:t>提升后勤服务水平</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完善资产管理制度，强化资产配置、使用和处置监管，防止资产流失和浪费。</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solidFill>
                  <a:latin typeface="Microsoft Yahei"/>
                  <a:ea typeface="Microsoft Yahei"/>
                  <a:cs typeface="Microsoft Yahei"/>
                </a:rPr>
                <a:t>加强资产管理</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运用现代信息技术手段，提升机关事务管理的智能化、便捷化水平。</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solidFill>
                  <a:latin typeface="Microsoft Yahei"/>
                  <a:ea typeface="Microsoft Yahei"/>
                  <a:cs typeface="Microsoft Yahei"/>
                </a:rPr>
                <a:t>推进信息化建设</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本年度工作重点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3593" r="23593"/>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通过实施一系列节能降耗措施，本年度机关能耗显著降低，节约型机关建设取得显著成效。</a:t>
            </a:r>
          </a:p>
        </p:txBody>
      </p:sp>
      <p:sp>
        <p:nvSpPr>
          <p:cNvPr id="6" name="AutoShape 6"/>
          <p:cNvSpPr/>
          <p:nvPr/>
        </p:nvSpPr>
        <p:spPr>
          <a:xfrm>
            <a:off x="3099145" y="1390903"/>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成功创建节约型机关</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通过引入竞争机制、加强培训等措施，后勤服务队伍素质和服务水平得到明显提升，获得机关干部职工的广泛好评。</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后勤服务质量显著提升</a:t>
            </a:r>
          </a:p>
        </p:txBody>
      </p:sp>
      <p:sp>
        <p:nvSpPr>
          <p:cNvPr id="14" name="AutoShape 14"/>
          <p:cNvSpPr/>
          <p:nvPr/>
        </p:nvSpPr>
        <p:spPr>
          <a:xfrm>
            <a:off x="1049459" y="3941002"/>
            <a:ext cx="2537366" cy="971419"/>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通过建立完善的资产管理制度和流程，实现了对机关资产的全面、准确、动态管理，有效防止了资产流失和浪费。</a:t>
            </a:r>
          </a:p>
        </p:txBody>
      </p:sp>
      <p:sp>
        <p:nvSpPr>
          <p:cNvPr id="17" name="AutoShape 17"/>
          <p:cNvSpPr/>
          <p:nvPr/>
        </p:nvSpPr>
        <p:spPr>
          <a:xfrm>
            <a:off x="3099145" y="3939031"/>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资产管理规范有序</a:t>
            </a:r>
          </a:p>
        </p:txBody>
      </p:sp>
      <p:sp>
        <p:nvSpPr>
          <p:cNvPr id="19" name="AutoShape 19"/>
          <p:cNvSpPr/>
          <p:nvPr/>
        </p:nvSpPr>
        <p:spPr>
          <a:xfrm>
            <a:off x="4853788" y="3941002"/>
            <a:ext cx="2537366" cy="971419"/>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成功构建了机关事务管理信息化平台，实现了管理流程的电子化、自动化，提高了管理效率和便捷性。</a:t>
            </a:r>
          </a:p>
        </p:txBody>
      </p:sp>
      <p:sp>
        <p:nvSpPr>
          <p:cNvPr id="22" name="AutoShape 22"/>
          <p:cNvSpPr/>
          <p:nvPr/>
        </p:nvSpPr>
        <p:spPr>
          <a:xfrm>
            <a:off x="6903474" y="3939031"/>
            <a:ext cx="975360" cy="97536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信息化建设取得重要进展</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取得的主要成果</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solidFill>
                <a:latin typeface="Microsoft Yahei"/>
                <a:ea typeface="Microsoft Yahei"/>
                <a:cs typeface="Microsoft Yahei"/>
              </a:rPr>
              <a:t>机关事务管理科工作分析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标准化建设</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制定机关事务管理标准，明确各项工作的规范和要求，推动管理工作的标准化、规范化。</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流程梳理与再造</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对机关事务管理流程进行全面梳理，识别出瓶颈和问题，通过流程再造，优化流程设计，提高工作效率。</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solidFill>
                <a:latin typeface="Microsoft Yahei"/>
                <a:ea typeface="Microsoft Yahei"/>
                <a:cs typeface="Microsoft Yahei"/>
              </a:rPr>
              <a:t>信息化支撑</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利用信息技术手段，实现机关事务管理流程的电子化、自动化，提高管理效率和准确性。</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pic>
        <p:nvPicPr>
          <p:cNvPr id="17" name="Picture 17"/>
          <p:cNvPicPr>
            <a:picLocks noChangeAspect="1"/>
          </p:cNvPicPr>
          <p:nvPr/>
        </p:nvPicPr>
        <p:blipFill>
          <a:blip r:embed="rId2">
            <a:alphaModFix/>
          </a:blip>
          <a:srcRect l="6708" r="6708"/>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667" r="16667"/>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21875" r="21875"/>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工作流程优化</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建立机关事务管理信息系统，实现各项事务的在线办理、信息查询、数据分析等功能。</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信息系统建设</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pic>
        <p:nvPicPr>
          <p:cNvPr id="9" name="Picture 9"/>
          <p:cNvPicPr>
            <a:picLocks noChangeAspect="1"/>
          </p:cNvPicPr>
          <p:nvPr/>
        </p:nvPicPr>
        <p:blipFill>
          <a:blip r:embed="rId2"/>
          <a:srcRect l="1625" r="162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数据资源整合</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网络安全保障</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整合机关各部门的数据资源，构建统一的数据平台，实现数据共享和交换，提高数据利用效率。</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加强机关事务管理信息系统的网络安全保障工作，确保系统稳定、数据安全。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信息化建设进展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建立机关事务管理团队协作机制，明确各部门职责和协作方式，形成工作合力。</a:t>
            </a:r>
          </a:p>
        </p:txBody>
      </p:sp>
      <p:pic>
        <p:nvPicPr>
          <p:cNvPr id="5" name="Picture 5"/>
          <p:cNvPicPr>
            <a:picLocks noChangeAspect="1"/>
          </p:cNvPicPr>
          <p:nvPr/>
        </p:nvPicPr>
        <p:blipFill>
          <a:blip r:embed="rId2"/>
          <a:srcRect l="13333" r="13333"/>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pic>
        <p:nvPicPr>
          <p:cNvPr id="7" name="Picture 7"/>
          <p:cNvPicPr>
            <a:picLocks noChangeAspect="1"/>
          </p:cNvPicPr>
          <p:nvPr/>
        </p:nvPicPr>
        <p:blipFill>
          <a:blip r:embed="rId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pic>
        <p:nvPicPr>
          <p:cNvPr id="9" name="Picture 9"/>
          <p:cNvPicPr>
            <a:picLocks noChangeAspect="1"/>
          </p:cNvPicPr>
          <p:nvPr/>
        </p:nvPicPr>
        <p:blipFill>
          <a:blip r:embed="rId4"/>
          <a:srcRect l="16667" r="16667"/>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团队协作机制</a:t>
            </a:r>
          </a:p>
        </p:txBody>
      </p:sp>
      <p:sp>
        <p:nvSpPr>
          <p:cNvPr id="11" name="AutoShape 11"/>
          <p:cNvSpPr/>
          <p:nvPr/>
        </p:nvSpPr>
        <p:spPr>
          <a:xfrm>
            <a:off x="1235229"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定期召开机关事务管理工作会议，汇报工作进展、交流经验做法、研究解决问题。</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定期会议制度</a:t>
            </a:r>
          </a:p>
        </p:txBody>
      </p:sp>
      <p:sp>
        <p:nvSpPr>
          <p:cNvPr id="16" name="AutoShape 16"/>
          <p:cNvSpPr/>
          <p:nvPr/>
        </p:nvSpPr>
        <p:spPr>
          <a:xfrm>
            <a:off x="4639660"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加强团队成员之间的沟通技巧培训，提高沟通效率和质量，促进团队协作的顺利进行。</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有效沟通技巧</a:t>
            </a:r>
          </a:p>
        </p:txBody>
      </p:sp>
      <p:sp>
        <p:nvSpPr>
          <p:cNvPr id="21" name="AutoShape 21"/>
          <p:cNvSpPr/>
          <p:nvPr/>
        </p:nvSpPr>
        <p:spPr>
          <a:xfrm>
            <a:off x="8309741"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团队协作与沟通</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https://d.book118.com/965221021041011102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2024-09-11T01:28:08.434</cp:lastPrinted>
  <dcterms:created xsi:type="dcterms:W3CDTF">2024-09-10T17:28:08Z</dcterms:created>
  <dcterms:modified xsi:type="dcterms:W3CDTF">2024-09-10T17:28:10Z</dcterms:modified>
</cp:coreProperties>
</file>