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4" r:id="rId45"/>
  </p:sldIdLst>
  <p:sldSz cx="12192000" cy="6858000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tags" Target="tags/tag1.xml" /><Relationship Id="rId47" Type="http://schemas.openxmlformats.org/officeDocument/2006/relationships/presProps" Target="presProps.xml" /><Relationship Id="rId48" Type="http://schemas.openxmlformats.org/officeDocument/2006/relationships/viewProps" Target="viewProps.xml" /><Relationship Id="rId49" Type="http://schemas.openxmlformats.org/officeDocument/2006/relationships/theme" Target="theme/theme1.xml" /><Relationship Id="rId5" Type="http://schemas.openxmlformats.org/officeDocument/2006/relationships/slide" Target="slides/slide3.xml" /><Relationship Id="rId50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20624-7AA3-43DD-AF96-31D6CAB5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BDFA7-E53E-442A-B121-6251508E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757A5-B105-4457-9F3F-FC9059E9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14C93-E1FF-42D0-8BDD-21B15E8F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A4721-499D-4B53-A22F-FD8343793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1F972-0AE8-45B7-82EF-454F7458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FADBB-3CFB-4137-A399-D2C952EE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54CD2-9114-4293-A7A9-AE76D193F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C5E68-62A6-4CA2-80B8-0118FBAA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A12CC-CEB6-4C7F-9D8F-BAF56A35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1D1DD-7AEA-4C87-AD61-DB449DC3C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076325"/>
            <a:ext cx="5376672" cy="52482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076325"/>
            <a:ext cx="5376672" cy="52482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88400" y="123825"/>
            <a:ext cx="2794000" cy="620077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06400" y="123825"/>
            <a:ext cx="8220029" cy="62007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AndTx" preserve="1">
  <p:cSld name="标题，内容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联机映像占位符 3"/>
          <p:cNvSpPr>
            <a:spLocks noGrp="1"/>
          </p:cNvSpPr>
          <p:nvPr>
            <p:ph type="clipArt"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t>2024/2/29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>
              <a:effectLst>
                <a:outerShdw blurRad="38100" dist="38100" dir="2700000">
                  <a:srgbClr val="000000"/>
                </a:outerShdw>
              </a:effectLst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>
                <a:effectLst>
                  <a:outerShdw blurRad="38100" dist="38100" dir="2700000">
                    <a:srgbClr val="000000"/>
                  </a:outerShdw>
                </a:effectLst>
              </a:rPr>
              <a:t>‹#›</a:t>
            </a:fld>
            <a:endParaRPr lang="zh-CN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72200" y="1825625"/>
            <a:ext cx="5181600" cy="20986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72200" y="4076700"/>
            <a:ext cx="5181600" cy="21002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t>2024/2/29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>
              <a:effectLst>
                <a:outerShdw blurRad="38100" dist="38100" dir="2700000">
                  <a:srgbClr val="000000"/>
                </a:outerShdw>
              </a:effectLst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>
                <a:effectLst>
                  <a:outerShdw blurRad="38100" dist="38100" dir="2700000">
                    <a:srgbClr val="000000"/>
                  </a:outerShdw>
                </a:effectLst>
              </a:rPr>
              <a:t>‹#›</a:t>
            </a:fld>
            <a:endParaRPr lang="zh-CN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72200" y="1825625"/>
            <a:ext cx="5181600" cy="20986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72200" y="4076700"/>
            <a:ext cx="5181600" cy="21002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t>2024/2/29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>
              <a:effectLst>
                <a:outerShdw blurRad="38100" dist="38100" dir="2700000">
                  <a:srgbClr val="000000"/>
                </a:outerShdw>
              </a:effectLst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>
                <a:effectLst>
                  <a:outerShdw blurRad="38100" dist="38100" dir="2700000">
                    <a:srgbClr val="000000"/>
                  </a:outerShdw>
                </a:effectLst>
              </a:rPr>
              <a:t>‹#›</a:t>
            </a:fld>
            <a:endParaRPr lang="zh-CN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image" Target="../media/image1.jpeg" /><Relationship Id="rId19" Type="http://schemas.openxmlformats.org/officeDocument/2006/relationships/image" Target="../media/image2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矩形 4097"/>
          <p:cNvSpPr/>
          <p:nvPr/>
        </p:nvSpPr>
        <p:spPr>
          <a:xfrm>
            <a:off x="4978400" y="0"/>
            <a:ext cx="7213600" cy="6858000"/>
          </a:xfrm>
          <a:prstGeom prst="rect">
            <a:avLst/>
          </a:prstGeom>
          <a:gradFill rotWithShape="0">
            <a:gsLst>
              <a:gs pos="0">
                <a:srgbClr val="001B52"/>
              </a:gs>
              <a:gs pos="100000">
                <a:schemeClr val="accent1"/>
              </a:gs>
            </a:gsLst>
            <a:lin ang="0" scaled="1"/>
          </a:gra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7" name="椭圆 4098"/>
          <p:cNvSpPr/>
          <p:nvPr/>
        </p:nvSpPr>
        <p:spPr>
          <a:xfrm>
            <a:off x="389467" y="0"/>
            <a:ext cx="9144000" cy="6870700"/>
          </a:xfrm>
          <a:prstGeom prst="ellipse">
            <a:avLst/>
          </a:prstGeom>
          <a:gradFill rotWithShape="0">
            <a:gsLst>
              <a:gs pos="0">
                <a:schemeClr val="accent1"/>
              </a:gs>
              <a:gs pos="100000">
                <a:srgbClr val="001B52"/>
              </a:gs>
            </a:gsLst>
            <a:path path="shape">
              <a:fillToRect l="50000" t="50000" r="50000" b="50000"/>
            </a:path>
          </a:gradFill>
          <a:ln w="57150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8" name="文本占位符 4099"/>
          <p:cNvSpPr>
            <a:spLocks noGrp="1"/>
          </p:cNvSpPr>
          <p:nvPr>
            <p:ph type="body"/>
          </p:nvPr>
        </p:nvSpPr>
        <p:spPr>
          <a:xfrm>
            <a:off x="609600" y="1076325"/>
            <a:ext cx="10972800" cy="52482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</a:p>
        </p:txBody>
      </p:sp>
      <p:sp>
        <p:nvSpPr>
          <p:cNvPr id="4101" name="日期占位符 4100"/>
          <p:cNvSpPr>
            <a:spLocks noGrp="1"/>
          </p:cNvSpPr>
          <p:nvPr>
            <p:ph type="dt" sz="half" idx="2"/>
          </p:nvPr>
        </p:nvSpPr>
        <p:spPr>
          <a:xfrm>
            <a:off x="609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4102" name="页脚占位符 4101"/>
          <p:cNvSpPr>
            <a:spLocks noGrp="1"/>
          </p:cNvSpPr>
          <p:nvPr>
            <p:ph type="ftr" sz="quarter" idx="3"/>
          </p:nvPr>
        </p:nvSpPr>
        <p:spPr>
          <a:xfrm>
            <a:off x="4165600" y="6400800"/>
            <a:ext cx="3860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4103" name="灯片编号占位符 4102"/>
          <p:cNvSpPr>
            <a:spLocks noGrp="1"/>
          </p:cNvSpPr>
          <p:nvPr>
            <p:ph type="sldNum" sz="quarter" idx="4"/>
          </p:nvPr>
        </p:nvSpPr>
        <p:spPr>
          <a:xfrm>
            <a:off x="8737600" y="6400800"/>
            <a:ext cx="28448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strike="noStrike" noProof="1"/>
          </a:p>
        </p:txBody>
      </p:sp>
      <p:sp>
        <p:nvSpPr>
          <p:cNvPr id="4104" name="直接连接符 4103"/>
          <p:cNvSpPr/>
          <p:nvPr/>
        </p:nvSpPr>
        <p:spPr>
          <a:xfrm>
            <a:off x="0" y="911225"/>
            <a:ext cx="12192000" cy="0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05" name="直接连接符 4104"/>
          <p:cNvSpPr/>
          <p:nvPr/>
        </p:nvSpPr>
        <p:spPr>
          <a:xfrm>
            <a:off x="0" y="6400800"/>
            <a:ext cx="12192000" cy="0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06" name="椭圆 4105" descr="32115"/>
          <p:cNvSpPr/>
          <p:nvPr/>
        </p:nvSpPr>
        <p:spPr>
          <a:xfrm>
            <a:off x="10033000" y="298450"/>
            <a:ext cx="1636184" cy="1225550"/>
          </a:xfrm>
          <a:prstGeom prst="ellipse">
            <a:avLst/>
          </a:prstGeom>
          <a:blipFill rotWithShape="0">
            <a:blip r:embed="rId18"/>
            <a:stretch>
              <a:fillRect/>
            </a:stretch>
          </a:blipFill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7" name="标题 4106"/>
          <p:cNvSpPr>
            <a:spLocks noGrp="1"/>
          </p:cNvSpPr>
          <p:nvPr>
            <p:ph type="title" idx="5"/>
          </p:nvPr>
        </p:nvSpPr>
        <p:spPr>
          <a:xfrm>
            <a:off x="406400" y="123825"/>
            <a:ext cx="9550400" cy="8382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 fontAlgn="base"/>
            <a:r>
              <a:rPr lang="en-US" altLang="zh-CN" strike="noStrike" noProof="1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0" lvl="0" indent="0" algn="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3600" b="1" i="0" u="none" kern="1200" baseline="0">
          <a:solidFill>
            <a:schemeClr val="tx2"/>
          </a:solidFill>
          <a:effectLst>
            <a:outerShdw blurRad="38100" dist="38100" dir="2700000">
              <a:srgbClr val="C0C0C0"/>
            </a:outerShdw>
          </a:effectLst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rgbClr val="FFFF00"/>
        </a:buClr>
        <a:buFont typeface="仿宋_GB2312" pitchFamily="49" charset="-122"/>
        <a:buChar char="*"/>
        <a:defRPr sz="32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None/>
        <a:defRPr sz="28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Font typeface="Wingdings" panose="05000000000000000000" pitchFamily="2" charset="2"/>
        <a:buNone/>
        <a:defRPr sz="24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None/>
        <a:defRPr sz="20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None/>
        <a:defRPr sz="20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None/>
        <a:defRPr sz="20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None/>
        <a:defRPr sz="20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None/>
        <a:defRPr sz="20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None/>
        <a:defRPr sz="2000" b="1" i="0" u="none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322111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566285" y="798513"/>
            <a:ext cx="3059430" cy="4235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kumimoji="0" lang="zh-CN" altLang="en-US" sz="2155" b="1" i="0" u="none" strike="noStrike" kern="1200" cap="none" spc="0" normalizeH="0" baseline="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ea"/>
                <a:sym typeface="+mn-ea"/>
              </a:rPr>
              <a:t>此</a:t>
            </a:r>
            <a:r>
              <a:rPr kumimoji="0" lang="en-US" altLang="zh-CN" sz="2155" b="1" i="0" u="none" strike="noStrike" kern="1200" cap="none" spc="0" normalizeH="0" baseline="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ea"/>
                <a:sym typeface="+mn-ea"/>
              </a:rPr>
              <a:t>ppt</a:t>
            </a:r>
            <a:r>
              <a:rPr kumimoji="0" lang="zh-CN" altLang="en-US" sz="2155" b="1" i="0" u="none" strike="noStrike" kern="1200" cap="none" spc="0" normalizeH="0" baseline="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ea"/>
                <a:sym typeface="+mn-ea"/>
              </a:rPr>
              <a:t>下载后可自行编辑</a:t>
            </a:r>
          </a:p>
        </p:txBody>
      </p:sp>
      <p:sp>
        <p:nvSpPr>
          <p:cNvPr id="14338" name="文本框 3"/>
          <p:cNvSpPr txBox="1"/>
          <p:nvPr/>
        </p:nvSpPr>
        <p:spPr>
          <a:xfrm>
            <a:off x="2061845" y="2554605"/>
            <a:ext cx="818896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</a:pPr>
            <a:r>
              <a:rPr lang="zh-CN" altLang="en-US" sz="48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急腹症的诊断与鉴别诊断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1" descr="E:\背景图片\艺术\12.jpg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2738" y="1814513"/>
            <a:ext cx="3759200" cy="29416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Ba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2" name="Picture 4">
            <a:extLst>
              <a:ext uri="{FF2B5EF4-FFF2-40B4-BE49-F238E27FC236}">
                <a16:creationId xmlns:a16="http://schemas.microsoft.com/office/drawing/2014/main" id="{59BD2B2D-927C-D4DA-3C07-EA143B260A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32836753-0A06-18DE-54D5-568524EEA4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定义</a:t>
            </a:r>
          </a:p>
        </p:txBody>
      </p:sp>
      <p:sp>
        <p:nvSpPr>
          <p:cNvPr id="8195" name="Rectangle 8">
            <a:extLst>
              <a:ext uri="{FF2B5EF4-FFF2-40B4-BE49-F238E27FC236}">
                <a16:creationId xmlns:a16="http://schemas.microsoft.com/office/drawing/2014/main" id="{B71F2077-2821-2EC3-7767-F543BBEFB57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99534" y="1700981"/>
            <a:ext cx="10382865" cy="4623619"/>
          </a:xfrm>
        </p:spPr>
        <p:txBody>
          <a:bodyPr/>
          <a:lstStyle/>
          <a:p>
            <a:pPr eaLnBrk="1" hangingPunct="1"/>
            <a:r>
              <a:rPr lang="zh-CN" altLang="en-US" sz="2400"/>
              <a:t>急腹症</a:t>
            </a:r>
            <a:r>
              <a:rPr lang="en-US" altLang="zh-CN" sz="2400"/>
              <a:t>(acute abdomen)</a:t>
            </a:r>
            <a:r>
              <a:rPr lang="zh-CN" altLang="en-US" sz="2400"/>
              <a:t>是一组起病急、变化多、进展快、病情重</a:t>
            </a:r>
            <a:r>
              <a:rPr lang="en-US" altLang="zh-CN" sz="2400"/>
              <a:t>,</a:t>
            </a:r>
            <a:r>
              <a:rPr lang="zh-CN" altLang="en-US" sz="2400"/>
              <a:t>需要紧急处理的腹部病症。</a:t>
            </a:r>
            <a:endParaRPr lang="en-US" altLang="zh-CN" sz="2400"/>
          </a:p>
          <a:p>
            <a:pPr eaLnBrk="1" hangingPunct="1"/>
            <a:r>
              <a:rPr lang="zh-CN" altLang="en-US" sz="2400"/>
              <a:t>由于各种原因，腹腔内、盆腔内及腹膜后组织或脏器发生了急剧病理变化</a:t>
            </a:r>
          </a:p>
          <a:p>
            <a:pPr eaLnBrk="1" hangingPunct="1"/>
            <a:r>
              <a:rPr lang="zh-CN" altLang="en-US" sz="2400"/>
              <a:t>产生的以腹部症状、体征为主，同时伴有全身反应的临床表现。</a:t>
            </a:r>
          </a:p>
          <a:p>
            <a:pPr eaLnBrk="1" hangingPunct="1"/>
            <a:r>
              <a:rPr lang="zh-CN" altLang="en-US" sz="2400"/>
              <a:t>病种多、起病急、发展快、病情重、病因复杂是其特点。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4">
            <a:extLst>
              <a:ext uri="{FF2B5EF4-FFF2-40B4-BE49-F238E27FC236}">
                <a16:creationId xmlns:a16="http://schemas.microsoft.com/office/drawing/2014/main" id="{F9CEC47E-264C-6D96-CF4A-506EA1D3EC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急性腹痛的机制</a:t>
            </a:r>
          </a:p>
        </p:txBody>
      </p:sp>
      <p:sp>
        <p:nvSpPr>
          <p:cNvPr id="9219" name="Rectangle 5">
            <a:extLst>
              <a:ext uri="{FF2B5EF4-FFF2-40B4-BE49-F238E27FC236}">
                <a16:creationId xmlns:a16="http://schemas.microsoft.com/office/drawing/2014/main" id="{ACEAB950-08D6-F63E-46BC-B32CB494278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81199" y="1600201"/>
            <a:ext cx="9099755" cy="4525963"/>
          </a:xfrm>
        </p:spPr>
        <p:txBody>
          <a:bodyPr/>
          <a:lstStyle/>
          <a:p>
            <a:pPr eaLnBrk="1" hangingPunct="1"/>
            <a:r>
              <a:rPr lang="zh-CN" altLang="en-US" sz="2400"/>
              <a:t>躯体性腹痛（体干性腹痛、体性痛）： 	腹部脊神经受刺激</a:t>
            </a:r>
          </a:p>
          <a:p>
            <a:pPr eaLnBrk="1" hangingPunct="1"/>
            <a:r>
              <a:rPr lang="zh-CN" altLang="en-US" sz="2400"/>
              <a:t>内脏性腹痛：</a:t>
            </a:r>
          </a:p>
          <a:p>
            <a:pPr eaLnBrk="1" hangingPunct="1">
              <a:buFontTx/>
              <a:buNone/>
            </a:pPr>
            <a:r>
              <a:rPr lang="zh-CN" altLang="en-US" sz="2400"/>
              <a:t>		内脏神经受刺激</a:t>
            </a:r>
          </a:p>
          <a:p>
            <a:pPr eaLnBrk="1" hangingPunct="1"/>
            <a:r>
              <a:rPr lang="zh-CN" altLang="en-US" sz="2400"/>
              <a:t>感应性腹痛（又称牵涉痛、放射痛）：	</a:t>
            </a:r>
          </a:p>
          <a:p>
            <a:pPr eaLnBrk="1" hangingPunct="1">
              <a:buFontTx/>
              <a:buNone/>
            </a:pPr>
            <a:r>
              <a:rPr lang="zh-CN" altLang="en-US" sz="2400"/>
              <a:t>		内脏发生病变时常在体表的一定区域产生感觉过敏或疼痛，这一感觉过敏或疼痛区称为海德氏带（</a:t>
            </a:r>
            <a:r>
              <a:rPr lang="en-US" altLang="zh-CN" sz="2400"/>
              <a:t>Head’s Zones</a:t>
            </a:r>
            <a:r>
              <a:rPr lang="zh-CN" altLang="en-US" sz="2400"/>
              <a:t>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0BBC8E9F-A34E-47EB-D0B8-8E01AE5C0A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病因与分类</a:t>
            </a:r>
          </a:p>
        </p:txBody>
      </p:sp>
      <p:sp>
        <p:nvSpPr>
          <p:cNvPr id="10243" name="Rectangle 8">
            <a:extLst>
              <a:ext uri="{FF2B5EF4-FFF2-40B4-BE49-F238E27FC236}">
                <a16:creationId xmlns:a16="http://schemas.microsoft.com/office/drawing/2014/main" id="{5C24E78F-739F-3F05-6EAE-AC325A26E3E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30710" y="1101213"/>
            <a:ext cx="10451690" cy="5223387"/>
          </a:xfrm>
        </p:spPr>
        <p:txBody>
          <a:bodyPr/>
          <a:lstStyle/>
          <a:p>
            <a:pPr eaLnBrk="1" hangingPunct="1"/>
            <a:r>
              <a:rPr lang="zh-CN" altLang="en-US" sz="2800"/>
              <a:t>炎症性急腹症</a:t>
            </a:r>
          </a:p>
          <a:p>
            <a:pPr eaLnBrk="1" hangingPunct="1"/>
            <a:r>
              <a:rPr lang="zh-CN" altLang="en-US" sz="2800"/>
              <a:t>破裂或穿孔性急腹症</a:t>
            </a:r>
          </a:p>
          <a:p>
            <a:pPr eaLnBrk="1" hangingPunct="1"/>
            <a:r>
              <a:rPr lang="zh-CN" altLang="en-US" sz="2800"/>
              <a:t>梗阻或绞窄性急腹症</a:t>
            </a:r>
          </a:p>
          <a:p>
            <a:pPr eaLnBrk="1" hangingPunct="1"/>
            <a:r>
              <a:rPr lang="zh-CN" altLang="en-US" sz="2800"/>
              <a:t>腹腔脏器破裂出血性急腹症</a:t>
            </a:r>
          </a:p>
          <a:p>
            <a:pPr eaLnBrk="1" hangingPunct="1"/>
            <a:r>
              <a:rPr lang="zh-CN" altLang="en-US" sz="2800"/>
              <a:t>腹腔血管性病变</a:t>
            </a:r>
          </a:p>
          <a:p>
            <a:pPr eaLnBrk="1" hangingPunct="1"/>
            <a:r>
              <a:rPr lang="zh-CN" altLang="en-US" sz="2800"/>
              <a:t>引起急腹症或急性腹部症状的其它疾病 </a:t>
            </a:r>
            <a:br>
              <a:rPr lang="zh-CN" altLang="en-US" sz="2800"/>
            </a:br>
            <a:r>
              <a:rPr lang="zh-CN" altLang="en-US" sz="2800"/>
              <a:t>    （非真性急腹症）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7EBD34E-B214-3FC1-D5CE-8C343F06A0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87713" y="836614"/>
            <a:ext cx="5688012" cy="998537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</a:rPr>
              <a:t>炎症性急腹症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599D473-2AC6-1D2C-1370-6409C565189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2060575"/>
            <a:ext cx="9114503" cy="40703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起病慢，腹痛由轻转重，呈持续性。病变部位有固定压痛，腹膜刺激征局限于病变局部，可随病变加重而扩展范围，体温升高，脉搏加快，白细胞增加，核左移。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CD7ECBF0-9A59-C459-7909-EC01DDE3E3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63975" y="765175"/>
            <a:ext cx="4679950" cy="1143000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</a:rPr>
              <a:t>穿孔性急腹症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65E999A2-7BA7-B3CB-9533-46F2A4756AC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248698" y="2060575"/>
            <a:ext cx="9497960" cy="4032250"/>
          </a:xfrm>
        </p:spPr>
        <p:txBody>
          <a:bodyPr/>
          <a:lstStyle/>
          <a:p>
            <a:pPr marL="0" indent="0">
              <a:lnSpc>
                <a:spcPct val="140000"/>
              </a:lnSpc>
              <a:buNone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腹痛常突然发生或突然加重，呈持续性剧痛，常伴有休克。腹膜刺激征明显，肠鸣音减弱或消失，并可有气腹和腹腔渗出液。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F4B0268-30AF-E33A-A7F8-FCE0D59EE0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27351" y="765176"/>
            <a:ext cx="6626225" cy="944563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梗阻性或绞窄性急腹症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629519A8-AAC0-115C-0AEA-0FCABB8D099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37315" y="2185244"/>
            <a:ext cx="8888002" cy="2487511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起病急骤，腹痛剧烈，呈绞痛性。腹痛中间有间歇期隐痛，常呈渐进性阵发性加剧。机械性肠梗阻有气过水声、金属音。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FA2E4AD7-FD2E-4C5A-9460-45D4B971DA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9150" y="692150"/>
            <a:ext cx="5689600" cy="927100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脏器扭转性急腹症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730BCFD-DC39-7B5D-4CDD-4355F421BBB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98228" y="1972497"/>
            <a:ext cx="8836920" cy="2687994"/>
          </a:xfrm>
        </p:spPr>
        <p:txBody>
          <a:bodyPr/>
          <a:lstStyle/>
          <a:p>
            <a:pPr marL="0" indent="0">
              <a:lnSpc>
                <a:spcPct val="14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起病急、腹痛剧烈，常伴有轻度休克。腹痛呈持续性阵发性加剧，可扪及有明显疼痛的包块。早期无明显腹膜刺激征，随着脏器坏死的发生而出现。严重者可出现中毒症状和中毒性休克。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0DB69A6-E9FA-29F9-87EF-D7F05EE790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32176" y="476251"/>
            <a:ext cx="5472113" cy="944563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出血性急腹症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01B7E44A-44A7-7F43-0538-D14BF30AD82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828801" y="1849233"/>
            <a:ext cx="9055510" cy="3159534"/>
          </a:xfrm>
        </p:spPr>
        <p:txBody>
          <a:bodyPr/>
          <a:lstStyle/>
          <a:p>
            <a:pPr marL="0" indent="0">
              <a:lnSpc>
                <a:spcPct val="13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如实质性脏器自发性或病理性破裂出血。腹痛较炎症性轻，常呈持续性隐痛，腹膜刺激性较轻。有面色苍白、冷汗、手足冰凉、脉搏细速等出血性休克征象，腹腔内有移动性浊音，腹腔穿刺抽出不凝固血液，进行性血红蛋白和红细胞计数减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8BFA4E77-341E-55B6-8F52-917D806B34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9150" y="476251"/>
            <a:ext cx="5761038" cy="944563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损伤性急腹症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13D16D29-D4E7-2F9A-7AEF-F5D0EF6B2C9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273277" y="2060626"/>
            <a:ext cx="9645445" cy="2736747"/>
          </a:xfrm>
        </p:spPr>
        <p:txBody>
          <a:bodyPr/>
          <a:lstStyle/>
          <a:p>
            <a:pPr marL="0" indent="0">
              <a:lnSpc>
                <a:spcPct val="13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包括空腔脏器和实质性脏器损伤。由于损伤脏器不同和损伤程度不同，其表现特点各异。当空腔脏器损伤，如胃、肠破裂，其内容物流入腹腔常引起严重腹膜炎；实质性脏器破裂，如肝脾破裂，可造成腹腔内出血，出现失血性休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5F8C3815-0C69-3860-9F9F-B24F7CAB51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17411" name="Rectangle 14">
            <a:extLst>
              <a:ext uri="{FF2B5EF4-FFF2-40B4-BE49-F238E27FC236}">
                <a16:creationId xmlns:a16="http://schemas.microsoft.com/office/drawing/2014/main" id="{DE7703EA-CFD4-B9E8-B969-42D702DB2F8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00548" y="1363509"/>
            <a:ext cx="5181600" cy="43513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800"/>
              <a:t>问诊：</a:t>
            </a:r>
          </a:p>
          <a:p>
            <a:pPr eaLnBrk="1" hangingPunct="1"/>
            <a:r>
              <a:rPr lang="zh-CN" altLang="en-US" sz="2800"/>
              <a:t>腹痛的部位，起始时间及伴随症状</a:t>
            </a:r>
          </a:p>
          <a:p>
            <a:pPr eaLnBrk="1" hangingPunct="1"/>
            <a:r>
              <a:rPr lang="zh-CN" altLang="en-US" sz="2800"/>
              <a:t>既往史：既往疾病及用药情况，既往创伤手术史。</a:t>
            </a:r>
          </a:p>
          <a:p>
            <a:pPr eaLnBrk="1" hangingPunct="1"/>
            <a:r>
              <a:rPr lang="zh-CN" altLang="en-US" sz="2800"/>
              <a:t>个人史：婚姻、生育、月经史、家族史</a:t>
            </a:r>
          </a:p>
        </p:txBody>
      </p:sp>
      <p:pic>
        <p:nvPicPr>
          <p:cNvPr id="17412" name="Picture 15">
            <a:extLst>
              <a:ext uri="{FF2B5EF4-FFF2-40B4-BE49-F238E27FC236}">
                <a16:creationId xmlns:a16="http://schemas.microsoft.com/office/drawing/2014/main" id="{ECAD6F11-74CD-1BBE-F1A0-5143CBB9575F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524000"/>
            <a:ext cx="4113213" cy="5105400"/>
          </a:xfr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8">
            <a:extLst>
              <a:ext uri="{FF2B5EF4-FFF2-40B4-BE49-F238E27FC236}">
                <a16:creationId xmlns:a16="http://schemas.microsoft.com/office/drawing/2014/main" id="{00D423C5-CB22-E8AB-022A-E7F27C4C5D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18435" name="Rectangle 9">
            <a:extLst>
              <a:ext uri="{FF2B5EF4-FFF2-40B4-BE49-F238E27FC236}">
                <a16:creationId xmlns:a16="http://schemas.microsoft.com/office/drawing/2014/main" id="{D9C56D34-F6D8-D34C-C76C-48584427FCA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50374" y="1396181"/>
            <a:ext cx="10432026" cy="4928419"/>
          </a:xfrm>
        </p:spPr>
        <p:txBody>
          <a:bodyPr/>
          <a:lstStyle/>
          <a:p>
            <a:pPr marL="263525" indent="-263525">
              <a:buNone/>
            </a:pPr>
            <a:r>
              <a:rPr lang="zh-CN" altLang="en-US" sz="2400"/>
              <a:t>视诊：</a:t>
            </a:r>
          </a:p>
          <a:p>
            <a:pPr marL="263525" indent="-263525"/>
            <a:r>
              <a:rPr lang="zh-CN" altLang="en-US" sz="2400"/>
              <a:t>全身情况：神志、病人反应能力、表情、体位， 皮肤粘膜颜色等。</a:t>
            </a:r>
          </a:p>
          <a:p>
            <a:pPr marL="263525" indent="-263525"/>
            <a:r>
              <a:rPr lang="zh-CN" altLang="en-US" sz="2400"/>
              <a:t>有无手术切口、瘢痕、腹胀、腹式呼吸有无、胃肠蠕动波，腹股沟区有无肿块或疝气脐周有无静脉曲张，出血点或出血斑等。</a:t>
            </a:r>
          </a:p>
          <a:p>
            <a:pPr marL="263525" indent="-263525"/>
            <a:r>
              <a:rPr lang="zh-CN" altLang="en-US" sz="2400"/>
              <a:t>外生殖器、会阴。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DC277A45-11D3-FA6C-1736-FB56CEB5D6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19459" name="Rectangle 5">
            <a:extLst>
              <a:ext uri="{FF2B5EF4-FFF2-40B4-BE49-F238E27FC236}">
                <a16:creationId xmlns:a16="http://schemas.microsoft.com/office/drawing/2014/main" id="{0F292BA8-88C9-DE19-B7BE-91D6DE0222E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993058" y="1553497"/>
            <a:ext cx="10589342" cy="477110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800"/>
              <a:t>触诊：</a:t>
            </a:r>
          </a:p>
          <a:p>
            <a:pPr eaLnBrk="1" hangingPunct="1"/>
            <a:r>
              <a:rPr lang="zh-CN" altLang="en-US" sz="2800"/>
              <a:t> 自非疼痛区到病变部位。</a:t>
            </a:r>
          </a:p>
          <a:p>
            <a:pPr eaLnBrk="1" hangingPunct="1"/>
            <a:r>
              <a:rPr lang="zh-CN" altLang="en-US" sz="2800"/>
              <a:t> 腹部压痛、肌紧张、反跳痛的部位、范围 	和程度。</a:t>
            </a:r>
          </a:p>
          <a:p>
            <a:pPr eaLnBrk="1" hangingPunct="1"/>
            <a:r>
              <a:rPr lang="zh-CN" altLang="en-US" sz="2800"/>
              <a:t> 压痛最显著部位即病变所在之处。如阑尾 	炎、胃穿孔等。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8">
            <a:extLst>
              <a:ext uri="{FF2B5EF4-FFF2-40B4-BE49-F238E27FC236}">
                <a16:creationId xmlns:a16="http://schemas.microsoft.com/office/drawing/2014/main" id="{374169D4-7BDF-3B69-24B9-30B4FBCFA3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20483" name="Rectangle 9">
            <a:extLst>
              <a:ext uri="{FF2B5EF4-FFF2-40B4-BE49-F238E27FC236}">
                <a16:creationId xmlns:a16="http://schemas.microsoft.com/office/drawing/2014/main" id="{22D00948-F8AC-4191-81B1-81B65606BB3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875071" y="1415846"/>
            <a:ext cx="10441858" cy="492841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400"/>
              <a:t>触诊：</a:t>
            </a:r>
          </a:p>
          <a:p>
            <a:pPr eaLnBrk="1" hangingPunct="1"/>
            <a:r>
              <a:rPr lang="zh-CN" altLang="en-US" sz="2400"/>
              <a:t>肌紧张为壁层腹膜受刺激后反射性腹肌痉挛，不受意识的支配，为腹膜炎的重要客观体征。</a:t>
            </a:r>
          </a:p>
          <a:p>
            <a:pPr eaLnBrk="1" hangingPunct="1"/>
            <a:r>
              <a:rPr lang="zh-CN" altLang="en-US" sz="2400"/>
              <a:t>有无腹部包块。</a:t>
            </a:r>
          </a:p>
          <a:p>
            <a:pPr eaLnBrk="1" hangingPunct="1"/>
            <a:r>
              <a:rPr lang="zh-CN" altLang="en-US" sz="2400"/>
              <a:t>结核性腹膜炎触诊如柔面感。</a:t>
            </a:r>
          </a:p>
          <a:p>
            <a:pPr eaLnBrk="1" hangingPunct="1"/>
            <a:r>
              <a:rPr lang="zh-CN" altLang="en-US" sz="2400"/>
              <a:t>老年人、衰弱者、小儿、经产妇、肥胖及休克病人，腹膜刺激征较实际为轻。 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6">
            <a:extLst>
              <a:ext uri="{FF2B5EF4-FFF2-40B4-BE49-F238E27FC236}">
                <a16:creationId xmlns:a16="http://schemas.microsoft.com/office/drawing/2014/main" id="{B0620FD3-5823-ADE0-3189-834754C6FD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21507" name="Rectangle 7">
            <a:extLst>
              <a:ext uri="{FF2B5EF4-FFF2-40B4-BE49-F238E27FC236}">
                <a16:creationId xmlns:a16="http://schemas.microsoft.com/office/drawing/2014/main" id="{07EA050A-9E57-824F-393E-C4AC5372F03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238864" y="1494503"/>
            <a:ext cx="10343535" cy="483009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400"/>
              <a:t>叩诊：</a:t>
            </a:r>
          </a:p>
          <a:p>
            <a:pPr eaLnBrk="1" hangingPunct="1"/>
            <a:r>
              <a:rPr lang="zh-CN" altLang="en-US" sz="2400"/>
              <a:t>叩痛最明显的部位</a:t>
            </a:r>
          </a:p>
          <a:p>
            <a:pPr eaLnBrk="1" hangingPunct="1"/>
            <a:r>
              <a:rPr lang="zh-CN" altLang="en-US" sz="2400"/>
              <a:t>腹胀性质：气、液、实性</a:t>
            </a:r>
          </a:p>
          <a:p>
            <a:pPr eaLnBrk="1" hangingPunct="1">
              <a:buFontTx/>
              <a:buNone/>
            </a:pPr>
            <a:r>
              <a:rPr lang="zh-CN" altLang="en-US" sz="2400"/>
              <a:t>		腹水：少量：移动性浊音（约</a:t>
            </a:r>
            <a:r>
              <a:rPr lang="en-US" altLang="zh-CN" sz="2400"/>
              <a:t>500ml</a:t>
            </a:r>
            <a:r>
              <a:rPr lang="zh-CN" altLang="en-US" sz="2400"/>
              <a:t>）		   大量：蛙状腹</a:t>
            </a:r>
            <a:br>
              <a:rPr lang="zh-CN" altLang="en-US" sz="2400"/>
            </a:br>
            <a:r>
              <a:rPr lang="zh-CN" altLang="en-US" sz="2400"/>
              <a:t>	肝、脾、肾膀胱肿块</a:t>
            </a:r>
          </a:p>
          <a:p>
            <a:pPr eaLnBrk="1" hangingPunct="1"/>
            <a:endParaRPr lang="en-US" altLang="zh-CN" sz="24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6">
            <a:extLst>
              <a:ext uri="{FF2B5EF4-FFF2-40B4-BE49-F238E27FC236}">
                <a16:creationId xmlns:a16="http://schemas.microsoft.com/office/drawing/2014/main" id="{DF8F12BC-E74E-B1DF-2BF2-3F8FE3AC06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22531" name="Rectangle 7">
            <a:extLst>
              <a:ext uri="{FF2B5EF4-FFF2-40B4-BE49-F238E27FC236}">
                <a16:creationId xmlns:a16="http://schemas.microsoft.com/office/drawing/2014/main" id="{96049787-41E3-E642-A8BE-F9DC8202234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356852" y="1189703"/>
            <a:ext cx="10225548" cy="513489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400"/>
              <a:t>听诊：</a:t>
            </a:r>
          </a:p>
          <a:p>
            <a:pPr eaLnBrk="1" hangingPunct="1"/>
            <a:r>
              <a:rPr lang="zh-CN" altLang="en-US" sz="2400"/>
              <a:t>判断胃肠蠕动功能。</a:t>
            </a:r>
          </a:p>
          <a:p>
            <a:pPr eaLnBrk="1" hangingPunct="1"/>
            <a:r>
              <a:rPr lang="zh-CN" altLang="en-US" sz="2400"/>
              <a:t>肠鸣音有无、频率和音调。</a:t>
            </a:r>
          </a:p>
          <a:p>
            <a:pPr eaLnBrk="1" hangingPunct="1"/>
            <a:r>
              <a:rPr lang="zh-CN" altLang="en-US" sz="2400"/>
              <a:t>肠鸣音活跃、音调高、音响较强或气过水声</a:t>
            </a:r>
            <a:r>
              <a:rPr lang="en-US" altLang="zh-CN" sz="2400"/>
              <a:t>—</a:t>
            </a:r>
            <a:r>
              <a:rPr lang="zh-CN" altLang="en-US" sz="2400"/>
              <a:t>机械性肠梗阻。</a:t>
            </a:r>
          </a:p>
          <a:p>
            <a:pPr eaLnBrk="1" hangingPunct="1"/>
            <a:r>
              <a:rPr lang="zh-CN" altLang="en-US" sz="2400"/>
              <a:t>肠鸣音消失是肠麻痹的表现，见于腹膜炎、小肠缺血、绞窄性肠梗阻。 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4">
            <a:extLst>
              <a:ext uri="{FF2B5EF4-FFF2-40B4-BE49-F238E27FC236}">
                <a16:creationId xmlns:a16="http://schemas.microsoft.com/office/drawing/2014/main" id="{0B38CD3B-4DD0-DCBE-2179-C68C61083C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诊断方法</a:t>
            </a:r>
          </a:p>
        </p:txBody>
      </p:sp>
      <p:sp>
        <p:nvSpPr>
          <p:cNvPr id="23555" name="Rectangle 5">
            <a:extLst>
              <a:ext uri="{FF2B5EF4-FFF2-40B4-BE49-F238E27FC236}">
                <a16:creationId xmlns:a16="http://schemas.microsoft.com/office/drawing/2014/main" id="{209EDD67-EA67-9274-252E-2C8FF7A3834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971800" y="1828800"/>
            <a:ext cx="5943600" cy="3810000"/>
          </a:xfrm>
        </p:spPr>
        <p:txBody>
          <a:bodyPr/>
          <a:lstStyle/>
          <a:p>
            <a:pPr eaLnBrk="1" hangingPunct="1"/>
            <a:r>
              <a:rPr lang="zh-CN" altLang="en-US"/>
              <a:t>肛、殖、穿：</a:t>
            </a:r>
          </a:p>
          <a:p>
            <a:pPr eaLnBrk="1" hangingPunct="1"/>
            <a:endParaRPr lang="zh-CN" altLang="en-US"/>
          </a:p>
          <a:p>
            <a:pPr eaLnBrk="1" hangingPunct="1">
              <a:buFontTx/>
              <a:buNone/>
            </a:pPr>
            <a:r>
              <a:rPr lang="zh-CN" altLang="en-US"/>
              <a:t>		肛：肛门指检、肛镜检查</a:t>
            </a:r>
          </a:p>
          <a:p>
            <a:pPr eaLnBrk="1" hangingPunct="1">
              <a:buFontTx/>
              <a:buNone/>
            </a:pPr>
            <a:r>
              <a:rPr lang="zh-CN" altLang="en-US"/>
              <a:t>		殖：生殖及阴道检查</a:t>
            </a:r>
          </a:p>
          <a:p>
            <a:pPr eaLnBrk="1" hangingPunct="1">
              <a:buFontTx/>
              <a:buNone/>
            </a:pPr>
            <a:r>
              <a:rPr lang="zh-CN" altLang="en-US"/>
              <a:t>		穿：腹腔穿刺及灌洗术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6">
            <a:extLst>
              <a:ext uri="{FF2B5EF4-FFF2-40B4-BE49-F238E27FC236}">
                <a16:creationId xmlns:a16="http://schemas.microsoft.com/office/drawing/2014/main" id="{516CEADF-3CC2-B145-EE28-BDFBF4411E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腹腔穿刺及灌洗术</a:t>
            </a:r>
          </a:p>
        </p:txBody>
      </p:sp>
      <p:sp>
        <p:nvSpPr>
          <p:cNvPr id="24579" name="Rectangle 7">
            <a:extLst>
              <a:ext uri="{FF2B5EF4-FFF2-40B4-BE49-F238E27FC236}">
                <a16:creationId xmlns:a16="http://schemas.microsoft.com/office/drawing/2014/main" id="{5F62F96E-6DD7-DD57-A907-DEFACB90764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258528" y="1288026"/>
            <a:ext cx="10323871" cy="503657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400"/>
              <a:t>阳性指标：</a:t>
            </a:r>
          </a:p>
          <a:p>
            <a:pPr eaLnBrk="1" hangingPunct="1"/>
            <a:r>
              <a:rPr lang="zh-CN" altLang="en-US" sz="2400"/>
              <a:t>穿刺或灌洗液是血液、胆汁、胃肠内容物或证明是尿液</a:t>
            </a:r>
          </a:p>
          <a:p>
            <a:pPr eaLnBrk="1" hangingPunct="1"/>
            <a:r>
              <a:rPr lang="zh-CN" altLang="en-US" sz="2400"/>
              <a:t>灌洗液镜下红细胞达</a:t>
            </a:r>
            <a:r>
              <a:rPr lang="en-US" altLang="zh-CN" sz="2400"/>
              <a:t>0.1×10</a:t>
            </a:r>
            <a:r>
              <a:rPr lang="en-US" altLang="zh-CN" sz="2400" baseline="30000"/>
              <a:t>12</a:t>
            </a:r>
            <a:r>
              <a:rPr lang="en-US" altLang="zh-CN" sz="2400"/>
              <a:t>/L</a:t>
            </a:r>
            <a:r>
              <a:rPr lang="zh-CN" altLang="en-US" sz="2400"/>
              <a:t>，或白细胞大于</a:t>
            </a:r>
            <a:r>
              <a:rPr lang="en-US" altLang="zh-CN" sz="2400"/>
              <a:t>0.5×10</a:t>
            </a:r>
            <a:r>
              <a:rPr lang="en-US" altLang="zh-CN" sz="2400" baseline="30000"/>
              <a:t>9</a:t>
            </a:r>
            <a:r>
              <a:rPr lang="en-US" altLang="zh-CN" sz="2400"/>
              <a:t>/L(500</a:t>
            </a:r>
            <a:r>
              <a:rPr lang="zh-CN" altLang="en-US" sz="2400"/>
              <a:t>个</a:t>
            </a:r>
            <a:r>
              <a:rPr lang="en-US" altLang="zh-CN" sz="2400"/>
              <a:t>/mm3)</a:t>
            </a:r>
          </a:p>
          <a:p>
            <a:pPr eaLnBrk="1" hangingPunct="1"/>
            <a:r>
              <a:rPr lang="zh-CN" altLang="en-US" sz="2400"/>
              <a:t>淀粉酶超过</a:t>
            </a:r>
            <a:r>
              <a:rPr lang="en-US" altLang="zh-CN" sz="2400"/>
              <a:t>100</a:t>
            </a:r>
            <a:r>
              <a:rPr lang="zh-CN" altLang="en-US" sz="2400"/>
              <a:t>索氏单位（≥</a:t>
            </a:r>
            <a:r>
              <a:rPr lang="en-US" altLang="zh-CN" sz="2400"/>
              <a:t>100</a:t>
            </a:r>
            <a:r>
              <a:rPr lang="en-US" altLang="zh-CN" sz="2400">
                <a:sym typeface="Symbol" panose="05050102010706020507" pitchFamily="18" charset="2"/>
              </a:rPr>
              <a:t></a:t>
            </a:r>
            <a:r>
              <a:rPr lang="en-US" altLang="zh-CN" sz="2400"/>
              <a:t>/L</a:t>
            </a:r>
            <a:r>
              <a:rPr lang="zh-CN" altLang="en-US" sz="2400"/>
              <a:t>）</a:t>
            </a:r>
          </a:p>
          <a:p>
            <a:pPr eaLnBrk="1" hangingPunct="1"/>
            <a:r>
              <a:rPr lang="zh-CN" altLang="en-US" sz="2400"/>
              <a:t>灌洗液中发出细菌者。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5">
            <a:extLst>
              <a:ext uri="{FF2B5EF4-FFF2-40B4-BE49-F238E27FC236}">
                <a16:creationId xmlns:a16="http://schemas.microsoft.com/office/drawing/2014/main" id="{E7F84158-D59D-7114-8782-029963BDF3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辅助检查</a:t>
            </a:r>
          </a:p>
        </p:txBody>
      </p:sp>
      <p:sp>
        <p:nvSpPr>
          <p:cNvPr id="25603" name="Rectangle 6">
            <a:extLst>
              <a:ext uri="{FF2B5EF4-FFF2-40B4-BE49-F238E27FC236}">
                <a16:creationId xmlns:a16="http://schemas.microsoft.com/office/drawing/2014/main" id="{78E7A76E-2F8E-E8F9-544E-AA2FA274639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097593" y="2195051"/>
            <a:ext cx="3352800" cy="2743200"/>
          </a:xfrm>
        </p:spPr>
        <p:txBody>
          <a:bodyPr/>
          <a:lstStyle/>
          <a:p>
            <a:pPr eaLnBrk="1" hangingPunct="1"/>
            <a:r>
              <a:rPr lang="zh-CN" altLang="en-US"/>
              <a:t>常规生化检查</a:t>
            </a:r>
          </a:p>
          <a:p>
            <a:pPr eaLnBrk="1" hangingPunct="1"/>
            <a:r>
              <a:rPr lang="zh-CN" altLang="en-US"/>
              <a:t>心电图！</a:t>
            </a:r>
          </a:p>
          <a:p>
            <a:pPr eaLnBrk="1" hangingPunct="1"/>
            <a:r>
              <a:rPr lang="zh-CN" altLang="en-US"/>
              <a:t>影像学检查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3">
            <a:extLst>
              <a:ext uri="{FF2B5EF4-FFF2-40B4-BE49-F238E27FC236}">
                <a16:creationId xmlns:a16="http://schemas.microsoft.com/office/drawing/2014/main" id="{771F65CD-F215-41C6-C796-39A6CBEBDEB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710813" y="1936597"/>
            <a:ext cx="9743768" cy="3530138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一般要做血、尿、大便常规检查，血红蛋白及白细胞计数可帮助出血及炎症的诊断。作血清及尿淀粉酶检查可帮助对急性胰腺炎的诊断；心肌酶谱</a:t>
            </a: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;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尿中发现红细胞时多为泌尿系结石或出血；尿胆红素阳性则为阻塞性黄疸；大便检查潜血、脓血、黏液便时可帮助肠炎、肠套叠的诊断。</a:t>
            </a:r>
          </a:p>
        </p:txBody>
      </p:sp>
      <p:sp>
        <p:nvSpPr>
          <p:cNvPr id="26627" name="Rectangle 4">
            <a:extLst>
              <a:ext uri="{FF2B5EF4-FFF2-40B4-BE49-F238E27FC236}">
                <a16:creationId xmlns:a16="http://schemas.microsoft.com/office/drawing/2014/main" id="{728AD4E4-CD4D-61A3-1E29-FF55AA4A63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71813" y="476251"/>
            <a:ext cx="6119812" cy="944563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  <a:latin typeface="黑体" panose="02010609060101010101" pitchFamily="49" charset="-122"/>
              </a:rPr>
              <a:t>实 验 室 检 查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000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6">
            <a:extLst>
              <a:ext uri="{FF2B5EF4-FFF2-40B4-BE49-F238E27FC236}">
                <a16:creationId xmlns:a16="http://schemas.microsoft.com/office/drawing/2014/main" id="{78920726-D96D-B19A-9BB0-58FB422163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影像学检查</a:t>
            </a:r>
          </a:p>
        </p:txBody>
      </p:sp>
      <p:sp>
        <p:nvSpPr>
          <p:cNvPr id="27651" name="Rectangle 8">
            <a:extLst>
              <a:ext uri="{FF2B5EF4-FFF2-40B4-BE49-F238E27FC236}">
                <a16:creationId xmlns:a16="http://schemas.microsoft.com/office/drawing/2014/main" id="{17A5B7E5-D294-F186-6222-276B99061C3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en-US" altLang="zh-CN" sz="2800"/>
          </a:p>
          <a:p>
            <a:pPr eaLnBrk="1" hangingPunct="1"/>
            <a:r>
              <a:rPr lang="zh-CN" altLang="en-US" sz="2800"/>
              <a:t>胸部正位片</a:t>
            </a:r>
            <a:r>
              <a:rPr lang="en-US" altLang="zh-CN" sz="2800"/>
              <a:t>+</a:t>
            </a:r>
            <a:r>
              <a:rPr lang="zh-CN" altLang="en-US" sz="2800"/>
              <a:t>腹部立卧位平片（怀孕者除外）</a:t>
            </a:r>
          </a:p>
          <a:p>
            <a:pPr eaLnBrk="1" hangingPunct="1"/>
            <a:r>
              <a:rPr lang="zh-CN" altLang="en-US" sz="2800"/>
              <a:t>腹部</a:t>
            </a:r>
            <a:r>
              <a:rPr lang="en-US" altLang="zh-CN" sz="2800"/>
              <a:t>B</a:t>
            </a:r>
            <a:r>
              <a:rPr lang="zh-CN" altLang="en-US" sz="2800"/>
              <a:t>超检查</a:t>
            </a:r>
          </a:p>
          <a:p>
            <a:pPr eaLnBrk="1" hangingPunct="1"/>
            <a:r>
              <a:rPr lang="zh-CN" altLang="en-US" sz="2800"/>
              <a:t>腹腔盆腔</a:t>
            </a:r>
            <a:r>
              <a:rPr lang="en-US" altLang="zh-CN" sz="2800"/>
              <a:t>CT</a:t>
            </a:r>
            <a:r>
              <a:rPr lang="zh-CN" altLang="en-US" sz="2800"/>
              <a:t>检查</a:t>
            </a:r>
          </a:p>
        </p:txBody>
      </p:sp>
      <p:pic>
        <p:nvPicPr>
          <p:cNvPr id="27652" name="Picture 9" descr="图片1">
            <a:extLst>
              <a:ext uri="{FF2B5EF4-FFF2-40B4-BE49-F238E27FC236}">
                <a16:creationId xmlns:a16="http://schemas.microsoft.com/office/drawing/2014/main" id="{2528E0AF-1B34-0567-36C9-D8412D9C0A04}"/>
              </a:ext>
            </a:extLst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1600201"/>
            <a:ext cx="2922588" cy="4525963"/>
          </a:xfrm>
          <a:noFill/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56246FFB-E4BC-4769-94F2-6E9C2C1B86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75051" y="476251"/>
            <a:ext cx="5184775" cy="720725"/>
          </a:xfrm>
        </p:spPr>
        <p:txBody>
          <a:bodyPr/>
          <a:lstStyle/>
          <a:p>
            <a:pPr eaLnBrk="1" hangingPunct="1"/>
            <a:r>
              <a:rPr lang="en-US" altLang="zh-CN">
                <a:solidFill>
                  <a:srgbClr val="FFFF00"/>
                </a:solidFill>
                <a:latin typeface="黑体" panose="02010609060101010101" pitchFamily="49" charset="-122"/>
              </a:rPr>
              <a:t>X  </a:t>
            </a:r>
            <a:r>
              <a:rPr lang="zh-CN" altLang="en-US">
                <a:solidFill>
                  <a:srgbClr val="FFFF00"/>
                </a:solidFill>
                <a:latin typeface="黑体" panose="02010609060101010101" pitchFamily="49" charset="-122"/>
              </a:rPr>
              <a:t>线  检  查 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9559DFC-04C4-6CAA-3451-407CFD602DB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337188" y="1744663"/>
            <a:ext cx="10323870" cy="3682743"/>
          </a:xfrm>
        </p:spPr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胸腹部透视观察有无胸部疾病，膈下游离气体表示有消化道穿孔，膈肌活动受限或膈肌抬高表示有膈下病变；小肠有无积气和液平面，表示有肠梗阻现象；腹部</a:t>
            </a: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线片尚可观察脏器阴影、孤立肠袢，以显示梗阻的部位、性质和绞窄性肠梗阻的的特殊影象，以及胆囊、胆道、泌尿系结石阴影等。疑有乙状结肠扭转及肠套叠者还可行钡灌肠检查。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AD5A65C6-A53D-AD48-4682-B836786255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16276" y="476251"/>
            <a:ext cx="5688013" cy="576263"/>
          </a:xfrm>
        </p:spPr>
        <p:txBody>
          <a:bodyPr/>
          <a:lstStyle/>
          <a:p>
            <a:pPr eaLnBrk="1" hangingPunct="1"/>
            <a:r>
              <a:rPr lang="en-US" altLang="zh-CN" sz="4000">
                <a:solidFill>
                  <a:srgbClr val="FFFF00"/>
                </a:solidFill>
                <a:latin typeface="黑体" panose="02010609060101010101" pitchFamily="49" charset="-122"/>
              </a:rPr>
              <a:t>B </a:t>
            </a:r>
            <a:r>
              <a:rPr lang="zh-CN" altLang="en-US" sz="4000">
                <a:solidFill>
                  <a:srgbClr val="FFFF00"/>
                </a:solidFill>
                <a:latin typeface="黑体" panose="02010609060101010101" pitchFamily="49" charset="-122"/>
              </a:rPr>
              <a:t>型 超 声 波 检 查 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66E873E0-4995-CECB-476F-FFF07491436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691149" y="1651819"/>
            <a:ext cx="9753600" cy="4658495"/>
          </a:xfrm>
        </p:spPr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为无损伤性检查，简便易行且效果较好。可以检查深部结构有无液体、囊肿及结石，在急腹症中对胆结石、急性胆囊炎、急性胰腺炎的诊断很有帮助；对判断肝、脾大小形态改变，胸腹腔有无积液、对较难判断的腹部包块可提供其性质如实质性、囊性空腔性或混合性等，以及确定肿块大小、距体表的深浅度和肿块和脏器的关系等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AB6E85-382A-A191-0CF6-B55799C6C6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75051" y="476251"/>
            <a:ext cx="5040313" cy="576263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  <a:latin typeface="黑体" panose="02010609060101010101" pitchFamily="49" charset="-122"/>
              </a:rPr>
              <a:t>腹  腔  穿  刺 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0CDC0421-20CA-B573-5D9D-74FCA043DDF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602659" y="1592878"/>
            <a:ext cx="9389806" cy="3893521"/>
          </a:xfrm>
        </p:spPr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腹部体征有移动性浊音时诊断困难者可行腹腔穿刺，对诊断腹膜炎、腹腔内出血、急性胰腺炎及腹部外伤有意义。如穿刺液为血液，表示腹腔内出血、绞窄性肠梗阻或肿瘤。急性胰腺炎则常为淡红色血性液体，同时可作穿刺液淀粉酶测定。如为混浊液体或脓液，则为化脓性腹膜炎。如为胃肠道内容物或胆液，则为胃肠道或胆道穿孔。肠管胀气或无明显移动性浊音时，腹腔穿刺应慎用。  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9B269B2A-B83E-77DC-E8C5-9EDC48CAFC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48076" y="549276"/>
            <a:ext cx="4824413" cy="720725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急腹症的处理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235196DB-9B78-3A38-E966-CD4E9AE1F27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61075" y="1818611"/>
            <a:ext cx="9431389" cy="2792719"/>
          </a:xfrm>
        </p:spPr>
        <p:txBody>
          <a:bodyPr/>
          <a:lstStyle/>
          <a:p>
            <a:pPr marL="185738" lvl="1" indent="0">
              <a:lnSpc>
                <a:spcPct val="13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3200">
                <a:solidFill>
                  <a:srgbClr val="00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做好术前准备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</a:p>
          <a:p>
            <a:pPr marL="185738" lvl="1" indent="0">
              <a:lnSpc>
                <a:spcPct val="13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急腹症的病情危重，一般都需要进行手术治疗，应根据病情的轻、重、缓、急，重点进行必要准备，以抢救病人生命。术前准备包括心理准备和生理准备两方面。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3">
            <a:extLst>
              <a:ext uri="{FF2B5EF4-FFF2-40B4-BE49-F238E27FC236}">
                <a16:creationId xmlns:a16="http://schemas.microsoft.com/office/drawing/2014/main" id="{0A34FF74-F967-15B6-D1FB-76F8AA40A96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728250" y="1577002"/>
            <a:ext cx="8735500" cy="3968391"/>
          </a:xfrm>
        </p:spPr>
        <p:txBody>
          <a:bodyPr/>
          <a:lstStyle/>
          <a:p>
            <a:pPr marL="179388" lvl="1" indent="0">
              <a:lnSpc>
                <a:spcPct val="12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心理准备是医务人员必须就诊断、手术方法、可能发生的各种并发症、手术危险性等，向患者及家属清楚交代，以取得理解及合作，并签署手术同意书。生理准备主要是指维护患者良好的生理状态，尽量纠正合并症，使患者能安全的接受手术。一般手术前处理，包括麻醉的选择、皮肤准备、配血备用、胃肠减压，如合并内科疾患，还要请内科会诊，术前给予处理。</a:t>
            </a:r>
          </a:p>
        </p:txBody>
      </p:sp>
      <p:sp>
        <p:nvSpPr>
          <p:cNvPr id="32771" name="Rectangle 4">
            <a:extLst>
              <a:ext uri="{FF2B5EF4-FFF2-40B4-BE49-F238E27FC236}">
                <a16:creationId xmlns:a16="http://schemas.microsoft.com/office/drawing/2014/main" id="{9513B9B9-4F62-F6D8-A61C-7D8E48AE24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11451" y="476250"/>
            <a:ext cx="6911975" cy="863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969696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</a:rPr>
              <a:t>急腹症的处理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134DABC7-89F0-E262-1BFD-F244B5874F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40013" y="476250"/>
            <a:ext cx="6551612" cy="863600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</a:rPr>
              <a:t>急 腹 症 的 处 理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A629A402-D3FD-5DCD-658A-8DFAE566531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35111" y="1700213"/>
            <a:ext cx="8949198" cy="3422393"/>
          </a:xfrm>
        </p:spPr>
        <p:txBody>
          <a:bodyPr/>
          <a:lstStyle/>
          <a:p>
            <a:pPr marL="179388" lvl="1" indent="6350">
              <a:lnSpc>
                <a:spcPct val="130000"/>
              </a:lnSpc>
            </a:pP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3600">
                <a:solidFill>
                  <a:srgbClr val="00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严密观察病情</a:t>
            </a:r>
            <a:r>
              <a:rPr lang="zh-CN" altLang="en-US" sz="360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</a:p>
          <a:p>
            <a:pPr marL="179388" lvl="1" indent="6350">
              <a:lnSpc>
                <a:spcPct val="13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并非所有的急腹症都需要急诊手术或紧急手术。有两种情况，可以暂时观察：</a:t>
            </a:r>
          </a:p>
          <a:p>
            <a:pPr marL="179388" lvl="1" indent="6350">
              <a:lnSpc>
                <a:spcPct val="130000"/>
              </a:lnSpc>
              <a:buClr>
                <a:srgbClr val="FFFF00"/>
              </a:buClr>
              <a:buFont typeface="Wingdings" panose="05000000000000000000" pitchFamily="2" charset="2"/>
              <a:buChar char="&amp;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诊断不明确，一时难以和内科疾 </a:t>
            </a:r>
          </a:p>
          <a:p>
            <a:pPr marL="179388" lvl="1" indent="6350">
              <a:lnSpc>
                <a:spcPct val="130000"/>
              </a:lnSpc>
              <a:buClr>
                <a:srgbClr val="FFFF00"/>
              </a:buClr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  病引起的腹痛鉴别。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68B59CE6-2E0B-046F-F43B-2C17EF75C1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55913" y="476250"/>
            <a:ext cx="6265862" cy="1016000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  <a:latin typeface="黑体" panose="02010609060101010101" pitchFamily="49" charset="-122"/>
              </a:rPr>
              <a:t>严 密 观 察 病 情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3BA2D5D4-719F-B4A8-FFAA-72ECCD87DDB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141589" y="1904078"/>
            <a:ext cx="8260940" cy="3454502"/>
          </a:xfrm>
        </p:spPr>
        <p:txBody>
          <a:bodyPr/>
          <a:lstStyle/>
          <a:p>
            <a:pPr marL="179388" lvl="1" indent="0">
              <a:lnSpc>
                <a:spcPct val="130000"/>
              </a:lnSpc>
              <a:buClr>
                <a:srgbClr val="FFFF00"/>
              </a:buClr>
              <a:buFont typeface="Wingdings" panose="05000000000000000000" pitchFamily="2" charset="2"/>
              <a:buChar char="&amp;"/>
              <a:tabLst>
                <a:tab pos="0"/>
              </a:tabLst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病情变化不大，经过一段时间非手术治疗，病情稳定或好转，如胆道蛔虫病、急性单纯性胰腺炎、空腹时发生的十二指肠穿孔、不完全性肠梗阻等，这几种急腹症有时经过禁食、输液、胃肠减压、抗炎等处理，原有的病情能够缓解甚至完全治愈。 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5B165BB-80F8-86A0-0761-78E44D1057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4113" y="620714"/>
            <a:ext cx="7345362" cy="998537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</a:rPr>
              <a:t>急腹症的处理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9FBB7C2D-6C51-BB45-C07D-D76E7458C3A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89705" y="1746839"/>
            <a:ext cx="10323870" cy="3364322"/>
          </a:xfrm>
        </p:spPr>
        <p:txBody>
          <a:bodyPr/>
          <a:lstStyle/>
          <a:p>
            <a:pPr marL="179388" lvl="1" indent="0">
              <a:lnSpc>
                <a:spcPct val="140000"/>
              </a:lnSpc>
              <a:buClr>
                <a:srgbClr val="FFFF00"/>
              </a:buClr>
            </a:pPr>
            <a:r>
              <a:rPr lang="en-US" altLang="zh-CN" sz="4800">
                <a:solidFill>
                  <a:srgbClr val="FF9900"/>
                </a:solidFill>
                <a:ea typeface="黑体" panose="02010609060101010101" pitchFamily="49" charset="-122"/>
              </a:rPr>
              <a:t>            </a:t>
            </a:r>
            <a:endParaRPr lang="zh-CN" altLang="en-US" sz="4800">
              <a:solidFill>
                <a:srgbClr val="00FF00"/>
              </a:solidFill>
              <a:ea typeface="黑体" panose="02010609060101010101" pitchFamily="49" charset="-122"/>
            </a:endParaRPr>
          </a:p>
          <a:p>
            <a:pPr marL="358775" lvl="2" indent="0">
              <a:lnSpc>
                <a:spcPct val="140000"/>
              </a:lnSpc>
              <a:buClr>
                <a:srgbClr val="FFFF00"/>
              </a:buClr>
              <a:buFont typeface="Wingdings" panose="05000000000000000000" pitchFamily="2" charset="2"/>
              <a:buChar char="/"/>
            </a:pPr>
            <a:r>
              <a:rPr lang="zh-CN" altLang="en-US" sz="3600">
                <a:ea typeface="黑体" panose="02010609060101010101" pitchFamily="49" charset="-122"/>
              </a:rPr>
              <a:t> 禁食、禁饮</a:t>
            </a:r>
          </a:p>
          <a:p>
            <a:pPr marL="358775" lvl="2" indent="0">
              <a:lnSpc>
                <a:spcPct val="140000"/>
              </a:lnSpc>
              <a:buClr>
                <a:srgbClr val="FFFF00"/>
              </a:buClr>
              <a:buFont typeface="Wingdings" panose="05000000000000000000" pitchFamily="2" charset="2"/>
              <a:buChar char="/"/>
            </a:pPr>
            <a:r>
              <a:rPr lang="zh-CN" altLang="en-US" sz="3600">
                <a:ea typeface="黑体" panose="02010609060101010101" pitchFamily="49" charset="-122"/>
              </a:rPr>
              <a:t> 诊断未明时禁用止痛药（吗啡、杜冷丁等）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3">
            <a:extLst>
              <a:ext uri="{FF2B5EF4-FFF2-40B4-BE49-F238E27FC236}">
                <a16:creationId xmlns:a16="http://schemas.microsoft.com/office/drawing/2014/main" id="{1F178462-1A8A-FB43-A4D9-AB4E535AB31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651821" y="1158876"/>
            <a:ext cx="9665110" cy="4292035"/>
          </a:xfrm>
        </p:spPr>
        <p:txBody>
          <a:bodyPr/>
          <a:lstStyle/>
          <a:p>
            <a:pPr marL="179388" lvl="1" indent="6350">
              <a:lnSpc>
                <a:spcPct val="110000"/>
              </a:lnSpc>
              <a:buClr>
                <a:srgbClr val="FFFF00"/>
              </a:buClr>
              <a:buSzPct val="70000"/>
              <a:buFont typeface="Wingdings 2" panose="05020102010507070707" pitchFamily="18" charset="2"/>
              <a:buChar char="'"/>
            </a:pPr>
            <a:r>
              <a:rPr lang="en-US" altLang="zh-CN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抗休克 </a:t>
            </a:r>
          </a:p>
          <a:p>
            <a:pPr marL="179388" lvl="1" indent="6350">
              <a:lnSpc>
                <a:spcPct val="110000"/>
              </a:lnSpc>
              <a:buClr>
                <a:srgbClr val="FFFF00"/>
              </a:buClr>
              <a:buSzPct val="70000"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 （创伤性、感染性和失血性休克）</a:t>
            </a:r>
          </a:p>
          <a:p>
            <a:pPr marL="179388" lvl="1" indent="6350">
              <a:lnSpc>
                <a:spcPct val="110000"/>
              </a:lnSpc>
              <a:buClr>
                <a:srgbClr val="FFFF00"/>
              </a:buClr>
              <a:buSzPct val="70000"/>
              <a:buFont typeface="Wingdings 2" panose="05020102010507070707" pitchFamily="18" charset="2"/>
              <a:buChar char="'"/>
            </a:pPr>
            <a:r>
              <a:rPr lang="zh-CN" altLang="en-US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抗感染 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（感染性急腹症）</a:t>
            </a:r>
          </a:p>
          <a:p>
            <a:pPr marL="179388" lvl="1" indent="6350">
              <a:lnSpc>
                <a:spcPct val="110000"/>
              </a:lnSpc>
              <a:buClr>
                <a:srgbClr val="FFFF00"/>
              </a:buClr>
              <a:buSzPct val="70000"/>
              <a:buFont typeface="Wingdings 2" panose="05020102010507070707" pitchFamily="18" charset="2"/>
              <a:buChar char="'"/>
            </a:pPr>
            <a:r>
              <a:rPr lang="zh-CN" altLang="en-US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抗失水 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纠正水、电解质和酸碱平衡）</a:t>
            </a:r>
          </a:p>
          <a:p>
            <a:pPr marL="179388" lvl="1" indent="6350">
              <a:lnSpc>
                <a:spcPct val="110000"/>
              </a:lnSpc>
              <a:buClr>
                <a:srgbClr val="FFFF00"/>
              </a:buClr>
              <a:buSzPct val="70000"/>
              <a:buFont typeface="Wingdings 2" panose="05020102010507070707" pitchFamily="18" charset="2"/>
              <a:buChar char="'"/>
            </a:pPr>
            <a:r>
              <a:rPr lang="zh-CN" altLang="en-US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抗腹胀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</a:p>
          <a:p>
            <a:pPr marL="179388" lvl="1" indent="6350">
              <a:lnSpc>
                <a:spcPct val="110000"/>
              </a:lnSpc>
              <a:buClr>
                <a:srgbClr val="FFFF00"/>
              </a:buClr>
              <a:buSzPct val="70000"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利用胃肠减压的方法，抽净胃内容物和肠内容物和气体，有利于改善肠麻痹引起的腹胀，也保证麻醉的安全。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23E150E-67F8-4FFC-84FB-36ACC3DC1D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1" y="160339"/>
            <a:ext cx="7345363" cy="998537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kern="0">
                <a:solidFill>
                  <a:srgbClr val="FFFF00"/>
                </a:solidFill>
              </a:rPr>
              <a:t>急腹症的处理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4">
            <a:extLst>
              <a:ext uri="{FF2B5EF4-FFF2-40B4-BE49-F238E27FC236}">
                <a16:creationId xmlns:a16="http://schemas.microsoft.com/office/drawing/2014/main" id="{9AB58951-2543-556D-A095-3219525F22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剖腹探查指征</a:t>
            </a:r>
          </a:p>
        </p:txBody>
      </p:sp>
      <p:sp>
        <p:nvSpPr>
          <p:cNvPr id="37891" name="Rectangle 5">
            <a:extLst>
              <a:ext uri="{FF2B5EF4-FFF2-40B4-BE49-F238E27FC236}">
                <a16:creationId xmlns:a16="http://schemas.microsoft.com/office/drawing/2014/main" id="{3B84D5A7-C00D-DC1A-4E56-59A52069A4C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81200" y="1752601"/>
            <a:ext cx="8229600" cy="4373563"/>
          </a:xfrm>
        </p:spPr>
        <p:txBody>
          <a:bodyPr/>
          <a:lstStyle/>
          <a:p>
            <a:pPr eaLnBrk="1" hangingPunct="1"/>
            <a:r>
              <a:rPr lang="zh-CN" altLang="en-US"/>
              <a:t>①脏器有血运障碍，如肠坏死；</a:t>
            </a:r>
            <a:endParaRPr lang="en-US" altLang="zh-CN"/>
          </a:p>
          <a:p>
            <a:pPr eaLnBrk="1" hangingPunct="1"/>
            <a:r>
              <a:rPr lang="zh-CN" altLang="en-US"/>
              <a:t>②腹膜炎不能局限有扩散趋势；</a:t>
            </a:r>
            <a:endParaRPr lang="en-US" altLang="zh-CN"/>
          </a:p>
          <a:p>
            <a:pPr eaLnBrk="1" hangingPunct="1"/>
            <a:r>
              <a:rPr lang="zh-CN" altLang="en-US"/>
              <a:t>③腹腔有活动性出血；</a:t>
            </a:r>
            <a:endParaRPr lang="en-US" altLang="zh-CN"/>
          </a:p>
          <a:p>
            <a:pPr eaLnBrk="1" hangingPunct="1"/>
            <a:r>
              <a:rPr lang="zh-CN" altLang="en-US"/>
              <a:t>④非手术治疗病情无改善或恶化。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AD5EFB54-3D5B-30D1-0B26-886DE499F6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54993" y="443323"/>
            <a:ext cx="5832475" cy="863600"/>
          </a:xfrm>
        </p:spPr>
        <p:txBody>
          <a:bodyPr/>
          <a:lstStyle/>
          <a:p>
            <a:pPr eaLnBrk="1" hangingPunct="1"/>
            <a:r>
              <a:rPr lang="zh-CN" altLang="en-US" sz="5400">
                <a:solidFill>
                  <a:srgbClr val="FFFF00"/>
                </a:solidFill>
              </a:rPr>
              <a:t>手 术 五 原 则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D34B3B5C-7932-874F-1ED5-1DB55356A47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635353" y="1952421"/>
            <a:ext cx="6119813" cy="4214813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Clr>
                <a:srgbClr val="FFFF00"/>
              </a:buClr>
              <a:buFont typeface="Wingdings" panose="05000000000000000000" pitchFamily="2" charset="2"/>
              <a:buChar char="Ì"/>
            </a:pP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选择合适麻醉</a:t>
            </a:r>
          </a:p>
          <a:p>
            <a:pPr eaLnBrk="1" hangingPunct="1">
              <a:lnSpc>
                <a:spcPct val="110000"/>
              </a:lnSpc>
              <a:buClr>
                <a:srgbClr val="FFFF00"/>
              </a:buClr>
              <a:buFont typeface="Wingdings" panose="05000000000000000000" pitchFamily="2" charset="2"/>
              <a:buChar char="Ì"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选择恰当手术切口</a:t>
            </a:r>
          </a:p>
          <a:p>
            <a:pPr eaLnBrk="1" hangingPunct="1">
              <a:lnSpc>
                <a:spcPct val="110000"/>
              </a:lnSpc>
              <a:buClr>
                <a:srgbClr val="FFFF00"/>
              </a:buClr>
              <a:buFont typeface="Wingdings" panose="05000000000000000000" pitchFamily="2" charset="2"/>
              <a:buChar char="Ì"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系统探查腹腔脏器</a:t>
            </a:r>
          </a:p>
          <a:p>
            <a:pPr eaLnBrk="1" hangingPunct="1">
              <a:lnSpc>
                <a:spcPct val="110000"/>
              </a:lnSpc>
              <a:buClr>
                <a:srgbClr val="FFFF00"/>
              </a:buClr>
              <a:buFont typeface="Wingdings" panose="05000000000000000000" pitchFamily="2" charset="2"/>
              <a:buChar char="Ì"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防止腹腔继续被污染</a:t>
            </a:r>
          </a:p>
          <a:p>
            <a:pPr eaLnBrk="1" hangingPunct="1">
              <a:lnSpc>
                <a:spcPct val="110000"/>
              </a:lnSpc>
              <a:buClr>
                <a:srgbClr val="FFFF00"/>
              </a:buClr>
              <a:buFont typeface="Wingdings" panose="05000000000000000000" pitchFamily="2" charset="2"/>
              <a:buChar char="Ì"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 控制出血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E6770C7B-A3A8-4C68-6BED-F42F512505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27350" y="549276"/>
            <a:ext cx="6192838" cy="792163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  <a:latin typeface="黑体" panose="02010609060101010101" pitchFamily="49" charset="-122"/>
              </a:rPr>
              <a:t>选择合适麻醉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B0EE746-B63A-FF6F-D9FF-F1E493DC709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50374" y="2012976"/>
            <a:ext cx="9822426" cy="2832048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外科医生和麻醉师共同协商，根据病情，选择合适麻醉，如病情极其危重、小儿不合作等，宜选择全身麻醉，以利于手术、麻醉管理和意外情况的处理。如一般阑尾炎、胆囊炎、嵌顿性疝等，可选择椎管内麻醉（硬膜外阻滞）。老年人合并冠心病、肺气肿、糖尿病等，也宜选择全身麻醉。</a:t>
            </a: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9B053F37-FDE0-5A18-4D3F-A4A8EB4390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87714" y="476251"/>
            <a:ext cx="5832475" cy="631825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  <a:latin typeface="黑体" panose="02010609060101010101" pitchFamily="49" charset="-122"/>
              </a:rPr>
              <a:t>选择恰当手术切口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C8950239-1B6D-2848-4069-244613A4709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924232" y="1341439"/>
            <a:ext cx="10255045" cy="420395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根据术前诊断，选择恰当手术切口。如肝、胆、胃、胰、脾等疾患和外伤，可选择上腹部直切口（个别可采用横切口），阑尾、小肠、膀胱乙状结肠等脏器外伤和疾患，可采取下腹部直切口对诊断不明确的疾病可采取中腹部直切口，以便必要时向上或向下方延长切口，以满足手术需要，有时，因有多个脏器损伤，或因暴露不好，还要做附加切口，如脾脏破裂、肝脏破裂，原有直切口暴露不好，这时可在原有直切口上加做横切口，如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L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形切口或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J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形切口，这样才能充分暴露病变部位，有利于手术操作。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E8029C0B-AF20-37CB-D3EC-8A8DB52C81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55914" y="549275"/>
            <a:ext cx="6626225" cy="782638"/>
          </a:xfrm>
        </p:spPr>
        <p:txBody>
          <a:bodyPr/>
          <a:lstStyle/>
          <a:p>
            <a:pPr eaLnBrk="1" hangingPunct="1"/>
            <a:r>
              <a:rPr lang="en-US" altLang="zh-CN" sz="4000">
                <a:solidFill>
                  <a:srgbClr val="FFFF00"/>
                </a:solidFill>
                <a:latin typeface="黑体" panose="02010609060101010101" pitchFamily="49" charset="-122"/>
              </a:rPr>
              <a:t> </a:t>
            </a:r>
            <a:r>
              <a:rPr lang="zh-CN" altLang="en-US" sz="4000">
                <a:solidFill>
                  <a:srgbClr val="FFFF00"/>
                </a:solidFill>
                <a:latin typeface="黑体" panose="02010609060101010101" pitchFamily="49" charset="-122"/>
              </a:rPr>
              <a:t>系统探查腹腔脏器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616402D-B69A-2AD2-56A2-192347D5F2B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710813" y="2098113"/>
            <a:ext cx="9340645" cy="3260467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如术前诊断不明，腹腔脏器损伤部位或出血部位不明确，或怀疑有多个脏器有损伤，为了防止漏诊或误诊，必须按手术规程，系统的、细致的、顺序的探查腹内实质性脏器和空腔脏器，如肝、脾、肾、胃、十二指肠、空肠、回肠、结肠和直肠，还要注意腹膜后脏器如肝后、双肾、胰腺、十二指肠降部等，以防漏诊。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6AD7DC09-98A9-8672-DC6B-918EE6DCE6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16275" y="549275"/>
            <a:ext cx="6121400" cy="927100"/>
          </a:xfrm>
        </p:spPr>
        <p:txBody>
          <a:bodyPr/>
          <a:lstStyle/>
          <a:p>
            <a:pPr eaLnBrk="1" hangingPunct="1"/>
            <a:r>
              <a:rPr lang="zh-CN" altLang="en-US" sz="4000">
                <a:solidFill>
                  <a:srgbClr val="FFFF00"/>
                </a:solidFill>
                <a:latin typeface="黑体" panose="02010609060101010101" pitchFamily="49" charset="-122"/>
              </a:rPr>
              <a:t>防止腹腔继续被污染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74BAD2AF-1D56-404C-915C-B5C412C00D2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47556" y="1845827"/>
            <a:ext cx="8553296" cy="3166345"/>
          </a:xfrm>
        </p:spPr>
        <p:txBody>
          <a:bodyPr/>
          <a:lstStyle/>
          <a:p>
            <a:pPr marL="0" indent="0">
              <a:lnSpc>
                <a:spcPct val="130000"/>
              </a:lnSpc>
              <a:buNone/>
            </a:pPr>
            <a:r>
              <a:rPr lang="en-US" altLang="zh-CN" sz="36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如消化道穿孔、空腔脏器破裂、结肠损伤等，腹腔被消化液（胆汁、胰液、肠液粪便）污染，探查时，首先将损伤穿孔部位钳夹关闭，防止腹腔继续污染，再进行腹腔器官的全面探查，探查完毕，再处理穿孔脏器，或处理坏疽器官，并引流腹腔。 </a:t>
            </a: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804CE08E-239C-2EDA-4788-99D3448272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19514" y="620713"/>
            <a:ext cx="4752975" cy="927100"/>
          </a:xfrm>
        </p:spPr>
        <p:txBody>
          <a:bodyPr/>
          <a:lstStyle/>
          <a:p>
            <a:pPr eaLnBrk="1" hangingPunct="1"/>
            <a:r>
              <a:rPr lang="zh-CN" altLang="en-US">
                <a:solidFill>
                  <a:srgbClr val="FFFF00"/>
                </a:solidFill>
                <a:latin typeface="黑体" panose="02010609060101010101" pitchFamily="49" charset="-122"/>
              </a:rPr>
              <a:t>控 制 出 血 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E54E85FF-AC05-0B94-BE7C-1563113726D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75374" y="2189213"/>
            <a:ext cx="8228831" cy="2156644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altLang="zh-CN" sz="3600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外伤性肝、脾破裂、腹腔内活动性出血，为了挽救伤员生命，剖腹后，要首先找到活动性出血部位，采取压迫止血、钳夹止血或将破裂的脏器（脾、肾）切除，以挽救病人的生命。</a:t>
            </a: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B3B0D8B8-13F8-27B2-267A-3FDD950D96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炎性急腹症</a:t>
            </a:r>
            <a:r>
              <a:rPr lang="en-US" altLang="zh-CN"/>
              <a:t>--</a:t>
            </a:r>
            <a:r>
              <a:rPr lang="zh-CN" altLang="en-US"/>
              <a:t>急性阑尾炎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C3F755A2-19F9-DAE2-0ED9-DA97C57A5D5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209800" y="1981200"/>
            <a:ext cx="8821994" cy="4114800"/>
          </a:xfrm>
        </p:spPr>
        <p:txBody>
          <a:bodyPr/>
          <a:lstStyle/>
          <a:p>
            <a:pPr eaLnBrk="1" hangingPunct="1"/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急性阑尾炎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最常见的外科急腹症</a:t>
            </a:r>
          </a:p>
          <a:p>
            <a:pPr lvl="1" eaLnBrk="1" hangingPunct="1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症状：转移性右下腹痛：上腹部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脐周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右下腹</a:t>
            </a:r>
          </a:p>
          <a:p>
            <a:pPr lvl="1" eaLnBrk="1" hangingPunct="1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   	胃肠道症状、全身症状</a:t>
            </a:r>
          </a:p>
          <a:p>
            <a:pPr lvl="1" eaLnBrk="1" hangingPunct="1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体征：右下腹局限压痛（麦氏点）最重要诊断依据 </a:t>
            </a:r>
          </a:p>
          <a:p>
            <a:pPr lvl="1" eaLnBrk="1" hangingPunct="1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   	腹膜刺激征、右下腹包块</a:t>
            </a:r>
          </a:p>
          <a:p>
            <a:pPr lvl="1" eaLnBrk="1" hangingPunct="1"/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3">
            <a:extLst>
              <a:ext uri="{FF2B5EF4-FFF2-40B4-BE49-F238E27FC236}">
                <a16:creationId xmlns:a16="http://schemas.microsoft.com/office/drawing/2014/main" id="{D511C192-901D-81E5-7BD2-9007FA757FD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92312" y="981075"/>
            <a:ext cx="8911661" cy="1496654"/>
          </a:xfrm>
        </p:spPr>
        <p:txBody>
          <a:bodyPr/>
          <a:lstStyle/>
          <a:p>
            <a:pPr eaLnBrk="1" hangingPunct="1"/>
            <a:r>
              <a:rPr lang="zh-CN" altLang="en-US"/>
              <a:t>实验室检查：白细胞、</a:t>
            </a:r>
            <a:r>
              <a:rPr lang="en-US" altLang="zh-CN"/>
              <a:t>CRP</a:t>
            </a:r>
            <a:r>
              <a:rPr lang="zh-CN" altLang="en-US"/>
              <a:t>升高</a:t>
            </a:r>
          </a:p>
          <a:p>
            <a:pPr eaLnBrk="1" hangingPunct="1"/>
            <a:r>
              <a:rPr lang="zh-CN" altLang="en-US"/>
              <a:t>超声波检查：肿大阑尾或周围脓肿（检出率低）</a:t>
            </a:r>
          </a:p>
          <a:p>
            <a:pPr eaLnBrk="1" hangingPunct="1"/>
            <a:endParaRPr lang="en-US" altLang="zh-CN"/>
          </a:p>
        </p:txBody>
      </p:sp>
      <p:pic>
        <p:nvPicPr>
          <p:cNvPr id="46083" name="Picture 4">
            <a:extLst>
              <a:ext uri="{FF2B5EF4-FFF2-40B4-BE49-F238E27FC236}">
                <a16:creationId xmlns:a16="http://schemas.microsoft.com/office/drawing/2014/main" id="{0505C727-75FA-7698-5AF6-5E69C6A44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11451" y="2781301"/>
            <a:ext cx="7019925" cy="337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Rectangle 3">
            <a:extLst>
              <a:ext uri="{FF2B5EF4-FFF2-40B4-BE49-F238E27FC236}">
                <a16:creationId xmlns:a16="http://schemas.microsoft.com/office/drawing/2014/main" id="{0679A258-A4BA-6EFA-2399-590C0D45540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0"/>
            <a:ext cx="8229600" cy="3886200"/>
          </a:xfrm>
        </p:spPr>
        <p:txBody>
          <a:bodyPr/>
          <a:lstStyle/>
          <a:p>
            <a:pPr eaLnBrk="1" hangingPunct="1"/>
            <a:r>
              <a:rPr lang="en-US" altLang="zh-CN"/>
              <a:t>CT</a:t>
            </a:r>
            <a:r>
              <a:rPr lang="zh-CN" altLang="en-US"/>
              <a:t>检查</a:t>
            </a:r>
          </a:p>
        </p:txBody>
      </p:sp>
      <p:pic>
        <p:nvPicPr>
          <p:cNvPr id="47107" name="Picture 5">
            <a:extLst>
              <a:ext uri="{FF2B5EF4-FFF2-40B4-BE49-F238E27FC236}">
                <a16:creationId xmlns:a16="http://schemas.microsoft.com/office/drawing/2014/main" id="{27ACFC70-58A8-47D3-C3E6-AD1788A9D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62676" y="762000"/>
            <a:ext cx="4505325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8" name="Text Box 6">
            <a:extLst>
              <a:ext uri="{FF2B5EF4-FFF2-40B4-BE49-F238E27FC236}">
                <a16:creationId xmlns:a16="http://schemas.microsoft.com/office/drawing/2014/main" id="{2ABC7C94-E252-EEA4-8817-A242A0CBD0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0" y="4800601"/>
            <a:ext cx="20574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defRPr sz="28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>
                <a:solidFill>
                  <a:srgbClr val="FFFFFF"/>
                </a:solidFill>
              </a:rPr>
              <a:t>阑尾积液扩张和周围脂肪</a:t>
            </a:r>
          </a:p>
        </p:txBody>
      </p:sp>
      <p:pic>
        <p:nvPicPr>
          <p:cNvPr id="47109" name="Picture 7">
            <a:extLst>
              <a:ext uri="{FF2B5EF4-FFF2-40B4-BE49-F238E27FC236}">
                <a16:creationId xmlns:a16="http://schemas.microsoft.com/office/drawing/2014/main" id="{FDCFC343-C0A1-6B56-F225-CC5B8F5A8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762000"/>
            <a:ext cx="4648200" cy="320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0" name="Picture 8">
            <a:extLst>
              <a:ext uri="{FF2B5EF4-FFF2-40B4-BE49-F238E27FC236}">
                <a16:creationId xmlns:a16="http://schemas.microsoft.com/office/drawing/2014/main" id="{94D152CC-4BB2-FA6A-1AE0-905A27D34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201" y="3998914"/>
            <a:ext cx="4532313" cy="285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https://d.book118.com/965232211112011113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db2004c036d">
  <a:themeElements>
    <a:clrScheme name="">
      <a:dk1>
        <a:srgbClr val="D1D1D1"/>
      </a:dk1>
      <a:lt1>
        <a:srgbClr val="000072"/>
      </a:lt1>
      <a:dk2>
        <a:srgbClr val="FFFFFF"/>
      </a:dk2>
      <a:lt2>
        <a:srgbClr val="0B398B"/>
      </a:lt2>
      <a:accent1>
        <a:srgbClr val="003BB2"/>
      </a:accent1>
      <a:accent2>
        <a:srgbClr val="4DA6FF"/>
      </a:accent2>
      <a:accent3>
        <a:srgbClr val="AAAABC"/>
      </a:accent3>
      <a:accent4>
        <a:srgbClr val="B4B4B4"/>
      </a:accent4>
      <a:accent5>
        <a:srgbClr val="AAAFD5"/>
      </a:accent5>
      <a:accent6>
        <a:srgbClr val="4494E5"/>
      </a:accent6>
      <a:hlink>
        <a:srgbClr val="00D69E"/>
      </a:hlink>
      <a:folHlink>
        <a:srgbClr val="D46AE8"/>
      </a:folHlink>
    </a:clrScheme>
    <a:fontScheme name="">
      <a:majorFont>
        <a:latin typeface="宋体"/>
        <a:ea typeface="宋体"/>
        <a:cs typeface="Arial"/>
      </a:majorFont>
      <a:minorFont>
        <a:latin typeface="仿宋_GB2312"/>
        <a:ea typeface="仿宋_GB231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FFFFFF"/>
        </a:dk1>
        <a:lt1>
          <a:srgbClr val="470E03"/>
        </a:lt1>
        <a:dk2>
          <a:srgbClr val="FFFFFF"/>
        </a:dk2>
        <a:lt2>
          <a:srgbClr val="333333"/>
        </a:lt2>
        <a:accent1>
          <a:srgbClr val="CC6600"/>
        </a:accent1>
        <a:accent2>
          <a:srgbClr val="99CCFF"/>
        </a:accent2>
        <a:accent3>
          <a:srgbClr val="B1AAAA"/>
        </a:accent3>
        <a:accent4>
          <a:srgbClr val="DCDCDC"/>
        </a:accent4>
        <a:accent5>
          <a:srgbClr val="E2B9AA"/>
        </a:accent5>
        <a:accent6>
          <a:srgbClr val="89B7E5"/>
        </a:accent6>
        <a:hlink>
          <a:srgbClr val="2EB62E"/>
        </a:hlink>
        <a:folHlink>
          <a:srgbClr val="E88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1D1D1"/>
        </a:dk1>
        <a:lt1>
          <a:srgbClr val="003600"/>
        </a:lt1>
        <a:dk2>
          <a:srgbClr val="FFFFFF"/>
        </a:dk2>
        <a:lt2>
          <a:srgbClr val="000000"/>
        </a:lt2>
        <a:accent1>
          <a:srgbClr val="26A84E"/>
        </a:accent1>
        <a:accent2>
          <a:srgbClr val="C7E46A"/>
        </a:accent2>
        <a:accent3>
          <a:srgbClr val="AAAEAA"/>
        </a:accent3>
        <a:accent4>
          <a:srgbClr val="B4B4B4"/>
        </a:accent4>
        <a:accent5>
          <a:srgbClr val="ABD0B3"/>
        </a:accent5>
        <a:accent6>
          <a:srgbClr val="B2CC5E"/>
        </a:accent6>
        <a:hlink>
          <a:srgbClr val="00D69E"/>
        </a:hlink>
        <a:folHlink>
          <a:srgbClr val="4466A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1D1D1"/>
        </a:dk1>
        <a:lt1>
          <a:srgbClr val="000072"/>
        </a:lt1>
        <a:dk2>
          <a:srgbClr val="FFFFFF"/>
        </a:dk2>
        <a:lt2>
          <a:srgbClr val="0B398B"/>
        </a:lt2>
        <a:accent1>
          <a:srgbClr val="003BB2"/>
        </a:accent1>
        <a:accent2>
          <a:srgbClr val="4DA6FF"/>
        </a:accent2>
        <a:accent3>
          <a:srgbClr val="AAAABC"/>
        </a:accent3>
        <a:accent4>
          <a:srgbClr val="B4B4B4"/>
        </a:accent4>
        <a:accent5>
          <a:srgbClr val="AAAFD5"/>
        </a:accent5>
        <a:accent6>
          <a:srgbClr val="4494E5"/>
        </a:accent6>
        <a:hlink>
          <a:srgbClr val="00D69E"/>
        </a:hlink>
        <a:folHlink>
          <a:srgbClr val="D46A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43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baseType="lpstr" size="54">
      <vt:lpstr>Arial</vt:lpstr>
      <vt:lpstr>Calibri</vt:lpstr>
      <vt:lpstr>宋体</vt:lpstr>
      <vt:lpstr>仿宋_GB2312</vt:lpstr>
      <vt:lpstr>Wingdings</vt:lpstr>
      <vt:lpstr>Times New Roman</vt:lpstr>
      <vt:lpstr>微软雅黑</vt:lpstr>
      <vt:lpstr>Symbol</vt:lpstr>
      <vt:lpstr>黑体</vt:lpstr>
      <vt:lpstr>Wingdings 2</vt:lpstr>
      <vt:lpstr>Office Theme</vt:lpstr>
      <vt:lpstr>PowerPoint Presentation</vt:lpstr>
      <vt:lpstr>PowerPoint Presentation</vt:lpstr>
      <vt:lpstr>PowerPoint Presentation</vt:lpstr>
      <vt:lpstr>定义</vt:lpstr>
      <vt:lpstr>急性腹痛的机制</vt:lpstr>
      <vt:lpstr>病因与分类</vt:lpstr>
      <vt:lpstr>炎症性急腹症</vt:lpstr>
      <vt:lpstr>穿孔性急腹症</vt:lpstr>
      <vt:lpstr>梗阻性或绞窄性急腹症</vt:lpstr>
      <vt:lpstr>脏器扭转性急腹症</vt:lpstr>
      <vt:lpstr>出血性急腹症</vt:lpstr>
      <vt:lpstr>损伤性急腹症</vt:lpstr>
      <vt:lpstr>诊断方法</vt:lpstr>
      <vt:lpstr>诊断方法</vt:lpstr>
      <vt:lpstr>诊断方法</vt:lpstr>
      <vt:lpstr>诊断方法</vt:lpstr>
      <vt:lpstr>诊断方法</vt:lpstr>
      <vt:lpstr>诊断方法</vt:lpstr>
      <vt:lpstr>诊断方法</vt:lpstr>
      <vt:lpstr>腹腔穿刺及灌洗术</vt:lpstr>
      <vt:lpstr>辅助检查</vt:lpstr>
      <vt:lpstr>实 验 室 检 查</vt:lpstr>
      <vt:lpstr>影像学检查</vt:lpstr>
      <vt:lpstr>X  线  检  查 </vt:lpstr>
      <vt:lpstr>B 型 超 声 波 检 查 </vt:lpstr>
      <vt:lpstr>腹  腔  穿  刺 </vt:lpstr>
      <vt:lpstr>急腹症的处理</vt:lpstr>
      <vt:lpstr>急腹症的处理</vt:lpstr>
      <vt:lpstr>急 腹 症 的 处 理</vt:lpstr>
      <vt:lpstr>严 密 观 察 病 情</vt:lpstr>
      <vt:lpstr>急腹症的处理</vt:lpstr>
      <vt:lpstr>PowerPoint Presentation</vt:lpstr>
      <vt:lpstr>剖腹探查指征</vt:lpstr>
      <vt:lpstr>手 术 五 原 则</vt:lpstr>
      <vt:lpstr>选择合适麻醉</vt:lpstr>
      <vt:lpstr>选择恰当手术切口</vt:lpstr>
      <vt:lpstr> 系统探查腹腔脏器</vt:lpstr>
      <vt:lpstr>防止腹腔继续被污染</vt:lpstr>
      <vt:lpstr>控 制 出 血 </vt:lpstr>
      <vt:lpstr>炎性急腹症--急性阑尾炎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2024-09-20T00:06:12.457</cp:lastPrinted>
  <dcterms:created xsi:type="dcterms:W3CDTF">2024-09-19T16:06:12Z</dcterms:created>
  <dcterms:modified xsi:type="dcterms:W3CDTF">2024-09-19T16:06:13Z</dcterms:modified>
</cp:coreProperties>
</file>