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090785-9391-4F9C-AF7B-C9F5D096D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40898-BD20-46F8-8013-790875EDC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9295D6-6C91-414D-A205-0C7E049FF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90B889-E949-486D-B6D2-B4A13BD82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8A28CC-5EB8-40DF-A008-1C2EB3AA3B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D77836-4C6A-4C9A-9A97-807A02B530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2492F0-B234-4EF7-A0E6-58804147CA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6E836-4918-4F9B-9A65-E635F5B0D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2FC932-4629-4DA7-BD87-B3953A8CE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8A8F6-16B7-4CA8-BD93-E860F8138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56F8A-A49D-4817-80C5-F9BF48188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111411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知识产权追责方案</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solidFill>
                <a:latin typeface="Microsoft Yahei"/>
                <a:ea typeface="Microsoft Yahei"/>
                <a:cs typeface="Microsoft Yahei"/>
              </a:rPr>
              <a:t>汇报人：&lt;XXX&gt;</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知识产权概述</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知识产权侵权行为</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知识产权追责方案</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预防知识产权侵权</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知识产权纠纷解决机制</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知识产权概述</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知识产权是指人们对其智力成果所享有的民事权利，包括专利、商标、著作权等。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知识产权是一种无形的财产权，与有形财产权相对，其权利范围和保护方式具有特殊性。</a:t>
            </a:r>
          </a:p>
        </p:txBody>
      </p:sp>
      <p:pic>
        <p:nvPicPr>
          <p:cNvPr id="6" name="Picture 6"/>
          <p:cNvPicPr>
            <a:picLocks noChangeAspect="1"/>
          </p:cNvPicPr>
          <p:nvPr/>
        </p:nvPicPr>
        <p:blipFill>
          <a:blip r:embed="rId2"/>
          <a:srcRect t="16177" b="1617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202" b="1420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知识产权的客体是智力成果，包括发明、文学和艺术作品等，具有非物质性、创造性、价值性等特点。</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知识产权保护能够鼓励创新，保护创新者的合法权益，促进技术的研发和应用。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保护创新成果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667" r="1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维护市场秩序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42" r="2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知识产权保护能够促进技术创新和成果转化，推动经济发展和产业升级。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知识产权保护能够维护市场秩序，防止侵权和假冒行为，保障公平竞争。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专利权是指国家专利主管机关授予专利申请人及其继受人在一定期限内行使专利申请中的发明创造的独占权。</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专利权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商标权是指商标注册人对其注册商标所享有的权利，包括商标专用权、商标续展权、商标转让权等。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商标权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著作权是指文学、艺术和科学作品的作者对其作品所享有的权利，包括发表权、署名权、修改权等。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著作权</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知识产权侵权行为</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未经授权使用集成电路布图设计。</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未经许可使用商标或商业外观。</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未经授权复制、发行、表演、展示或公开版权作品。</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未经授权反向工程、反汇编或反编译软件。</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未经授权对专利进行制造、使用或销售。</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侵犯知识产权的行为</a:t>
            </a:r>
          </a:p>
        </p:txBody>
      </p:sp>
      <p:sp>
        <p:nvSpPr>
          <p:cNvPr id="39" name="TextBox 39"/>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01</a:t>
            </a:r>
          </a:p>
        </p:txBody>
      </p:sp>
      <p:sp>
        <p:nvSpPr>
          <p:cNvPr id="40" name="TextBox 40"/>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03</a:t>
            </a:r>
          </a:p>
        </p:txBody>
      </p:sp>
      <p:sp>
        <p:nvSpPr>
          <p:cNvPr id="41" name="TextBox 41"/>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02</a:t>
            </a:r>
          </a:p>
        </p:txBody>
      </p:sp>
      <p:sp>
        <p:nvSpPr>
          <p:cNvPr id="42" name="TextBox 42"/>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04</a:t>
            </a:r>
          </a:p>
        </p:txBody>
      </p:sp>
      <p:sp>
        <p:nvSpPr>
          <p:cNvPr id="43" name="TextBox 43"/>
          <p:cNvSpPr txBox="1"/>
          <p:nvPr/>
        </p:nvSpPr>
        <p:spPr>
          <a:xfrm>
            <a:off x="8077553" y="4886894"/>
            <a:ext cx="907027" cy="586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在未经版权所有者许可的情况下，上传、分享或传播受版权保护的作品，如电影、音乐和电子书。</a:t>
            </a:r>
          </a:p>
        </p:txBody>
      </p:sp>
      <p:pic>
        <p:nvPicPr>
          <p:cNvPr id="5" name="Picture 5"/>
          <p:cNvPicPr>
            <a:picLocks noChangeAspect="1"/>
          </p:cNvPicPr>
          <p:nvPr/>
        </p:nvPicPr>
        <p:blipFill>
          <a:blip r:embed="rId2"/>
          <a:srcRect l="13667" r="13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125" r="12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网络盗版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制造和销售仿冒品牌商品，如假冒名牌服装、手表和化妆品。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假冒商品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非法安装和使用未授权的软件，如破解版游戏、盗版操作系统和办公软件。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盗版软件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常见的知识产权侵权案例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21" r="1062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6673" r="667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848" r="1684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1837" r="1183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知识产权侵权的后果</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侵权人需承担赔偿损失、销毁侵权物品等民事责任。</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行政机关可对侵权人处以罚款、没收违法所得等行政处罚。</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严重侵权行为可能构成犯罪，需承担刑事责任。</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侵权行为可能导致侵权人信誉受损，影响商业合作和未来发展。</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民事责任</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行政处罚</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刑事责任</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信誉损失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知识产权追责方案</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处罚与赔偿</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根据调查结果，对侵权人进行相应的处罚，并要求赔偿权利人的损失。</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调查与审理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执法部门对案件进行调查和审理，确定侵权事实。</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立案</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向相关执法部门提交立案申请，并提供证据。</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发现侵权行为</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通过市场调查、投诉举报等方式发现侵权行为。</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收集证据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收集侵权行为的相关证据，如侵权产品的照片、销售记录等。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知识产权侵权追责流程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规定了著作权人享有的权利和侵权行为的法律责任。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《中华人民共和国著作权法》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规定了专利权人享有的权利和侵权行为的法律责任。</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《中华人民共和国专利法》</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规定了商标权人享有的权利和侵权行为的法律责任。</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《中华人民共和国商标法》</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如《计算机软件保护条例》等，对特定类型的知识产权进行保护。</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其他相关法律法规</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知识产权侵权追责的法律依据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https://d.book118.com/965311141111011041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2024-09-01T20:40:00.379</cp:lastPrinted>
  <dcterms:created xsi:type="dcterms:W3CDTF">2024-09-01T12:40:00Z</dcterms:created>
  <dcterms:modified xsi:type="dcterms:W3CDTF">2024-09-01T12:40:02Z</dcterms:modified>
</cp:coreProperties>
</file>