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21B4A0-3B71-4097-A1EB-72FD55D29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FF2A46-6603-482D-B077-6C8D78D94A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330BF3-CD3B-48CF-A909-ABAFC34C86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8CAC67-FF43-4B77-9EC3-502AAA0B9B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2A74DB-2B66-4396-B08C-31BB999142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B4E447-2F7B-4F4A-91BF-E07C267F54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6751E8-D4E2-41CC-A1A4-D24DB4C4E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4BF54E-93ED-4738-A2E2-7ED170181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81D4F1-E102-434C-8DDE-9947B4F9B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DC4FC7-E520-4700-88FE-93B45B57B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C0F5D6-E045-4C8A-A54F-B7BF4B0BFB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533004030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营销管理观念的变化趋势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传统营销观念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现代营销观念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未来营销观念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变化趋势的原因和影响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如何应对变化趋势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以产品为中心，强调产品功能和特点，通过推销和广告来吸引消费者。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传统营销观念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以消费者需求为导向，注重市场调研和消费者行为分析，通过满足消费者需求来实现销售目标。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现代营销观念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以全球市场为目标，注重跨文化交流和国际市场拓展，通过标准化和本土化策略满足不同国家和地区的需求。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全球营销观念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以社会利益和可持续发展为目标，注重社会责任和环境保护，通过创新和合作来实现企业与社会的共赢。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社会营销观念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营销管理观念的演变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全球化竞争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随着全球化的加速，企业面临着来自世界各地的竞争对手，需要不断更新营销观念以适应市场变化。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互联网、大数据、人工智能等技术的发展为营销提供了新的手段和工具，要求企业不断创新营销策略。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消费者行为变化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消费者需求日益多样化、个性化，对品质和服务的要求也越来越高，企业需要更加关注消费者需求和体验。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变化趋势的背景和意义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15756" y="1789944"/>
            <a:ext cx="178886" cy="1425253"/>
          </a:xfrm>
          <a:custGeom>
            <a:rect l="l" t="t" r="r" b="b"/>
            <a:pathLst>
              <a:path w="669" h="5308">
                <a:moveTo>
                  <a:pt x="669" y="182"/>
                </a:moveTo>
                <a:cubicBezTo>
                  <a:pt x="415" y="431"/>
                  <a:pt x="256" y="778"/>
                  <a:pt x="256" y="1160"/>
                </a:cubicBezTo>
                <a:lnTo>
                  <a:pt x="256" y="5308"/>
                </a:lnTo>
                <a:lnTo>
                  <a:pt x="0" y="5308"/>
                </a:lnTo>
                <a:lnTo>
                  <a:pt x="0" y="1148"/>
                </a:lnTo>
                <a:cubicBezTo>
                  <a:pt x="0" y="699"/>
                  <a:pt x="187" y="292"/>
                  <a:pt x="486" y="0"/>
                </a:cubicBezTo>
                <a:lnTo>
                  <a:pt x="669" y="18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46029" y="1566343"/>
            <a:ext cx="1913301" cy="272217"/>
          </a:xfrm>
          <a:custGeom>
            <a:rect l="l" t="t" r="r" b="b"/>
            <a:pathLst>
              <a:path w="7145" h="1015">
                <a:moveTo>
                  <a:pt x="6397" y="375"/>
                </a:moveTo>
                <a:lnTo>
                  <a:pt x="6279" y="0"/>
                </a:lnTo>
                <a:lnTo>
                  <a:pt x="7145" y="499"/>
                </a:lnTo>
                <a:lnTo>
                  <a:pt x="6279" y="997"/>
                </a:lnTo>
                <a:lnTo>
                  <a:pt x="6397" y="623"/>
                </a:lnTo>
                <a:lnTo>
                  <a:pt x="1140" y="623"/>
                </a:lnTo>
                <a:cubicBezTo>
                  <a:pt x="769" y="623"/>
                  <a:pt x="430" y="773"/>
                  <a:pt x="183" y="1015"/>
                </a:cubicBezTo>
                <a:lnTo>
                  <a:pt x="0" y="833"/>
                </a:lnTo>
                <a:cubicBezTo>
                  <a:pt x="290" y="550"/>
                  <a:pt x="686" y="375"/>
                  <a:pt x="1120" y="375"/>
                </a:cubicBezTo>
                <a:lnTo>
                  <a:pt x="6397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215756" y="4372893"/>
            <a:ext cx="178886" cy="1425253"/>
          </a:xfrm>
          <a:custGeom>
            <a:rect l="l" t="t" r="r" b="b"/>
            <a:pathLst>
              <a:path w="669" h="5309">
                <a:moveTo>
                  <a:pt x="256" y="0"/>
                </a:moveTo>
                <a:lnTo>
                  <a:pt x="256" y="4149"/>
                </a:lnTo>
                <a:cubicBezTo>
                  <a:pt x="256" y="4531"/>
                  <a:pt x="415" y="4878"/>
                  <a:pt x="669" y="5127"/>
                </a:cubicBezTo>
                <a:lnTo>
                  <a:pt x="486" y="5309"/>
                </a:lnTo>
                <a:cubicBezTo>
                  <a:pt x="187" y="5017"/>
                  <a:pt x="0" y="4610"/>
                  <a:pt x="0" y="4161"/>
                </a:cubicBezTo>
                <a:lnTo>
                  <a:pt x="0" y="0"/>
                </a:lnTo>
                <a:lnTo>
                  <a:pt x="256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346029" y="5747599"/>
            <a:ext cx="1913301" cy="274161"/>
          </a:xfrm>
          <a:custGeom>
            <a:rect l="l" t="t" r="r" b="b"/>
            <a:pathLst>
              <a:path w="7145" h="1015">
                <a:moveTo>
                  <a:pt x="6397" y="392"/>
                </a:moveTo>
                <a:lnTo>
                  <a:pt x="6279" y="18"/>
                </a:lnTo>
                <a:lnTo>
                  <a:pt x="7145" y="516"/>
                </a:lnTo>
                <a:lnTo>
                  <a:pt x="6279" y="1015"/>
                </a:lnTo>
                <a:lnTo>
                  <a:pt x="6397" y="640"/>
                </a:lnTo>
                <a:lnTo>
                  <a:pt x="1120" y="640"/>
                </a:lnTo>
                <a:cubicBezTo>
                  <a:pt x="686" y="640"/>
                  <a:pt x="290" y="465"/>
                  <a:pt x="0" y="182"/>
                </a:cubicBezTo>
                <a:lnTo>
                  <a:pt x="183" y="0"/>
                </a:lnTo>
                <a:cubicBezTo>
                  <a:pt x="430" y="242"/>
                  <a:pt x="769" y="392"/>
                  <a:pt x="1140" y="392"/>
                </a:cubicBezTo>
                <a:lnTo>
                  <a:pt x="6397" y="39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978060" y="3564785"/>
            <a:ext cx="482346" cy="478631"/>
          </a:xfrm>
          <a:custGeom>
            <a:rect l="l" t="t" r="r" b="b"/>
            <a:pathLst>
              <a:path w="55" h="55">
                <a:moveTo>
                  <a:pt x="47" y="27"/>
                </a:moveTo>
                <a:cubicBezTo>
                  <a:pt x="47" y="38"/>
                  <a:pt x="38" y="46"/>
                  <a:pt x="28" y="46"/>
                </a:cubicBezTo>
                <a:cubicBezTo>
                  <a:pt x="18" y="46"/>
                  <a:pt x="9" y="38"/>
                  <a:pt x="9" y="27"/>
                </a:cubicBezTo>
                <a:cubicBezTo>
                  <a:pt x="9" y="17"/>
                  <a:pt x="18" y="9"/>
                  <a:pt x="28" y="9"/>
                </a:cubicBezTo>
                <a:cubicBezTo>
                  <a:pt x="31" y="9"/>
                  <a:pt x="35" y="10"/>
                  <a:pt x="38" y="11"/>
                </a:cubicBezTo>
                <a:cubicBezTo>
                  <a:pt x="44" y="5"/>
                  <a:pt x="44" y="5"/>
                  <a:pt x="44" y="5"/>
                </a:cubicBezTo>
                <a:cubicBezTo>
                  <a:pt x="39" y="2"/>
                  <a:pt x="34" y="0"/>
                  <a:pt x="28" y="0"/>
                </a:cubicBezTo>
                <a:cubicBezTo>
                  <a:pt x="13" y="0"/>
                  <a:pt x="0" y="12"/>
                  <a:pt x="0" y="27"/>
                </a:cubicBezTo>
                <a:cubicBezTo>
                  <a:pt x="0" y="43"/>
                  <a:pt x="13" y="55"/>
                  <a:pt x="28" y="55"/>
                </a:cubicBezTo>
                <a:cubicBezTo>
                  <a:pt x="43" y="55"/>
                  <a:pt x="55" y="43"/>
                  <a:pt x="55" y="27"/>
                </a:cubicBezTo>
                <a:cubicBezTo>
                  <a:pt x="55" y="21"/>
                  <a:pt x="53" y="16"/>
                  <a:pt x="50" y="11"/>
                </a:cubicBezTo>
                <a:cubicBezTo>
                  <a:pt x="44" y="18"/>
                  <a:pt x="44" y="18"/>
                  <a:pt x="44" y="18"/>
                </a:cubicBezTo>
                <a:cubicBezTo>
                  <a:pt x="46" y="21"/>
                  <a:pt x="47" y="24"/>
                  <a:pt x="47" y="2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147414" y="3730520"/>
            <a:ext cx="154591" cy="147257"/>
          </a:xfrm>
          <a:custGeom>
            <a:rect l="l" t="t" r="r" b="b"/>
            <a:pathLst>
              <a:path w="18" h="17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13"/>
                  <a:pt x="4" y="17"/>
                  <a:pt x="9" y="17"/>
                </a:cubicBezTo>
                <a:cubicBezTo>
                  <a:pt x="14" y="17"/>
                  <a:pt x="18" y="13"/>
                  <a:pt x="18" y="8"/>
                </a:cubicBezTo>
                <a:cubicBezTo>
                  <a:pt x="18" y="7"/>
                  <a:pt x="17" y="6"/>
                  <a:pt x="17" y="5"/>
                </a:cubicBezTo>
                <a:cubicBezTo>
                  <a:pt x="9" y="9"/>
                  <a:pt x="9" y="9"/>
                  <a:pt x="9" y="9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797656" y="3380762"/>
            <a:ext cx="854202" cy="846773"/>
          </a:xfrm>
          <a:custGeom>
            <a:rect l="l" t="t" r="r" b="b"/>
            <a:pathLst>
              <a:path w="98" h="97">
                <a:moveTo>
                  <a:pt x="82" y="22"/>
                </a:moveTo>
                <a:cubicBezTo>
                  <a:pt x="80" y="23"/>
                  <a:pt x="80" y="23"/>
                  <a:pt x="80" y="23"/>
                </a:cubicBezTo>
                <a:cubicBezTo>
                  <a:pt x="86" y="30"/>
                  <a:pt x="89" y="39"/>
                  <a:pt x="89" y="48"/>
                </a:cubicBezTo>
                <a:cubicBezTo>
                  <a:pt x="89" y="71"/>
                  <a:pt x="71" y="88"/>
                  <a:pt x="49" y="88"/>
                </a:cubicBezTo>
                <a:cubicBezTo>
                  <a:pt x="27" y="88"/>
                  <a:pt x="9" y="71"/>
                  <a:pt x="9" y="48"/>
                </a:cubicBezTo>
                <a:cubicBezTo>
                  <a:pt x="9" y="26"/>
                  <a:pt x="27" y="8"/>
                  <a:pt x="49" y="8"/>
                </a:cubicBezTo>
                <a:cubicBezTo>
                  <a:pt x="58" y="8"/>
                  <a:pt x="67" y="12"/>
                  <a:pt x="74" y="17"/>
                </a:cubicBezTo>
                <a:cubicBezTo>
                  <a:pt x="76" y="15"/>
                  <a:pt x="76" y="15"/>
                  <a:pt x="76" y="15"/>
                </a:cubicBezTo>
                <a:cubicBezTo>
                  <a:pt x="76" y="8"/>
                  <a:pt x="76" y="8"/>
                  <a:pt x="76" y="8"/>
                </a:cubicBezTo>
                <a:cubicBezTo>
                  <a:pt x="68" y="3"/>
                  <a:pt x="59" y="0"/>
                  <a:pt x="49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75"/>
                  <a:pt x="22" y="97"/>
                  <a:pt x="49" y="97"/>
                </a:cubicBezTo>
                <a:cubicBezTo>
                  <a:pt x="76" y="97"/>
                  <a:pt x="98" y="75"/>
                  <a:pt x="98" y="48"/>
                </a:cubicBezTo>
                <a:cubicBezTo>
                  <a:pt x="98" y="38"/>
                  <a:pt x="95" y="29"/>
                  <a:pt x="89" y="21"/>
                </a:cubicBezTo>
                <a:lnTo>
                  <a:pt x="82" y="2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2224757" y="3303419"/>
            <a:ext cx="504349" cy="497015"/>
          </a:xfrm>
          <a:custGeom>
            <a:rect l="l" t="t" r="r" b="b"/>
            <a:pathLst>
              <a:path w="137" h="135">
                <a:moveTo>
                  <a:pt x="104" y="30"/>
                </a:moveTo>
                <a:lnTo>
                  <a:pt x="106" y="0"/>
                </a:lnTo>
                <a:lnTo>
                  <a:pt x="87" y="16"/>
                </a:lnTo>
                <a:lnTo>
                  <a:pt x="71" y="35"/>
                </a:lnTo>
                <a:lnTo>
                  <a:pt x="69" y="59"/>
                </a:lnTo>
                <a:lnTo>
                  <a:pt x="40" y="90"/>
                </a:lnTo>
                <a:lnTo>
                  <a:pt x="14" y="116"/>
                </a:lnTo>
                <a:lnTo>
                  <a:pt x="0" y="135"/>
                </a:lnTo>
                <a:lnTo>
                  <a:pt x="19" y="123"/>
                </a:lnTo>
                <a:lnTo>
                  <a:pt x="45" y="97"/>
                </a:lnTo>
                <a:lnTo>
                  <a:pt x="76" y="66"/>
                </a:lnTo>
                <a:lnTo>
                  <a:pt x="102" y="66"/>
                </a:lnTo>
                <a:lnTo>
                  <a:pt x="118" y="47"/>
                </a:lnTo>
                <a:lnTo>
                  <a:pt x="137" y="30"/>
                </a:lnTo>
                <a:lnTo>
                  <a:pt x="104" y="3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变化趋势的背景和意义</a:t>
            </a:r>
          </a:p>
        </p:txBody>
      </p:sp>
      <p:sp>
        <p:nvSpPr>
          <p:cNvPr id="34" name="AutoShape 34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社会和环境问题日益受到关注，企业需要承担更多的社会责任，将可持续发展融入营销策略中。</a:t>
            </a:r>
          </a:p>
        </p:txBody>
      </p:sp>
      <p:sp>
        <p:nvSpPr>
          <p:cNvPr id="38" name="AutoShape 38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市场竞争加剧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随着市场的不断扩大和竞争的加剧，企业需要更加注重营销策略的创新和差异化。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消费者信息获取方式改变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互联网和社交媒体的发展使消费者能够更加方便地获取信息，对企业的营销策略提出了更高的要求。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品牌形象和口碑的重要性提升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品牌形象和口碑对于企业的长期发展越来越重要，企业需要更加注重品牌建设和口碑管理。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传统营销观念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以产品为中心，注重产品本身的质量和特点。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产品导向观念认为，消费者最关心的是产品的质量和特性，因此企业应该注重产品的研发和改进，以满足消费者的需求。这种观念强调产品的内在价值，而不太关注消费者的个性化需求和心理需求。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919" r="229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产品导向观念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000" r="21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以销售为中心，注重销售渠道和销售策略的运用。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销售导向观念认为，消费者对产品的需求是有限的，企业需要通过有效的销售策略和渠道来推动产品的销售。这种观念强调销售技巧和促销手段的运用，而不太关注产品的内在价值和消费者的心理需求。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销售导向观念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以市场为中心，注重市场需求和竞争状况的分析。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市场导向观念认为，企业应该根据市场需求和竞争状况来制定营销策略，以满足消费者的需求并获得市场份额。这种观念强调市场调查和竞争分析的运用，同时关注消费者的需求和心理需求，以及产品的内在价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市场导向观念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现代营销观念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社会营销观念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社会营销观念强调企业在营销活动中不仅要考虑消费者需求和利润，还要考虑社会整体利益和可持续发展。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企业在制定营销策略时，需要综合考虑消费者需求、企业利益和社会整体利益，寻求三者之间的平衡。同时，企业需要关注可持续发展，推动社会和环境的和谐发展。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关系营销观念强调企业与消费者、供应商、竞争者等利益相关者建立长期、互信的关系，通过合作实现共赢。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企业需要与利益相关者建立良好的合作关系，通过沟通、协商和合作，共同解决问题和应对挑战。同时，企业需要关注客户满意度和忠诚度，建立长期稳定的客户关系。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关系营销观念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整合营销传播观念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整合营销传播观念强调企业整合各种营销传播工具和资源，实现与消费者的有效沟通和价值传递。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企业需要将各种营销传播工具和资源进行整合，包括广告、公关、促销、直销等，以实现信息的统一和一致。同时，企业需要关注消费者行为和心理，制定有针对性的传播策略，提高营销效果和品牌价值。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未来营销观念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https://d.book118.com/965330040300011110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2024-09-16T04:21:18.160</cp:lastPrinted>
  <dcterms:created xsi:type="dcterms:W3CDTF">2024-09-15T20:21:18Z</dcterms:created>
  <dcterms:modified xsi:type="dcterms:W3CDTF">2024-09-15T20:21:20Z</dcterms:modified>
</cp:coreProperties>
</file>