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B6C123-1DB3-458E-9461-E7411F6E9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BB0462-7413-4323-922B-5F20A8F12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EA1C7A-75B5-458B-B911-E0912908A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39EABF-714A-4655-8756-A41DBE7BE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071694-DAEC-4319-95DC-4AD1DE91DC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C8C119-B9B2-40CD-9954-3369DB7BC7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7C5224-CC0C-43B8-BF9A-3C632BF135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843325-8666-4F9F-8817-B7D6CC228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B6D71A-BD67-412D-9D97-4AF80BD5E0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F237CA-25D0-4E1A-9322-072F4043F3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BDF19-C235-4420-ACBE-5E40A9421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3340102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合同法的城市更新和城市合同</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城市更新概述与合同法应用</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城市更新项目类型与特点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合同法在城市更新中实践应用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城市合同类型与特点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合同法在城市合同中实践应用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总结与展望：完善合同法体系，推动城市更新发展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城市更新概述与合同法应用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城市更新是指对城市中已经不适应现代化城市社会生活的地区进行必要的、有计划的改建活动。这些地区的建筑、设施、环境等方面已经落后于时代发展的需要，通过城市更新可以改善居民生活环境，提升城市整体形象。</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城市更新对于城市的可持续发展具有重要意义。它可以促进城市经济、社会、环境的协调发展，提高城市的综合竞争力和宜居水平。同时，城市更新也是实现城市规划目标、优化城市空间布局的重要手段。</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城市更新定义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城市更新意义</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城市更新定义及意义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规范市场主体行为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在城市更新过程中，涉及多个市场主体，包括政府、开发商、居民等。合同法可以明确各方的权利和义务，规范市场主体的行为，确保城市更新活动的顺利进行。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保障各方合法权益</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城市更新涉及土地、房屋等大量财产的流转和分配，容易产生纠纷。合同法可以为各方提供法律保障，维护其合法权益，减少不必要的纷争。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促进城市更新市场化运作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城市更新需要大量的资金和资源投入，市场化运作是实现城市更新可持续发展的重要途径。合同法可以为市场化运作提供法律支持，推动城市更新项目的顺利实施。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合同法在城市更新中作用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《中华人民共和国合同法》</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该法规定了合同的基本原则、订立、履行、变更和转让、终止以及违约责任等内容，为城市更新中的合同关系提供了基本的法律依据。</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《中华人民共和国城乡规划法》</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该法规定了城乡规划的制定、实施和修改等方面的内容，为城市更新提供了规划层面的法律保障。</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《中华人民共和国土地管理法》</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该法规定了土地的所有权和使用权、土地利用总体规划、耕地保护、建设用地管理等方面的内容，为城市更新中的土地利用提供了法律依据。</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相关法律法规解读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城市更新项目类型与特点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4036" b="34036"/>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项目背景</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旧城区通常存在基础设施落后、环境脏乱差等问题，需要进行改造以提升城市品质。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改造内容</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包括拆除重建、综合整治、功能改变等多种方式，涉及道路、建筑、绿化、市政设施等方面。</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改造目标</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改善居民生活环境，提升城市形象，推动经济发展。</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旧城区改造项目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93" r="24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工业区转型升级项目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项目背景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随着城市经济发展和产业结构调整，传统工业区面临转型升级的压力。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转型内容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包括产业升级、功能转换、环境提升等方面，如将重工业转型为高科技产业、将生产功能转换为研发功能等。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转型目标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提高土地利用效率，促进产业高端化发展，增强城市经济活力。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商业区是城市经济的重要组成部分，需要不断优化提升以适应市场需求。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项目背景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包括商业设施升级、业态调整、环境改善等方面，如引进知名品牌、打造特色商业街区、提升绿化景观等。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优化内容</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920" r="1792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提升商业区的吸引力和竞争力，促进城市商业繁荣。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商业区优化提升项目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历史文化街区保护项目</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针对具有历史文化价值的街区进行保护修缮，传承历史文化。</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生态修复项目</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对城市中的生态受损区域进行修复治理，恢复生态功能。</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智慧城市建设项目</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运用现代信息技术手段推动城市智能化发展，提高城市管理效率和居民生活质量。</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公共服务设施完善项目</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加强教育、医疗、文化等公共服务设施建设，提高城市居民的生活水平。</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其他类型城市更新项目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合同法在城市更新中实践应用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合同主体</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土地用途</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规定土地的使用性质和规划要求，确保土地资源的合理利用。</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出让年限</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根据土地用途和规划要求，确定合理的土地使用权出让年限。</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明确土地使用权出让方和受让方的资格和权利义务。</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土地价格</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通过市场竞争机制确定土地使用权出让价格，保障土地资源的价值实现。</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土地使用权出让合同要点分析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7" y="39183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拆迁范围</a:t>
            </a:r>
            <a:endParaRPr lang="en-US" sz="1100"/>
          </a:p>
        </p:txBody>
      </p:sp>
      <p:sp>
        <p:nvSpPr>
          <p:cNvPr id="9" name="AutoShape 9"/>
          <p:cNvSpPr/>
          <p:nvPr/>
        </p:nvSpPr>
        <p:spPr>
          <a:xfrm>
            <a:off x="1134129" y="43256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明确拆迁的具体范围和对象，确保拆迁工作的顺利进行。</a:t>
            </a:r>
            <a:endParaRPr lang="en-US" sz="1100"/>
          </a:p>
        </p:txBody>
      </p:sp>
      <p:sp>
        <p:nvSpPr>
          <p:cNvPr id="10" name="AutoShape 10"/>
          <p:cNvSpPr/>
          <p:nvPr/>
        </p:nvSpPr>
        <p:spPr>
          <a:xfrm>
            <a:off x="3655214" y="39183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补偿标准</a:t>
            </a:r>
            <a:endParaRPr lang="en-US" sz="1100"/>
          </a:p>
        </p:txBody>
      </p:sp>
      <p:sp>
        <p:nvSpPr>
          <p:cNvPr id="11" name="AutoShape 11"/>
          <p:cNvSpPr/>
          <p:nvPr/>
        </p:nvSpPr>
        <p:spPr>
          <a:xfrm>
            <a:off x="3655214" y="43256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根据国家和地方政策规定，合理确定拆迁补偿标准，保障被拆迁人的合法权益。</a:t>
            </a:r>
            <a:endParaRPr lang="en-US" sz="1100"/>
          </a:p>
        </p:txBody>
      </p:sp>
      <p:sp>
        <p:nvSpPr>
          <p:cNvPr id="12" name="AutoShape 12"/>
          <p:cNvSpPr/>
          <p:nvPr/>
        </p:nvSpPr>
        <p:spPr>
          <a:xfrm>
            <a:off x="6206861" y="39183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安置方式</a:t>
            </a:r>
            <a:endParaRPr lang="en-US" sz="1100"/>
          </a:p>
        </p:txBody>
      </p:sp>
      <p:sp>
        <p:nvSpPr>
          <p:cNvPr id="13" name="AutoShape 13"/>
          <p:cNvSpPr/>
          <p:nvPr/>
        </p:nvSpPr>
        <p:spPr>
          <a:xfrm>
            <a:off x="6206862"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提供多种安置方式供被拆迁人选择，确保被拆迁人的居住和生活需求得到满足。</a:t>
            </a:r>
            <a:endParaRPr lang="en-US" sz="1100"/>
          </a:p>
        </p:txBody>
      </p:sp>
      <p:sp>
        <p:nvSpPr>
          <p:cNvPr id="14" name="AutoShape 14"/>
          <p:cNvSpPr/>
          <p:nvPr/>
        </p:nvSpPr>
        <p:spPr>
          <a:xfrm>
            <a:off x="8746332" y="39183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协议履行</a:t>
            </a:r>
            <a:endParaRPr lang="en-US" sz="1100"/>
          </a:p>
        </p:txBody>
      </p:sp>
      <p:sp>
        <p:nvSpPr>
          <p:cNvPr id="15" name="AutoShape 15"/>
          <p:cNvSpPr/>
          <p:nvPr/>
        </p:nvSpPr>
        <p:spPr>
          <a:xfrm>
            <a:off x="8746334"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监督协议履行情况，确保拆迁补偿安置工作的全面落实。</a:t>
            </a:r>
            <a:endParaRPr lang="en-US" sz="1100"/>
          </a:p>
        </p:txBody>
      </p:sp>
      <p:grpSp>
        <p:nvGrpSpPr>
          <p:cNvPr id="16" name="Group 16"/>
          <p:cNvGrpSpPr/>
          <p:nvPr/>
        </p:nvGrpSpPr>
        <p:grpSpPr>
          <a:xfrm>
            <a:off x="1999673" y="2385294"/>
            <a:ext cx="580457" cy="611204"/>
            <a:chOff x="1999673" y="2385294"/>
            <a:chExt cx="580457" cy="611204"/>
          </a:xfrm>
        </p:grpSpPr>
        <p:sp>
          <p:nvSpPr>
            <p:cNvPr id="17" name="Freeform 17"/>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431200" y="2395266"/>
            <a:ext cx="796103" cy="591260"/>
            <a:chOff x="4431200" y="2395266"/>
            <a:chExt cx="796103" cy="591260"/>
          </a:xfrm>
        </p:grpSpPr>
        <p:sp>
          <p:nvSpPr>
            <p:cNvPr id="22" name="Freeform 22"/>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Freeform 24"/>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0" y="0"/>
            <a:ext cx="0" cy="0"/>
          </a:xfrm>
        </p:grpSpPr>
        <p:sp>
          <p:nvSpPr>
            <p:cNvPr id="26" name="Freeform 26"/>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974532" y="1757233"/>
            <a:ext cx="1867327" cy="1867327"/>
            <a:chOff x="8974532" y="1757233"/>
            <a:chExt cx="1867327" cy="1867327"/>
          </a:xfrm>
        </p:grpSpPr>
        <p:sp>
          <p:nvSpPr>
            <p:cNvPr id="29" name="AutoShape 2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拆迁补偿安置协议签订与执行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投资主体</a:t>
            </a:r>
            <a:endParaRPr lang="en-US" sz="1100"/>
          </a:p>
        </p:txBody>
      </p:sp>
      <p:sp>
        <p:nvSpPr>
          <p:cNvPr id="19" name="AutoShape 19"/>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明确基础设施建设的投资主体及其权利义务，鼓励社会资本参与基础设施建设。</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融资方式</a:t>
            </a:r>
            <a:endParaRPr lang="en-US" sz="1100"/>
          </a:p>
        </p:txBody>
      </p:sp>
      <p:sp>
        <p:nvSpPr>
          <p:cNvPr id="25" name="AutoShape 25"/>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探讨多种融资方式，如银行贷款、发行债券、股权融资等，为基础设施建设提供资金支持。</a:t>
            </a:r>
            <a:endParaRPr lang="en-US" sz="1100"/>
          </a:p>
        </p:txBody>
      </p:sp>
      <p:sp>
        <p:nvSpPr>
          <p:cNvPr id="26" name="AutoShape 26"/>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风险管理</a:t>
            </a:r>
            <a:endParaRPr lang="en-US" sz="1100"/>
          </a:p>
        </p:txBody>
      </p:sp>
      <p:sp>
        <p:nvSpPr>
          <p:cNvPr id="27" name="AutoShape 27"/>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分析基础设施建设过程中可能面临的风险，制定相应的风险管理措施。</a:t>
            </a:r>
            <a:endParaRPr lang="en-US" sz="1100"/>
          </a:p>
        </p:txBody>
      </p:sp>
      <p:sp>
        <p:nvSpPr>
          <p:cNvPr id="28" name="AutoShape 28"/>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合作模式</a:t>
            </a:r>
            <a:endParaRPr lang="en-US" sz="1100"/>
          </a:p>
        </p:txBody>
      </p:sp>
      <p:sp>
        <p:nvSpPr>
          <p:cNvPr id="29" name="AutoShape 29"/>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探讨政府与社会资本合作模式，推动基础设施建设的市场化运作。</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基础设施建设投融资模式探讨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https://d.book118.com/965334010200011110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2024-09-15T19:03:44.036</cp:lastPrinted>
  <dcterms:created xsi:type="dcterms:W3CDTF">2024-09-15T11:03:44Z</dcterms:created>
  <dcterms:modified xsi:type="dcterms:W3CDTF">2024-09-15T11:03:46Z</dcterms:modified>
</cp:coreProperties>
</file>