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FABDFM+MS-UIGothic"/>
      <p:regular r:id="rId19"/>
    </p:embeddedFont>
    <p:embeddedFont>
      <p:font typeface="LAGDWL+TIENNF+MicrosoftYaHei"/>
      <p:regular r:id="rId20"/>
    </p:embeddedFont>
    <p:embeddedFont>
      <p:font typeface="GEIMTA+UWMTMP+ArialMT"/>
      <p:regular r:id="rId21"/>
    </p:embeddedFont>
    <p:embeddedFont>
      <p:font typeface="EMMMCO+EBMEQE+MicrosoftYaHei-Bold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61B9E-3DFD-4105-A414-3F18A8D20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31A06-D530-4301-9259-794EA9643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A59BB-2C35-4B70-933F-890858413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60B6E-345F-42EF-9538-D36CF506D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9F66D3-5022-4466-B7A1-720D92A89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552B4-0B49-41C4-9758-6B9F6F783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ACCF64-55EF-4E62-9B78-5A18CB3A3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D1B689-9140-47C9-AE0F-B3E71A3A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FD17A3-0CC7-49F7-84CC-A3603D210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E8B94-406B-4235-BBB1-662C66680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A5F7D-A9AA-435D-AA17-95791E06A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341230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500629" y="1885469"/>
            <a:ext cx="8310587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5150" spc="23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5150" spc="25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5150" spc="25">
                <a:solidFill>
                  <a:srgbClr val="EB554D"/>
                </a:solidFill>
                <a:latin typeface="FABDFM+MS-UIGothic"/>
                <a:cs typeface="FABDFM+MS-UIGothic"/>
              </a:rPr>
              <a:t>深</a:t>
            </a:r>
            <a:r>
              <a:rPr sz="5150" spc="25">
                <a:solidFill>
                  <a:srgbClr val="EB554D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EB554D"/>
                </a:solidFill>
                <a:latin typeface="FABDFM+MS-UIGothic"/>
                <a:cs typeface="FABDF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62065" y="971498"/>
            <a:ext cx="3990718" cy="1468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741"/>
              </a:lnSpc>
              <a:spcBef>
                <a:spcPct val="0"/>
              </a:spcBef>
              <a:spcAft>
                <a:spcPct val="0"/>
              </a:spcAft>
            </a:pPr>
            <a:r>
              <a:rPr sz="4550" spc="15">
                <a:solidFill>
                  <a:srgbClr val="EB554D"/>
                </a:solidFill>
                <a:latin typeface="LAGDWL+TIENNF+MicrosoftYaHei"/>
                <a:cs typeface="LAGDWL+TIENNF+MicrosoftYaHei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2041080"/>
            <a:ext cx="4790382" cy="2600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EIMTA+UWMTMP+ArialMT"/>
                <a:cs typeface="GEIMTA+UWMTM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深原理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EIMTA+UWMTMP+ArialMT"/>
                <a:cs typeface="GEIMTA+UWMTM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深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器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EIMTA+UWMTMP+ArialMT"/>
                <a:cs typeface="GEIMTA+UWMTM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深数据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2217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EIMTA+UWMTMP+ArialMT"/>
                <a:cs typeface="GEIMTA+UWMTM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深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用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198234" y="4464240"/>
            <a:ext cx="4790382" cy="13111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EIMTA+UWMTMP+ArialMT"/>
                <a:cs typeface="GEIMTA+UWMTM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深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优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缺点及</a:t>
            </a:r>
          </a:p>
          <a:p>
            <a:pPr marL="203200" marR="0">
              <a:lnSpc>
                <a:spcPts val="2400"/>
              </a:lnSpc>
              <a:spcBef>
                <a:spcPts val="192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展前景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5618670"/>
            <a:ext cx="4790382" cy="13111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EB554D"/>
                </a:solidFill>
                <a:latin typeface="GEIMTA+UWMTMP+ArialMT"/>
                <a:cs typeface="GEIMTA+UWMTMP+ArialMT"/>
              </a:rPr>
              <a:t>•</a:t>
            </a:r>
            <a:r>
              <a:rPr sz="2450" spc="128">
                <a:solidFill>
                  <a:srgbClr val="EB554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深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实际</a:t>
            </a: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操作</a:t>
            </a:r>
          </a:p>
          <a:p>
            <a:pPr marL="203200" marR="0">
              <a:lnSpc>
                <a:spcPts val="2400"/>
              </a:lnSpc>
              <a:spcBef>
                <a:spcPts val="1920"/>
              </a:spcBef>
              <a:spcAft>
                <a:spcPct val="0"/>
              </a:spcAft>
            </a:pPr>
            <a:r>
              <a:rPr sz="2400">
                <a:solidFill>
                  <a:srgbClr val="EB554D"/>
                </a:solidFill>
                <a:latin typeface="FABDFM+MS-UIGothic"/>
                <a:cs typeface="FABDFM+MS-UIGothic"/>
              </a:rPr>
              <a:t>技巧与注意事</a:t>
            </a:r>
            <a:r>
              <a:rPr sz="2400">
                <a:solidFill>
                  <a:srgbClr val="EB554D"/>
                </a:solidFill>
                <a:latin typeface="SimSun"/>
                <a:cs typeface="SimSun"/>
              </a:rPr>
              <a:t>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EMMMCO+EBMEQE+MicrosoftYaHei-Bold"/>
                <a:cs typeface="EMMMCO+EBMEQ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47795" y="5373739"/>
            <a:ext cx="4936504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3050" spc="25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50" spc="23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3050" spc="23">
                <a:solidFill>
                  <a:srgbClr val="EB554D"/>
                </a:solidFill>
                <a:latin typeface="FABDFM+MS-UIGothic"/>
                <a:cs typeface="FABDFM+MS-UIGothic"/>
              </a:rPr>
              <a:t>深原理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70619" y="118147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方法利用不同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极距布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阻率的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量，推断地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阻率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分布情况。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30250" y="3158228"/>
            <a:ext cx="25553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称四极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阻率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深法是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一种常用的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法勘探方法，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具有探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深度大、分辨率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高的特点。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70619" y="4113903"/>
            <a:ext cx="25553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称四极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阻率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深法适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用于各种地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条件的勘探，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矿产资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源、水文地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工程地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地球物理原理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地球物理勘探是利用地球物理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化来研究地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、构造、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矿产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等地球物理特征的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方法。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8131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称四极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阻率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深法属于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法勘探的一种，是利用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电场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分布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律来推断地下地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阻率分布情况的方法。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66591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称四极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阻率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深法中，通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过测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量不同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极距下的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位差，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合已知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极距，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算出地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FFF"/>
                </a:solidFill>
                <a:latin typeface="FABDFM+MS-UIGothic"/>
                <a:cs typeface="FABDFM+MS-UIGothic"/>
              </a:rPr>
              <a:t>阻率。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磁学原理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1459" y="2064122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称四极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阻率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深中，通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极距和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量不同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极距下的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位差，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得到一系列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阻率数据，从而推断地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阻率分布情况。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77289" y="2407022"/>
            <a:ext cx="35052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磁学是研究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象及其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律的科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77289" y="274992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72000" y="4379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称四极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阻率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深法利用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磁学中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电场强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度与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位之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的关系，推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出地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FABDFM+MS-UIGothic"/>
                <a:cs typeface="FABDFM+MS-UIGothic"/>
              </a:rPr>
              <a:t>阻率。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EMMMCO+EBMEQE+MicrosoftYaHei-Bold"/>
                <a:cs typeface="EMMMCO+EBMEQ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47795" y="5373739"/>
            <a:ext cx="4936503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3050" spc="25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50" spc="23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3050" spc="23">
                <a:solidFill>
                  <a:srgbClr val="EB554D"/>
                </a:solidFill>
                <a:latin typeface="FABDFM+MS-UIGothic"/>
                <a:cs typeface="FABDFM+MS-UIGothic"/>
              </a:rPr>
              <a:t>深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50">
                <a:solidFill>
                  <a:srgbClr val="EB554D"/>
                </a:solidFill>
                <a:latin typeface="FABDFM+MS-UIGothic"/>
                <a:cs typeface="FABDFM+MS-UIGothic"/>
              </a:rPr>
              <a:t>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组</a:t>
            </a: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3314" y="1896507"/>
            <a:ext cx="8001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1800">
                <a:solidFill>
                  <a:srgbClr val="EB554D"/>
                </a:solidFill>
                <a:latin typeface="FABDFM+MS-UIGothic"/>
                <a:cs typeface="FABDFM+MS-UIGothic"/>
              </a:rPr>
              <a:t>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72965" y="1896507"/>
            <a:ext cx="12573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1800">
                <a:solidFill>
                  <a:srgbClr val="EB554D"/>
                </a:solidFill>
                <a:latin typeface="FABDFM+MS-UIGothic"/>
                <a:cs typeface="FABDFM+MS-UIGothic"/>
              </a:rPr>
              <a:t>量</a:t>
            </a:r>
            <a:r>
              <a:rPr sz="18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1800">
                <a:solidFill>
                  <a:srgbClr val="EB554D"/>
                </a:solidFill>
                <a:latin typeface="FABDFM+MS-UIGothic"/>
                <a:cs typeface="FABDFM+MS-UIGothic"/>
              </a:rPr>
              <a:t>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217534" y="1949846"/>
            <a:ext cx="1489583" cy="586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EMMMCO+EBMEQE+MicrosoftYaHei-Bold"/>
                <a:cs typeface="EMMMCO+EBMEQE+MicrosoftYaHei-Bold"/>
              </a:rPr>
              <a:t>A/D</a:t>
            </a:r>
            <a:r>
              <a:rPr sz="1800">
                <a:solidFill>
                  <a:srgbClr val="EB554D"/>
                </a:solidFill>
                <a:latin typeface="SimSun"/>
                <a:cs typeface="SimSun"/>
              </a:rPr>
              <a:t>转换</a:t>
            </a:r>
            <a:r>
              <a:rPr sz="1800">
                <a:solidFill>
                  <a:srgbClr val="EB554D"/>
                </a:solidFill>
                <a:latin typeface="FABDFM+MS-UIGothic"/>
                <a:cs typeface="FABDFM+MS-UIGothic"/>
              </a:rPr>
              <a:t>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7515" y="2388076"/>
            <a:ext cx="204424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提供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器工作所需的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39565" y="2388076"/>
            <a:ext cx="221950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用于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量地下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阻率的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952105" y="2442051"/>
            <a:ext cx="1927860" cy="600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将模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信号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转换为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数字信</a:t>
            </a:r>
          </a:p>
          <a:p>
            <a:pPr marL="7620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号，以便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算机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理。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0333990" y="4143137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SimSun"/>
                <a:cs typeface="SimSun"/>
              </a:rPr>
              <a:t>计</a:t>
            </a:r>
            <a:r>
              <a:rPr sz="1800">
                <a:solidFill>
                  <a:srgbClr val="EB554D"/>
                </a:solidFill>
                <a:latin typeface="FABDFM+MS-UIGothic"/>
                <a:cs typeface="FABDFM+MS-UIGothic"/>
              </a:rPr>
              <a:t>算机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859404" y="4197112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FABDFM+MS-UIGothic"/>
                <a:cs typeface="FABDFM+MS-UIGothic"/>
              </a:rPr>
              <a:t>控制器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61784" y="4197112"/>
            <a:ext cx="1028700" cy="571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00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EB554D"/>
                </a:solidFill>
                <a:latin typeface="FABDFM+MS-UIGothic"/>
                <a:cs typeface="FABDFM+MS-UIGothic"/>
              </a:rPr>
              <a:t>放大器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838690" y="4635341"/>
            <a:ext cx="1868983" cy="6007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用于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理数据、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示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量</a:t>
            </a:r>
          </a:p>
          <a:p>
            <a:pPr marL="53340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果等。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2364104" y="4688681"/>
            <a:ext cx="1868983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控制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器的工作状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，如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166484" y="4688681"/>
            <a:ext cx="1927860" cy="8204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将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量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极与地下之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的</a:t>
            </a:r>
          </a:p>
          <a:p>
            <a:pPr marL="0" marR="0">
              <a:lnSpc>
                <a:spcPts val="1200"/>
              </a:lnSpc>
              <a:spcBef>
                <a:spcPts val="529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信号放大，以便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行后</a:t>
            </a:r>
          </a:p>
          <a:p>
            <a:pPr marL="381000" marR="0">
              <a:lnSpc>
                <a:spcPts val="1200"/>
              </a:lnSpc>
              <a:spcBef>
                <a:spcPts val="58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数据</a:t>
            </a:r>
            <a:r>
              <a:rPr sz="12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理。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2668904" y="4908391"/>
            <a:ext cx="1193006" cy="38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200"/>
              </a:lnSpc>
              <a:spcBef>
                <a:spcPct val="0"/>
              </a:spcBef>
              <a:spcAft>
                <a:spcPct val="0"/>
              </a:spcAft>
            </a:pPr>
            <a:r>
              <a:rPr sz="1200">
                <a:solidFill>
                  <a:srgbClr val="000000"/>
                </a:solidFill>
                <a:latin typeface="FABDFM+MS-UIGothic"/>
                <a:cs typeface="FABDFM+MS-UIGothic"/>
              </a:rPr>
              <a:t>开始、停止等。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器特点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200265" y="132578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高精度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200265" y="1805678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采用先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够实现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高精度的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阻率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0265" y="26751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FABDFM+MS-UIGothic"/>
                <a:cs typeface="FABDFM+MS-UIGothic"/>
              </a:rPr>
              <a:t>自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动</a:t>
            </a:r>
            <a:r>
              <a:rPr sz="2000">
                <a:solidFill>
                  <a:srgbClr val="EB554D"/>
                </a:solidFill>
                <a:latin typeface="FABDFM+MS-UIGothic"/>
                <a:cs typeface="FABDFM+MS-UIGothic"/>
              </a:rPr>
              <a:t>化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200265" y="3068058"/>
            <a:ext cx="40152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器采用自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化控制，能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够实现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数据采集和数据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理等功能。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200265" y="3974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便携式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200265" y="4402193"/>
            <a:ext cx="40152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称四极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阻率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器体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小、重量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方便携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和移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00265" y="529580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人性化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200265" y="5705213"/>
            <a:ext cx="37961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器采用人性化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，操作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易懂，方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便使用。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器操作流程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38200" y="2907403"/>
            <a:ext cx="236316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GDWL+TIENNF+MicrosoftYaHei"/>
                <a:cs typeface="LAGDWL+TIENNF+MicrosoftYaHei"/>
              </a:rPr>
              <a:t>1. 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极插入地下，确保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极与地下接触良好。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46844" y="3123303"/>
            <a:ext cx="24817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GDWL+TIENNF+MicrosoftYaHei"/>
                <a:cs typeface="LAGDWL+TIENNF+MicrosoftYaHei"/>
              </a:rPr>
              <a:t>2.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极与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器之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电缆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接牢固可靠。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169920" y="5353422"/>
            <a:ext cx="236316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GDWL+TIENNF+MicrosoftYaHei"/>
                <a:cs typeface="LAGDWL+TIENNF+MicrosoftYaHei"/>
              </a:rPr>
              <a:t>3. 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打开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源，启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量参数。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28509" y="5353422"/>
            <a:ext cx="2363161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AGDWL+TIENNF+MicrosoftYaHei"/>
                <a:cs typeface="LAGDWL+TIENNF+MicrosoftYaHei"/>
              </a:rPr>
              <a:t>4. 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开始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量，等待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96584" y="2584325"/>
            <a:ext cx="1321213" cy="12267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959"/>
              </a:lnSpc>
              <a:spcBef>
                <a:spcPct val="0"/>
              </a:spcBef>
              <a:spcAft>
                <a:spcPct val="0"/>
              </a:spcAft>
            </a:pPr>
            <a:r>
              <a:rPr sz="3800" spc="15">
                <a:solidFill>
                  <a:srgbClr val="EB554D"/>
                </a:solidFill>
                <a:latin typeface="EMMMCO+EBMEQE+MicrosoftYaHei-Bold"/>
                <a:cs typeface="EMMMCO+EBMEQ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57270" y="5373739"/>
            <a:ext cx="5834536" cy="968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50"/>
              </a:lnSpc>
              <a:spcBef>
                <a:spcPct val="0"/>
              </a:spcBef>
              <a:spcAft>
                <a:spcPct val="0"/>
              </a:spcAft>
            </a:pP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对</a:t>
            </a:r>
            <a:r>
              <a:rPr sz="3050" spc="25">
                <a:solidFill>
                  <a:srgbClr val="EB554D"/>
                </a:solidFill>
                <a:latin typeface="FABDFM+MS-UIGothic"/>
                <a:cs typeface="FABDFM+MS-UIGothic"/>
              </a:rPr>
              <a:t>称四极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50" spc="23">
                <a:solidFill>
                  <a:srgbClr val="EB554D"/>
                </a:solidFill>
                <a:latin typeface="FABDFM+MS-UIGothic"/>
                <a:cs typeface="FABDFM+MS-UIGothic"/>
              </a:rPr>
              <a:t>阻率</a:t>
            </a:r>
            <a:r>
              <a:rPr sz="3050" spc="27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3050" spc="23">
                <a:solidFill>
                  <a:srgbClr val="EB554D"/>
                </a:solidFill>
                <a:latin typeface="FABDFM+MS-UIGothic"/>
                <a:cs typeface="FABDFM+MS-UIGothic"/>
              </a:rPr>
              <a:t>深数据</a:t>
            </a:r>
            <a:r>
              <a:rPr sz="3050" spc="23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3050">
                <a:solidFill>
                  <a:srgbClr val="EB554D"/>
                </a:solidFill>
                <a:latin typeface="FABDFM+MS-UIGothic"/>
                <a:cs typeface="FABDFM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数据采集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163434" y="1203864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确定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量参数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63434" y="1683758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称四极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阻率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深需要确定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流、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率等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量参数。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63434" y="255323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选择</a:t>
            </a: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合适的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2000">
                <a:solidFill>
                  <a:srgbClr val="EB554D"/>
                </a:solidFill>
                <a:latin typeface="FABDFM+MS-UIGothic"/>
                <a:cs typeface="FABDFM+MS-UIGothic"/>
              </a:rPr>
              <a:t>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163434" y="2946138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量参数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合适的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极，包括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材料、形状和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距等。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163434" y="385244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确保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2000" spc="23">
                <a:solidFill>
                  <a:srgbClr val="EB554D"/>
                </a:solidFill>
                <a:latin typeface="FABDFM+MS-UIGothic"/>
                <a:cs typeface="FABDFM+MS-UIGothic"/>
              </a:rPr>
              <a:t>极接触良好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163434" y="4280272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极与地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良好接触，以减小接触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化学腐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等影响。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163434" y="517388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多次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量求平均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163434" y="5583293"/>
            <a:ext cx="38697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行多次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量并取平均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，以提高数据的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准确性和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定性。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数据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77210" y="131562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数据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82665" y="1339755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数据校准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77210" y="1819647"/>
            <a:ext cx="24098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将原始数据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转换为电导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阻率等地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信息。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82665" y="183425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根据已知地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信息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数据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行校准，以提高数据的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准确性。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560434" y="3241580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数据插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值</a:t>
            </a: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与</a:t>
            </a: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拟</a:t>
            </a:r>
            <a:r>
              <a:rPr sz="2000">
                <a:solidFill>
                  <a:srgbClr val="EB554D"/>
                </a:solidFill>
                <a:latin typeface="FABDFM+MS-UIGothic"/>
                <a:cs typeface="FABDFM+MS-UIGothic"/>
              </a:rPr>
              <a:t>合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256030" y="356669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滤</a:t>
            </a: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波与去噪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560434" y="3761478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行插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理，以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的地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256030" y="40923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采集到的原始数据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滤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波和去噪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理，以消除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信号的影响。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FABDFM+MS-UIGothic"/>
                <a:cs typeface="FABDFM+MS-UIGothic"/>
              </a:rPr>
              <a:t>数据解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 释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26489" y="15816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FABDFM+MS-UIGothic"/>
                <a:cs typeface="FABDFM+MS-UIGothic"/>
              </a:rPr>
              <a:t>地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层</a:t>
            </a: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划分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95969" y="15816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FABDFM+MS-UIGothic"/>
                <a:cs typeface="FABDFM+MS-UIGothic"/>
              </a:rPr>
              <a:t>地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解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5969" y="2046342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合地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质资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数据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合解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，推断地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的岩性、含水性等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信息。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2132703"/>
            <a:ext cx="299345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理后的数据，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层进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划分和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583429" y="2774309"/>
            <a:ext cx="477113" cy="19524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DDDD7"/>
                </a:solidFill>
                <a:latin typeface="LAGDWL+TIENNF+MicrosoftYaHei"/>
                <a:cs typeface="LAGDWL+TIENNF+MicrosoftYaHei"/>
              </a:rPr>
              <a:t>01</a:t>
            </a:r>
          </a:p>
          <a:p>
            <a:pPr marL="0" marR="0">
              <a:lnSpc>
                <a:spcPts val="1458"/>
              </a:lnSpc>
              <a:spcBef>
                <a:spcPts val="10306"/>
              </a:spcBef>
              <a:spcAft>
                <a:spcPct val="0"/>
              </a:spcAft>
            </a:pPr>
            <a:r>
              <a:rPr sz="1400" spc="15">
                <a:solidFill>
                  <a:srgbClr val="FFD2C2"/>
                </a:solidFill>
                <a:latin typeface="LAGDWL+TIENNF+MicrosoftYaHei"/>
                <a:cs typeface="LAGDWL+TIENNF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384415" y="2764784"/>
            <a:ext cx="477112" cy="19619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D2C2"/>
                </a:solidFill>
                <a:latin typeface="LAGDWL+TIENNF+MicrosoftYaHei"/>
                <a:cs typeface="LAGDWL+TIENNF+MicrosoftYaHei"/>
              </a:rPr>
              <a:t>03</a:t>
            </a:r>
          </a:p>
          <a:p>
            <a:pPr marL="0" marR="0">
              <a:lnSpc>
                <a:spcPts val="1458"/>
              </a:lnSpc>
              <a:spcBef>
                <a:spcPts val="10381"/>
              </a:spcBef>
              <a:spcAft>
                <a:spcPct val="0"/>
              </a:spcAft>
            </a:pPr>
            <a:r>
              <a:rPr sz="1400" spc="15">
                <a:solidFill>
                  <a:srgbClr val="FDDDD7"/>
                </a:solidFill>
                <a:latin typeface="LAGDWL+TIENNF+MicrosoftYaHei"/>
                <a:cs typeface="LAGDWL+TIENNF+MicrosoftYaHei"/>
              </a:rPr>
              <a:t>04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26489" y="395976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异常</a:t>
            </a: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395969" y="395976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SimSun"/>
                <a:cs typeface="SimSun"/>
              </a:rPr>
              <a:t>结</a:t>
            </a:r>
            <a:r>
              <a:rPr sz="2000" spc="25">
                <a:solidFill>
                  <a:srgbClr val="EB554D"/>
                </a:solidFill>
                <a:latin typeface="FABDFM+MS-UIGothic"/>
                <a:cs typeface="FABDFM+MS-UIGothic"/>
              </a:rPr>
              <a:t>果呈</a:t>
            </a:r>
            <a:r>
              <a:rPr sz="2000">
                <a:solidFill>
                  <a:srgbClr val="EB554D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126489" y="4597772"/>
            <a:ext cx="32125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数据中的异常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和异常地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如断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、岩溶等。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395969" y="4597772"/>
            <a:ext cx="30670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释结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果以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表或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告的形式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勘探、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源开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FABDFM+MS-UIGothic"/>
                <a:cs typeface="FABDFM+MS-UIGothic"/>
              </a:rPr>
              <a:t>价等工作提供依据。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https://d.book118.com/965341230211011114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SimSun</vt:lpstr>
      <vt:lpstr>FABDFM+MS-UIGothic</vt:lpstr>
      <vt:lpstr>LAGDWL+TIENNF+MicrosoftYaHei</vt:lpstr>
      <vt:lpstr>GEIMTA+UWMTMP+ArialMT</vt:lpstr>
      <vt:lpstr>Times New Roman</vt:lpstr>
      <vt:lpstr>EMMMCO+EBMEQE+MicrosoftYaHei-Bold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2024-09-21T16:44:37.114</cp:lastPrinted>
  <dcterms:created xsi:type="dcterms:W3CDTF">2024-09-21T08:44:37Z</dcterms:created>
  <dcterms:modified xsi:type="dcterms:W3CDTF">2024-09-21T08:44:38Z</dcterms:modified>
</cp:coreProperties>
</file>