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91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9144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28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4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image" Target="../media/image3.png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10" Type="http://schemas.openxmlformats.org/officeDocument/2006/relationships/tags" Target="../tags/tag18.xml" /><Relationship Id="rId11" Type="http://schemas.openxmlformats.org/officeDocument/2006/relationships/tags" Target="../tags/tag19.xml" /><Relationship Id="rId12" Type="http://schemas.openxmlformats.org/officeDocument/2006/relationships/tags" Target="../tags/tag20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image" Target="../media/image4.png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image" Target="../media/image5.png" /><Relationship Id="rId9" Type="http://schemas.openxmlformats.org/officeDocument/2006/relationships/tags" Target="../tags/tag1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image" Target="../media/image6.png" /><Relationship Id="rId11" Type="http://schemas.openxmlformats.org/officeDocument/2006/relationships/tags" Target="../tags/tag29.xml" /><Relationship Id="rId12" Type="http://schemas.openxmlformats.org/officeDocument/2006/relationships/image" Target="../media/image7.png" /><Relationship Id="rId13" Type="http://schemas.openxmlformats.org/officeDocument/2006/relationships/tags" Target="../tags/tag30.xml" /><Relationship Id="rId14" Type="http://schemas.openxmlformats.org/officeDocument/2006/relationships/tags" Target="../tags/tag31.xml" /><Relationship Id="rId15" Type="http://schemas.openxmlformats.org/officeDocument/2006/relationships/tags" Target="../tags/tag32.xml" /><Relationship Id="rId16" Type="http://schemas.openxmlformats.org/officeDocument/2006/relationships/tags" Target="../tags/tag33.xml" /><Relationship Id="rId17" Type="http://schemas.openxmlformats.org/officeDocument/2006/relationships/tags" Target="../tags/tag34.xml" /><Relationship Id="rId18" Type="http://schemas.openxmlformats.org/officeDocument/2006/relationships/tags" Target="../tags/tag3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1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14" Type="http://schemas.openxmlformats.org/officeDocument/2006/relationships/tags" Target="../tags/tag46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7.xml" /><Relationship Id="rId4" Type="http://schemas.openxmlformats.org/officeDocument/2006/relationships/image" Target="../media/image8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image" Target="../media/image9.png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10" Type="http://schemas.openxmlformats.org/officeDocument/2006/relationships/tags" Target="../tags/tag55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image" Target="../media/image9.png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image" Target="../media/image9.png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10" Type="http://schemas.openxmlformats.org/officeDocument/2006/relationships/tags" Target="../tags/tag99.xml" /><Relationship Id="rId11" Type="http://schemas.openxmlformats.org/officeDocument/2006/relationships/tags" Target="../tags/tag100.xml" /><Relationship Id="rId12" Type="http://schemas.openxmlformats.org/officeDocument/2006/relationships/tags" Target="../tags/tag101.xml" /><Relationship Id="rId13" Type="http://schemas.openxmlformats.org/officeDocument/2006/relationships/tags" Target="../tags/tag102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image" Target="../media/image2.png" /><Relationship Id="rId6" Type="http://schemas.openxmlformats.org/officeDocument/2006/relationships/tags" Target="../tags/tag96.xml" /><Relationship Id="rId7" Type="http://schemas.openxmlformats.org/officeDocument/2006/relationships/image" Target="../media/image3.png" /><Relationship Id="rId8" Type="http://schemas.openxmlformats.org/officeDocument/2006/relationships/tags" Target="../tags/tag97.xml" /><Relationship Id="rId9" Type="http://schemas.openxmlformats.org/officeDocument/2006/relationships/tags" Target="../tags/tag9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8D0C9F-9FC3-4FAB-9B32-863AA28F0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55FA3-02A3-4154-97B0-6F256C089D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447F53-6034-45AF-8BFA-659C6BC39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1E78BD-7C4B-4F63-AE89-1E7CE59A8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5B1624-337F-4779-BF15-BC42D6FC20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5FBF9E-4ACE-4703-BCC0-890287974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EBCAAA-25D6-4B37-85C4-9045A3DF1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7847D1-44F2-46FB-82E2-2A21C0925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9E18BE-239B-41FD-86CE-8C66E2497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1BA8D-D8F5-4429-BBD3-D99567EC6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47FC84-BFAA-4569-B4B8-C7393620D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1996916" y="-2661920"/>
            <a:ext cx="5150644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5534502" y="2026284"/>
            <a:ext cx="3609498" cy="4824233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5251132" y="1156970"/>
            <a:ext cx="3215163" cy="4338955"/>
          </a:xfrm>
          <a:prstGeom prst="rect">
            <a:avLst/>
          </a:prstGeom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>
            <a:off x="4729162" y="4939030"/>
            <a:ext cx="1430178" cy="1037590"/>
          </a:xfrm>
          <a:prstGeom prst="rect">
            <a:avLst/>
          </a:prstGeom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748665" y="4077970"/>
            <a:ext cx="1698307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ym typeface="+mn-ea"/>
              </a:rPr>
              <a:t>单击此处编辑文本</a:t>
            </a:r>
            <a:endParaRPr sz="135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748663" y="1918970"/>
            <a:ext cx="4451507" cy="869950"/>
          </a:xfrm>
          <a:prstGeom prst="rect">
            <a:avLst/>
          </a:prstGeom>
          <a:noFill/>
        </p:spPr>
        <p:txBody>
          <a:bodyPr wrap="square" lIns="144000" tIns="7200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ym typeface="+mn-ea"/>
              </a:rPr>
              <a:t>单击此处编辑副标题</a:t>
            </a:r>
            <a:endParaRPr sz="300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748662" y="2788920"/>
            <a:ext cx="4451508" cy="99885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ym typeface="+mn-ea"/>
              </a:rPr>
              <a:t>单击编辑标题</a:t>
            </a:r>
            <a:endParaRPr sz="450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1996916" y="-2661920"/>
            <a:ext cx="5150644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166567" y="599440"/>
            <a:ext cx="6820390" cy="8877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ctr"/>
            <a:r>
              <a:rPr sz="4050" err="1">
                <a:sym typeface="+mn-ea"/>
              </a:rPr>
              <a:t>单击编辑标题</a:t>
            </a:r>
            <a:endParaRPr sz="405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lum contrast="6000"/>
          </a:blip>
          <a:stretch>
            <a:fillRect/>
          </a:stretch>
        </p:blipFill>
        <p:spPr>
          <a:xfrm>
            <a:off x="7933849" y="748030"/>
            <a:ext cx="814387" cy="591185"/>
          </a:xfrm>
          <a:prstGeom prst="rect">
            <a:avLst/>
          </a:prstGeom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639127" y="1969770"/>
            <a:ext cx="2967037" cy="3956050"/>
          </a:xfrm>
          <a:custGeom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sz="4800" b="0" i="0" u="none" strike="noStrike" kern="1200" cap="none" spc="0" normalizeH="0" baseline="0" noProof="0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blurRad="279400" dist="203200" dir="8160000" algn="t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/>
              <a:ea typeface="汉仪粗圆简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07256" y="1985645"/>
            <a:ext cx="2522220" cy="3829050"/>
          </a:xfrm>
          <a:prstGeom prst="rect">
            <a:avLst/>
          </a:prstGeom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9144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alphaModFix amt="5000"/>
            </a:blip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4289584" y="3941445"/>
            <a:ext cx="4243864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solidFill>
                <a:srgbClr val="FE7962"/>
              </a:solidFill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2856930" cy="3592195"/>
          </a:xfrm>
          <a:custGeom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7915275" y="4890135"/>
            <a:ext cx="105727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8101965" y="4890135"/>
            <a:ext cx="105727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8288655" y="4890135"/>
            <a:ext cx="105727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lum contrast="12000"/>
          </a:blip>
          <a:stretch>
            <a:fillRect/>
          </a:stretch>
        </p:blipFill>
        <p:spPr>
          <a:xfrm>
            <a:off x="726281" y="4810760"/>
            <a:ext cx="927258" cy="673100"/>
          </a:xfrm>
          <a:prstGeom prst="rect">
            <a:avLst/>
          </a:prstGeom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82980" y="945515"/>
            <a:ext cx="3035617" cy="5276215"/>
          </a:xfrm>
          <a:prstGeom prst="rect">
            <a:avLst/>
          </a:prstGeom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4018597" y="2305366"/>
            <a:ext cx="4528858" cy="768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300" normalizeH="0" baseline="0" noProof="1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 sz="4050" err="1">
                <a:sym typeface="+mn-ea"/>
              </a:rPr>
              <a:t>编辑节编号</a:t>
            </a:r>
            <a:endParaRPr sz="405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4018597" y="3256280"/>
            <a:ext cx="4528858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 sz="4050">
                <a:sym typeface="+mn-ea"/>
              </a:rPr>
              <a:t>单击此处编辑标题</a:t>
            </a:r>
            <a:endParaRPr sz="405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3810" y="5376270"/>
            <a:ext cx="1086802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20000"/>
          </a:blip>
          <a:stretch>
            <a:fillRect/>
          </a:stretch>
        </p:blipFill>
        <p:spPr>
          <a:xfrm flipH="1">
            <a:off x="6542314" y="2423904"/>
            <a:ext cx="2459894" cy="4275548"/>
          </a:xfrm>
          <a:prstGeom prst="rect">
            <a:avLst/>
          </a:prstGeom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lum contrast="12000"/>
          </a:blip>
          <a:stretch>
            <a:fillRect/>
          </a:stretch>
        </p:blipFill>
        <p:spPr>
          <a:xfrm flipH="1">
            <a:off x="0" y="0"/>
            <a:ext cx="597217" cy="950595"/>
          </a:xfrm>
          <a:prstGeom prst="rect">
            <a:avLst/>
          </a:prstGeom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490811" y="1037408"/>
            <a:ext cx="3057251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alphaModFix amt="13000"/>
            <a:lum contrast="18000"/>
          </a:blip>
          <a:stretch>
            <a:fillRect/>
          </a:stretch>
        </p:blipFill>
        <p:spPr>
          <a:xfrm flipH="1">
            <a:off x="6201727" y="789940"/>
            <a:ext cx="2942272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491066" y="1562790"/>
            <a:ext cx="82269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>
            <a:alphaModFix amt="10000"/>
            <a:lum contrast="18000"/>
          </a:blip>
          <a:stretch>
            <a:fillRect/>
          </a:stretch>
        </p:blipFill>
        <p:spPr>
          <a:xfrm flipH="1">
            <a:off x="6202680" y="805180"/>
            <a:ext cx="2942272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3810" y="5376270"/>
            <a:ext cx="1086802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6202680" y="805180"/>
            <a:ext cx="2942272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490811" y="1037408"/>
            <a:ext cx="3057251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4800604" y="1490357"/>
            <a:ext cx="38826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456300" y="1490357"/>
            <a:ext cx="38826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3810" y="5376270"/>
            <a:ext cx="1086802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6202680" y="805180"/>
            <a:ext cx="2942272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490811" y="1037408"/>
            <a:ext cx="3057251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4676400" y="1854000"/>
            <a:ext cx="40068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4676400" y="1429200"/>
            <a:ext cx="40068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sz="1500">
                <a:sym typeface="+mn-ea"/>
              </a:rPr>
              <a:t>单击此处编辑母版标题样式</a:t>
            </a:r>
            <a:endParaRPr sz="150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456300" y="1854000"/>
            <a:ext cx="40068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456300" y="1429200"/>
            <a:ext cx="40068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sz="1500">
                <a:sym typeface="+mn-ea"/>
              </a:rPr>
              <a:t>单击此处编辑母版标题样式</a:t>
            </a:r>
            <a:endParaRPr sz="150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3810" y="5376270"/>
            <a:ext cx="1086802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6202680" y="805180"/>
            <a:ext cx="2942272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490811" y="1037408"/>
            <a:ext cx="3057251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0000"/>
            <a:lum contrast="18000"/>
          </a:blip>
          <a:stretch>
            <a:fillRect/>
          </a:stretch>
        </p:blipFill>
        <p:spPr>
          <a:xfrm flipH="1">
            <a:off x="6202680" y="805180"/>
            <a:ext cx="2942272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3810" y="5376270"/>
            <a:ext cx="1086802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3810" y="5376270"/>
            <a:ext cx="1086802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6202680" y="805180"/>
            <a:ext cx="2942272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6247" y="608330"/>
            <a:ext cx="8226742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3810" y="5376270"/>
            <a:ext cx="1086802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6202680" y="805180"/>
            <a:ext cx="2942272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490811" y="1037408"/>
            <a:ext cx="3057251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456300" y="1324800"/>
            <a:ext cx="82269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 algn="l"/>
            <a:r>
              <a:rPr sz="1500">
                <a:sym typeface="+mn-ea"/>
              </a:rPr>
              <a:t>单击此处编辑母版副标题样式</a:t>
            </a:r>
            <a:endParaRPr sz="150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1996916" y="-2661920"/>
            <a:ext cx="5150644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3636645" cy="4793522"/>
          </a:xfrm>
          <a:custGeom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71512" y="1156970"/>
            <a:ext cx="3215163" cy="4338955"/>
          </a:xfrm>
          <a:prstGeom prst="rect">
            <a:avLst/>
          </a:prstGeom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 flipH="1">
            <a:off x="2978467" y="4939030"/>
            <a:ext cx="1430178" cy="1037590"/>
          </a:xfrm>
          <a:prstGeom prst="rect">
            <a:avLst/>
          </a:prstGeom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4164330" y="1620520"/>
            <a:ext cx="4451509" cy="228917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ym typeface="+mn-ea"/>
              </a:rPr>
              <a:t>单击编辑标题</a:t>
            </a:r>
            <a:endParaRPr sz="540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6917531" y="4155440"/>
            <a:ext cx="1698307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ym typeface="+mn-ea"/>
              </a:rPr>
              <a:t>单击此处编辑文本</a:t>
            </a:r>
            <a:endParaRPr sz="135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03.xml" /><Relationship Id="rId13" Type="http://schemas.openxmlformats.org/officeDocument/2006/relationships/image" Target="../media/image9.png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tags" Target="../tags/tag107.xml" /><Relationship Id="rId18" Type="http://schemas.openxmlformats.org/officeDocument/2006/relationships/tags" Target="../tags/tag108.xml" /><Relationship Id="rId19" Type="http://schemas.openxmlformats.org/officeDocument/2006/relationships/tags" Target="../tags/tag1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10.xml" /><Relationship Id="rId21" Type="http://schemas.openxmlformats.org/officeDocument/2006/relationships/tags" Target="../tags/tag111.xml" /><Relationship Id="rId22" Type="http://schemas.openxmlformats.org/officeDocument/2006/relationships/tags" Target="../tags/tag1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3810" y="5376270"/>
            <a:ext cx="1086802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alphaModFix amt="10000"/>
            <a:lum contrast="18000"/>
          </a:blip>
          <a:stretch>
            <a:fillRect/>
          </a:stretch>
        </p:blipFill>
        <p:spPr>
          <a:xfrm flipH="1">
            <a:off x="6202680" y="805180"/>
            <a:ext cx="2942272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490811" y="1037408"/>
            <a:ext cx="3057251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490811" y="1461796"/>
            <a:ext cx="8024539" cy="471516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</a:pPr>
            <a:r>
              <a:rPr lang="zh-CN" altLang="en-US" sz="1350"/>
              <a:t>单击此处编辑母版文本样式</a:t>
            </a:r>
            <a:endParaRPr lang="zh-CN" altLang="en-US" sz="1350"/>
          </a:p>
          <a:p>
            <a:pPr marL="449580" marR="0" lvl="1" indent="-23177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1609725"/>
              </a:tabLst>
            </a:pPr>
            <a:r>
              <a:rPr lang="zh-CN" altLang="en-US" sz="1200"/>
              <a:t>二级</a:t>
            </a:r>
            <a:endParaRPr lang="zh-CN" altLang="en-US" sz="1200"/>
          </a:p>
          <a:p>
            <a:pPr marL="719455" marR="0" lvl="2" indent="-27622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 sz="1200"/>
              <a:t>三级</a:t>
            </a:r>
            <a:endParaRPr lang="zh-CN" altLang="en-US" sz="1200"/>
          </a:p>
          <a:p>
            <a:pPr marL="987425" marR="0" lvl="3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899795"/>
              </a:tabLst>
            </a:pPr>
            <a:r>
              <a:rPr lang="zh-CN" altLang="en-US" sz="1050"/>
              <a:t>四级</a:t>
            </a:r>
            <a:endParaRPr lang="zh-CN" altLang="en-US" sz="1050"/>
          </a:p>
          <a:p>
            <a:pPr marL="1256030" marR="0" lvl="4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490811" y="365126"/>
            <a:ext cx="8024539" cy="95982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 sz="2700"/>
              <a:t>单击此处编辑母版标题样式</a:t>
            </a:r>
            <a:endParaRPr lang="zh-CN" altLang="en-US" sz="2700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907" r:id="rId2"/>
    <p:sldLayoutId id="2147492908" r:id="rId3"/>
    <p:sldLayoutId id="2147492909" r:id="rId4"/>
    <p:sldLayoutId id="2147492910" r:id="rId5"/>
    <p:sldLayoutId id="2147492911" r:id="rId6"/>
    <p:sldLayoutId id="2147492912" r:id="rId7"/>
    <p:sldLayoutId id="2147492913" r:id="rId8"/>
    <p:sldLayoutId id="2147492914" r:id="rId9"/>
    <p:sldLayoutId id="2147492915" r:id="rId10"/>
    <p:sldLayoutId id="214749291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16" Type="http://schemas.openxmlformats.org/officeDocument/2006/relationships/tags" Target="../tags/tag163.xml" /><Relationship Id="rId17" Type="http://schemas.openxmlformats.org/officeDocument/2006/relationships/tags" Target="../tags/tag164.xml" /><Relationship Id="rId18" Type="http://schemas.openxmlformats.org/officeDocument/2006/relationships/tags" Target="../tags/tag165.xml" /><Relationship Id="rId19" Type="http://schemas.openxmlformats.org/officeDocument/2006/relationships/tags" Target="../tags/tag166.xml" /><Relationship Id="rId2" Type="http://schemas.openxmlformats.org/officeDocument/2006/relationships/tags" Target="../tags/tag149.xml" /><Relationship Id="rId20" Type="http://schemas.openxmlformats.org/officeDocument/2006/relationships/tags" Target="../tags/tag167.xml" /><Relationship Id="rId21" Type="http://schemas.openxmlformats.org/officeDocument/2006/relationships/tags" Target="../tags/tag168.xml" /><Relationship Id="rId22" Type="http://schemas.openxmlformats.org/officeDocument/2006/relationships/tags" Target="../tags/tag169.xml" /><Relationship Id="rId23" Type="http://schemas.openxmlformats.org/officeDocument/2006/relationships/tags" Target="../tags/tag170.xml" /><Relationship Id="rId24" Type="http://schemas.openxmlformats.org/officeDocument/2006/relationships/tags" Target="../tags/tag171.xml" /><Relationship Id="rId25" Type="http://schemas.openxmlformats.org/officeDocument/2006/relationships/tags" Target="../tags/tag172.xml" /><Relationship Id="rId26" Type="http://schemas.openxmlformats.org/officeDocument/2006/relationships/tags" Target="../tags/tag173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tags" Target="../tags/tag186.xml" /><Relationship Id="rId15" Type="http://schemas.openxmlformats.org/officeDocument/2006/relationships/tags" Target="../tags/tag187.xml" /><Relationship Id="rId16" Type="http://schemas.openxmlformats.org/officeDocument/2006/relationships/tags" Target="../tags/tag188.xml" /><Relationship Id="rId17" Type="http://schemas.openxmlformats.org/officeDocument/2006/relationships/tags" Target="../tags/tag189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13" Type="http://schemas.openxmlformats.org/officeDocument/2006/relationships/tags" Target="../tags/tag204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604103424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呼吸运动的调节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6" name="序号"/>
          <p:cNvSpPr txBox="1"/>
          <p:nvPr>
            <p:custDataLst>
              <p:tags r:id="rId3"/>
            </p:custDataLst>
          </p:nvPr>
        </p:nvSpPr>
        <p:spPr>
          <a:xfrm>
            <a:off x="3833336" y="2189321"/>
            <a:ext cx="2104072" cy="33766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lang="en-US" sz="1350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4"/>
            </p:custDataLst>
          </p:nvPr>
        </p:nvSpPr>
        <p:spPr>
          <a:xfrm>
            <a:off x="3833336" y="2503170"/>
            <a:ext cx="2289333" cy="7091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1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lang="zh-CN" altLang="en-US" sz="21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5"/>
            </p:custDataLst>
          </p:nvPr>
        </p:nvSpPr>
        <p:spPr>
          <a:xfrm>
            <a:off x="6415564" y="2189321"/>
            <a:ext cx="2104072" cy="33766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lang="en-US" sz="1350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6"/>
            </p:custDataLst>
          </p:nvPr>
        </p:nvSpPr>
        <p:spPr>
          <a:xfrm>
            <a:off x="6415564" y="2503170"/>
            <a:ext cx="2289333" cy="70913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1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呼吸运动的概述</a:t>
            </a:r>
            <a:endParaRPr lang="zh-CN" altLang="en-US" sz="21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7"/>
            </p:custDataLst>
          </p:nvPr>
        </p:nvSpPr>
        <p:spPr>
          <a:xfrm>
            <a:off x="3833336" y="3276123"/>
            <a:ext cx="2104072" cy="33766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lang="en-US" sz="1350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8"/>
            </p:custDataLst>
          </p:nvPr>
        </p:nvSpPr>
        <p:spPr>
          <a:xfrm>
            <a:off x="3833336" y="3589972"/>
            <a:ext cx="2289333" cy="70913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1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呼吸运动的调节机制</a:t>
            </a:r>
            <a:endParaRPr lang="zh-CN" altLang="en-US" sz="21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9"/>
            </p:custDataLst>
          </p:nvPr>
        </p:nvSpPr>
        <p:spPr>
          <a:xfrm>
            <a:off x="6415564" y="3276123"/>
            <a:ext cx="2104072" cy="33766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lang="en-US" sz="1350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10"/>
            </p:custDataLst>
          </p:nvPr>
        </p:nvSpPr>
        <p:spPr>
          <a:xfrm>
            <a:off x="6415564" y="3589972"/>
            <a:ext cx="2289333" cy="70913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1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呼吸运动的生理变化</a:t>
            </a:r>
            <a:endParaRPr lang="zh-CN" altLang="en-US" sz="21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1"/>
            </p:custDataLst>
          </p:nvPr>
        </p:nvSpPr>
        <p:spPr>
          <a:xfrm>
            <a:off x="3855243" y="4421981"/>
            <a:ext cx="2104072" cy="33766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lang="en-US" sz="1350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2"/>
            </p:custDataLst>
          </p:nvPr>
        </p:nvSpPr>
        <p:spPr>
          <a:xfrm>
            <a:off x="3855243" y="4735830"/>
            <a:ext cx="2289333" cy="70913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1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呼吸运动的病理变化</a:t>
            </a:r>
            <a:endParaRPr lang="zh-CN" altLang="en-US" sz="21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3"/>
            </p:custDataLst>
          </p:nvPr>
        </p:nvSpPr>
        <p:spPr>
          <a:xfrm>
            <a:off x="6437471" y="4421981"/>
            <a:ext cx="2104072" cy="33766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lang="en-US" sz="1350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4"/>
            </p:custDataLst>
          </p:nvPr>
        </p:nvSpPr>
        <p:spPr>
          <a:xfrm>
            <a:off x="6437471" y="4735830"/>
            <a:ext cx="2289333" cy="70913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1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呼吸运动的调节在临床中的应用</a:t>
            </a:r>
            <a:endParaRPr lang="zh-CN" altLang="en-US" sz="21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呼吸运动的概述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/>
        <p:cNvGrpSpPr/>
        <p:nvPr/>
      </p:nvGrpSpPr>
      <p:grpSpPr>
        <a:xfrm>
          <a:off x="0" y="0"/>
          <a:ext cx="0" cy="0"/>
        </a:xfrm>
      </p:grpSpPr>
      <p:sp>
        <p:nvSpPr>
          <p:cNvPr id="104903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呼吸运动的概念</a:t>
            </a:r>
            <a:endParaRPr lang="zh-CN" altLang="en-US"/>
          </a:p>
        </p:txBody>
      </p:sp>
      <p:sp>
        <p:nvSpPr>
          <p:cNvPr id="1049040" name="圆角矩形 26"/>
          <p:cNvSpPr/>
          <p:nvPr>
            <p:custDataLst>
              <p:tags r:id="rId2"/>
            </p:custDataLst>
          </p:nvPr>
        </p:nvSpPr>
        <p:spPr>
          <a:xfrm>
            <a:off x="491066" y="2313478"/>
            <a:ext cx="1944556" cy="3001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42" name="圆角矩形 28"/>
          <p:cNvSpPr/>
          <p:nvPr>
            <p:custDataLst>
              <p:tags r:id="rId3"/>
            </p:custDataLst>
          </p:nvPr>
        </p:nvSpPr>
        <p:spPr>
          <a:xfrm>
            <a:off x="492972" y="2313478"/>
            <a:ext cx="1940884" cy="1594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44" name="文本框 31"/>
          <p:cNvSpPr txBox="1"/>
          <p:nvPr>
            <p:custDataLst>
              <p:tags r:id="rId4"/>
            </p:custDataLst>
          </p:nvPr>
        </p:nvSpPr>
        <p:spPr>
          <a:xfrm>
            <a:off x="607300" y="2629311"/>
            <a:ext cx="1712175" cy="255388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呼吸运动是指人体通过呼吸系统吸入氧气，呼出二氧化碳的过程。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29"/>
          <p:cNvSpPr/>
          <p:nvPr>
            <p:custDataLst>
              <p:tags r:id="rId5"/>
            </p:custDataLst>
          </p:nvPr>
        </p:nvSpPr>
        <p:spPr>
          <a:xfrm>
            <a:off x="2585186" y="2313478"/>
            <a:ext cx="1944556" cy="3001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48" name="圆角矩形 32"/>
          <p:cNvSpPr/>
          <p:nvPr>
            <p:custDataLst>
              <p:tags r:id="rId6"/>
            </p:custDataLst>
          </p:nvPr>
        </p:nvSpPr>
        <p:spPr>
          <a:xfrm>
            <a:off x="2587092" y="2313478"/>
            <a:ext cx="1940884" cy="1594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50" name="文本框 34"/>
          <p:cNvSpPr txBox="1"/>
          <p:nvPr>
            <p:custDataLst>
              <p:tags r:id="rId7"/>
            </p:custDataLst>
          </p:nvPr>
        </p:nvSpPr>
        <p:spPr>
          <a:xfrm>
            <a:off x="2703326" y="2629311"/>
            <a:ext cx="1710077" cy="255488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呼吸运动包括吸气和呼气两个过程。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3"/>
          <p:cNvSpPr/>
          <p:nvPr>
            <p:custDataLst>
              <p:tags r:id="rId8"/>
            </p:custDataLst>
          </p:nvPr>
        </p:nvSpPr>
        <p:spPr>
          <a:xfrm>
            <a:off x="4679306" y="2313478"/>
            <a:ext cx="1944556" cy="3001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54" name="圆角矩形 4"/>
          <p:cNvSpPr/>
          <p:nvPr>
            <p:custDataLst>
              <p:tags r:id="rId9"/>
            </p:custDataLst>
          </p:nvPr>
        </p:nvSpPr>
        <p:spPr>
          <a:xfrm>
            <a:off x="4681212" y="2313478"/>
            <a:ext cx="1940884" cy="1594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56" name="文本框 5"/>
          <p:cNvSpPr txBox="1"/>
          <p:nvPr>
            <p:custDataLst>
              <p:tags r:id="rId10"/>
            </p:custDataLst>
          </p:nvPr>
        </p:nvSpPr>
        <p:spPr>
          <a:xfrm>
            <a:off x="4796969" y="2629311"/>
            <a:ext cx="1710077" cy="255488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呼吸运动主要由呼吸肌、肺和胸廓共同完成。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8"/>
          <p:cNvSpPr/>
          <p:nvPr>
            <p:custDataLst>
              <p:tags r:id="rId11"/>
            </p:custDataLst>
          </p:nvPr>
        </p:nvSpPr>
        <p:spPr>
          <a:xfrm>
            <a:off x="6773426" y="2313478"/>
            <a:ext cx="1944556" cy="3001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60" name="圆角矩形 9"/>
          <p:cNvSpPr/>
          <p:nvPr>
            <p:custDataLst>
              <p:tags r:id="rId12"/>
            </p:custDataLst>
          </p:nvPr>
        </p:nvSpPr>
        <p:spPr>
          <a:xfrm>
            <a:off x="6775332" y="2313478"/>
            <a:ext cx="1940884" cy="1594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62" name="文本框 10"/>
          <p:cNvSpPr txBox="1"/>
          <p:nvPr>
            <p:custDataLst>
              <p:tags r:id="rId13"/>
            </p:custDataLst>
          </p:nvPr>
        </p:nvSpPr>
        <p:spPr>
          <a:xfrm>
            <a:off x="6891089" y="2629311"/>
            <a:ext cx="1710077" cy="255488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呼吸运动的主要目的是维持人体内环境的稳定，保证生命活动的正常进行。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10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呼吸系统的组成</a:t>
            </a:r>
            <a:endParaRPr lang="zh-CN" altLang="en-US"/>
          </a:p>
        </p:txBody>
      </p:sp>
      <p:sp>
        <p:nvSpPr>
          <p:cNvPr id="1049110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1000187" y="2409554"/>
            <a:ext cx="533221" cy="15506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1013998" y="4137422"/>
            <a:ext cx="506901" cy="139227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4"/>
          <p:cNvSpPr/>
          <p:nvPr>
            <p:custDataLst>
              <p:tags r:id="rId4"/>
            </p:custDataLst>
          </p:nvPr>
        </p:nvSpPr>
        <p:spPr>
          <a:xfrm>
            <a:off x="571077" y="2916294"/>
            <a:ext cx="1392276" cy="210111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5"/>
          <p:cNvSpPr/>
          <p:nvPr>
            <p:custDataLst>
              <p:tags r:id="rId5"/>
            </p:custDataLst>
          </p:nvPr>
        </p:nvSpPr>
        <p:spPr>
          <a:xfrm flipV="1">
            <a:off x="491066" y="2518141"/>
            <a:ext cx="1550653" cy="74560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1077" y="3358262"/>
            <a:ext cx="1392276" cy="125441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5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呼吸道：包括鼻、咽、喉、气管和支气管</a:t>
            </a:r>
            <a:endParaRPr lang="zh-CN" altLang="en-US" sz="15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4337811" y="2409078"/>
            <a:ext cx="533221" cy="155156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4351147" y="4137422"/>
            <a:ext cx="506901" cy="139227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8"/>
          <p:cNvSpPr/>
          <p:nvPr>
            <p:custDataLst>
              <p:tags r:id="rId9"/>
            </p:custDataLst>
          </p:nvPr>
        </p:nvSpPr>
        <p:spPr>
          <a:xfrm>
            <a:off x="3908225" y="2916294"/>
            <a:ext cx="1392276" cy="210111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9"/>
          <p:cNvSpPr/>
          <p:nvPr>
            <p:custDataLst>
              <p:tags r:id="rId10"/>
            </p:custDataLst>
          </p:nvPr>
        </p:nvSpPr>
        <p:spPr>
          <a:xfrm flipV="1">
            <a:off x="3828690" y="2518141"/>
            <a:ext cx="1551561" cy="74560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908225" y="3358262"/>
            <a:ext cx="1392276" cy="125441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5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胸膜：包括胸膜腔和胸膜腔内壁</a:t>
            </a:r>
            <a:endParaRPr lang="zh-CN" altLang="en-US" sz="15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0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6007099" y="2432891"/>
            <a:ext cx="533221" cy="15506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6020911" y="4160283"/>
            <a:ext cx="506901" cy="139318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25"/>
          <p:cNvSpPr/>
          <p:nvPr>
            <p:custDataLst>
              <p:tags r:id="rId14"/>
            </p:custDataLst>
          </p:nvPr>
        </p:nvSpPr>
        <p:spPr>
          <a:xfrm>
            <a:off x="5577514" y="2939631"/>
            <a:ext cx="1393183" cy="210111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26"/>
          <p:cNvSpPr/>
          <p:nvPr>
            <p:custDataLst>
              <p:tags r:id="rId15"/>
            </p:custDataLst>
          </p:nvPr>
        </p:nvSpPr>
        <p:spPr>
          <a:xfrm flipV="1">
            <a:off x="5498455" y="2541477"/>
            <a:ext cx="1550653" cy="74560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577514" y="3381599"/>
            <a:ext cx="1392276" cy="125441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5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呼吸肌：包括膈肌、肋间肌和腹肌</a:t>
            </a:r>
            <a:endParaRPr lang="zh-CN" altLang="en-US" sz="15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0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2668523" y="2417650"/>
            <a:ext cx="533221" cy="15506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10"/>
          <p:cNvSpPr/>
          <p:nvPr>
            <p:custDataLst>
              <p:tags r:id="rId18"/>
            </p:custDataLst>
          </p:nvPr>
        </p:nvSpPr>
        <p:spPr>
          <a:xfrm rot="16200000" flipH="1">
            <a:off x="2682334" y="4145994"/>
            <a:ext cx="506901" cy="139227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1"/>
          <p:cNvSpPr/>
          <p:nvPr>
            <p:custDataLst>
              <p:tags r:id="rId19"/>
            </p:custDataLst>
          </p:nvPr>
        </p:nvSpPr>
        <p:spPr>
          <a:xfrm>
            <a:off x="2239890" y="2923914"/>
            <a:ext cx="1392276" cy="210111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12"/>
          <p:cNvSpPr/>
          <p:nvPr>
            <p:custDataLst>
              <p:tags r:id="rId20"/>
            </p:custDataLst>
          </p:nvPr>
        </p:nvSpPr>
        <p:spPr>
          <a:xfrm flipV="1">
            <a:off x="2159878" y="2526237"/>
            <a:ext cx="1550653" cy="74560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238937" y="3365882"/>
            <a:ext cx="1392276" cy="125441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5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肺：包括肺泡和肺泡壁</a:t>
            </a:r>
            <a:endParaRPr lang="zh-CN" altLang="en-US" sz="15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7675912" y="2432891"/>
            <a:ext cx="533221" cy="15506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7689247" y="4160283"/>
            <a:ext cx="506901" cy="139318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25"/>
          <p:cNvSpPr/>
          <p:nvPr>
            <p:custDataLst>
              <p:tags r:id="rId24"/>
            </p:custDataLst>
          </p:nvPr>
        </p:nvSpPr>
        <p:spPr>
          <a:xfrm>
            <a:off x="7245850" y="2939631"/>
            <a:ext cx="1393183" cy="210111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26"/>
          <p:cNvSpPr/>
          <p:nvPr>
            <p:custDataLst>
              <p:tags r:id="rId25"/>
            </p:custDataLst>
          </p:nvPr>
        </p:nvSpPr>
        <p:spPr>
          <a:xfrm flipV="1">
            <a:off x="7167267" y="2541477"/>
            <a:ext cx="1550653" cy="74560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245850" y="3381599"/>
            <a:ext cx="1392276" cy="125441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5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神经系统：包括呼吸中枢和呼吸反射弧</a:t>
            </a:r>
            <a:endParaRPr lang="zh-CN" altLang="en-US" sz="15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20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呼吸运动的基本功能</a:t>
            </a:r>
            <a:endParaRPr lang="zh-CN" altLang="en-US"/>
          </a:p>
        </p:txBody>
      </p:sp>
      <p:sp>
        <p:nvSpPr>
          <p:cNvPr id="1049206" name="对角圆角矩形 15"/>
          <p:cNvSpPr/>
          <p:nvPr>
            <p:custDataLst>
              <p:tags r:id="rId2"/>
            </p:custDataLst>
          </p:nvPr>
        </p:nvSpPr>
        <p:spPr>
          <a:xfrm>
            <a:off x="1159450" y="4056904"/>
            <a:ext cx="6890244" cy="58074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8" name="对角圆角矩形 16"/>
          <p:cNvSpPr/>
          <p:nvPr>
            <p:custDataLst>
              <p:tags r:id="rId3"/>
            </p:custDataLst>
          </p:nvPr>
        </p:nvSpPr>
        <p:spPr>
          <a:xfrm>
            <a:off x="1159450" y="3951438"/>
            <a:ext cx="419352" cy="40015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0" name="直角三角形 17"/>
          <p:cNvSpPr/>
          <p:nvPr>
            <p:custDataLst>
              <p:tags r:id="rId4"/>
            </p:custDataLst>
          </p:nvPr>
        </p:nvSpPr>
        <p:spPr>
          <a:xfrm>
            <a:off x="1578896" y="3951922"/>
            <a:ext cx="63182" cy="105303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2" name="文本框 27"/>
          <p:cNvSpPr txBox="1"/>
          <p:nvPr>
            <p:custDataLst>
              <p:tags r:id="rId5"/>
            </p:custDataLst>
          </p:nvPr>
        </p:nvSpPr>
        <p:spPr>
          <a:xfrm>
            <a:off x="1605988" y="4065129"/>
            <a:ext cx="6225535" cy="57074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3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维持酸碱平衡：通过呼吸运动调节酸碱平衡，保持体内环境稳定</a:t>
            </a:r>
            <a:endParaRPr lang="en-US" altLang="zh-CN" sz="135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52"/>
          <p:cNvSpPr/>
          <p:nvPr>
            <p:custDataLst>
              <p:tags r:id="rId6"/>
            </p:custDataLst>
          </p:nvPr>
        </p:nvSpPr>
        <p:spPr>
          <a:xfrm>
            <a:off x="1159450" y="2135292"/>
            <a:ext cx="6890244" cy="58074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6" name="对角圆角矩形 53"/>
          <p:cNvSpPr/>
          <p:nvPr>
            <p:custDataLst>
              <p:tags r:id="rId7"/>
            </p:custDataLst>
          </p:nvPr>
        </p:nvSpPr>
        <p:spPr>
          <a:xfrm>
            <a:off x="1159450" y="2029342"/>
            <a:ext cx="419352" cy="40015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8" name="直角三角形 54"/>
          <p:cNvSpPr/>
          <p:nvPr>
            <p:custDataLst>
              <p:tags r:id="rId8"/>
            </p:custDataLst>
          </p:nvPr>
        </p:nvSpPr>
        <p:spPr>
          <a:xfrm>
            <a:off x="1578896" y="2029826"/>
            <a:ext cx="63182" cy="10530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0" name="文本框 56"/>
          <p:cNvSpPr txBox="1"/>
          <p:nvPr>
            <p:custDataLst>
              <p:tags r:id="rId9"/>
            </p:custDataLst>
          </p:nvPr>
        </p:nvSpPr>
        <p:spPr>
          <a:xfrm>
            <a:off x="1605988" y="2137711"/>
            <a:ext cx="6225535" cy="57074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气体交换：氧气进入血液，二氧化碳排出体外</a:t>
            </a:r>
            <a:endParaRPr lang="zh-CN" altLang="en-US" sz="135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5"/>
          <p:cNvSpPr/>
          <p:nvPr>
            <p:custDataLst>
              <p:tags r:id="rId10"/>
            </p:custDataLst>
          </p:nvPr>
        </p:nvSpPr>
        <p:spPr>
          <a:xfrm>
            <a:off x="1159450" y="3096098"/>
            <a:ext cx="6890244" cy="58074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4" name="对角圆角矩形 6"/>
          <p:cNvSpPr/>
          <p:nvPr>
            <p:custDataLst>
              <p:tags r:id="rId11"/>
            </p:custDataLst>
          </p:nvPr>
        </p:nvSpPr>
        <p:spPr>
          <a:xfrm>
            <a:off x="1159450" y="2990148"/>
            <a:ext cx="419352" cy="40015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6" name="直角三角形 7"/>
          <p:cNvSpPr/>
          <p:nvPr>
            <p:custDataLst>
              <p:tags r:id="rId12"/>
            </p:custDataLst>
          </p:nvPr>
        </p:nvSpPr>
        <p:spPr>
          <a:xfrm>
            <a:off x="1578896" y="2991116"/>
            <a:ext cx="63182" cy="105303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8" name="文本框 8"/>
          <p:cNvSpPr txBox="1"/>
          <p:nvPr>
            <p:custDataLst>
              <p:tags r:id="rId13"/>
            </p:custDataLst>
          </p:nvPr>
        </p:nvSpPr>
        <p:spPr>
          <a:xfrm>
            <a:off x="1605988" y="3104322"/>
            <a:ext cx="6225535" cy="57074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调节体温：通过呼吸运动调节体温，保持体温稳定</a:t>
            </a:r>
            <a:endParaRPr lang="zh-CN" altLang="en-US" sz="135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9"/>
          <p:cNvSpPr/>
          <p:nvPr>
            <p:custDataLst>
              <p:tags r:id="rId14"/>
            </p:custDataLst>
          </p:nvPr>
        </p:nvSpPr>
        <p:spPr>
          <a:xfrm>
            <a:off x="1159450" y="5018194"/>
            <a:ext cx="6890244" cy="58074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2" name="对角圆角矩形 10"/>
          <p:cNvSpPr/>
          <p:nvPr>
            <p:custDataLst>
              <p:tags r:id="rId15"/>
            </p:custDataLst>
          </p:nvPr>
        </p:nvSpPr>
        <p:spPr>
          <a:xfrm>
            <a:off x="1159450" y="4912245"/>
            <a:ext cx="419352" cy="40015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4" name="直角三角形 11"/>
          <p:cNvSpPr/>
          <p:nvPr>
            <p:custDataLst>
              <p:tags r:id="rId16"/>
            </p:custDataLst>
          </p:nvPr>
        </p:nvSpPr>
        <p:spPr>
          <a:xfrm>
            <a:off x="1578896" y="4912729"/>
            <a:ext cx="63182" cy="105303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6" name="文本框 12"/>
          <p:cNvSpPr txBox="1"/>
          <p:nvPr>
            <p:custDataLst>
              <p:tags r:id="rId17"/>
            </p:custDataLst>
          </p:nvPr>
        </p:nvSpPr>
        <p:spPr>
          <a:xfrm>
            <a:off x="1605988" y="5025935"/>
            <a:ext cx="6225535" cy="57074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3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促进血液循环：通过呼吸运动促进血液循环，保证身体各器官的正常功能</a:t>
            </a:r>
            <a:endParaRPr lang="en-US" altLang="zh-CN" sz="135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28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呼吸运动的调节机制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/>
        <p:cNvGrpSpPr/>
        <p:nvPr/>
      </p:nvGrpSpPr>
      <p:grpSpPr>
        <a:xfrm>
          <a:off x="0" y="0"/>
          <a:ext cx="0" cy="0"/>
        </a:xfrm>
      </p:grpSpPr>
      <p:sp>
        <p:nvSpPr>
          <p:cNvPr id="104934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神经调节</a:t>
            </a:r>
            <a:endParaRPr lang="zh-CN" altLang="en-US"/>
          </a:p>
        </p:txBody>
      </p:sp>
      <p:sp>
        <p:nvSpPr>
          <p:cNvPr id="1049348" name="矩形 5"/>
          <p:cNvSpPr/>
          <p:nvPr>
            <p:custDataLst>
              <p:tags r:id="rId2"/>
            </p:custDataLst>
          </p:nvPr>
        </p:nvSpPr>
        <p:spPr>
          <a:xfrm>
            <a:off x="491066" y="2834649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0" name="矩形 10"/>
          <p:cNvSpPr/>
          <p:nvPr>
            <p:custDataLst>
              <p:tags r:id="rId3"/>
            </p:custDataLst>
          </p:nvPr>
        </p:nvSpPr>
        <p:spPr>
          <a:xfrm>
            <a:off x="757020" y="2830344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2" name="TextBox 2"/>
          <p:cNvSpPr txBox="1"/>
          <p:nvPr>
            <p:custDataLst>
              <p:tags r:id="rId4"/>
            </p:custDataLst>
          </p:nvPr>
        </p:nvSpPr>
        <p:spPr>
          <a:xfrm>
            <a:off x="607302" y="3264673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5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呼吸中枢：位于脑干，负责调节呼吸频率和深度</a:t>
            </a:r>
            <a:endParaRPr lang="zh-CN" altLang="en-US" sz="135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54" name="矩形 6"/>
          <p:cNvSpPr/>
          <p:nvPr>
            <p:custDataLst>
              <p:tags r:id="rId5"/>
            </p:custDataLst>
          </p:nvPr>
        </p:nvSpPr>
        <p:spPr>
          <a:xfrm>
            <a:off x="2590004" y="2834649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6" name="矩形 11"/>
          <p:cNvSpPr/>
          <p:nvPr>
            <p:custDataLst>
              <p:tags r:id="rId6"/>
            </p:custDataLst>
          </p:nvPr>
        </p:nvSpPr>
        <p:spPr>
          <a:xfrm>
            <a:off x="2870309" y="2830344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7"/>
            </p:custDataLst>
          </p:nvPr>
        </p:nvSpPr>
        <p:spPr>
          <a:xfrm>
            <a:off x="2705761" y="3264673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5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呼吸反射：包括肺牵张反射、化学感受器反射和呼吸运动反射</a:t>
            </a:r>
            <a:endParaRPr lang="zh-CN" altLang="en-US" sz="135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60" name="矩形 33"/>
          <p:cNvSpPr/>
          <p:nvPr>
            <p:custDataLst>
              <p:tags r:id="rId8"/>
            </p:custDataLst>
          </p:nvPr>
        </p:nvSpPr>
        <p:spPr>
          <a:xfrm>
            <a:off x="4685594" y="2834649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2" name="矩形 37"/>
          <p:cNvSpPr/>
          <p:nvPr>
            <p:custDataLst>
              <p:tags r:id="rId9"/>
            </p:custDataLst>
          </p:nvPr>
        </p:nvSpPr>
        <p:spPr>
          <a:xfrm>
            <a:off x="4951549" y="2830344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10"/>
            </p:custDataLst>
          </p:nvPr>
        </p:nvSpPr>
        <p:spPr>
          <a:xfrm>
            <a:off x="4801830" y="3264673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5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神经递质：如乙酰胆碱、去甲肾上腺素等，参与呼吸调节</a:t>
            </a:r>
            <a:endParaRPr lang="zh-CN" altLang="en-US" sz="135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66" name="矩形 34"/>
          <p:cNvSpPr/>
          <p:nvPr>
            <p:custDataLst>
              <p:tags r:id="rId11"/>
            </p:custDataLst>
          </p:nvPr>
        </p:nvSpPr>
        <p:spPr>
          <a:xfrm>
            <a:off x="6776879" y="2834649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8" name="矩形 38"/>
          <p:cNvSpPr/>
          <p:nvPr>
            <p:custDataLst>
              <p:tags r:id="rId12"/>
            </p:custDataLst>
          </p:nvPr>
        </p:nvSpPr>
        <p:spPr>
          <a:xfrm>
            <a:off x="7057184" y="2830344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13"/>
            </p:custDataLst>
          </p:nvPr>
        </p:nvSpPr>
        <p:spPr>
          <a:xfrm>
            <a:off x="6893115" y="3264673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 fontScale="77995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66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呼吸调节的生理意义：维持体内氧气和二氧化碳的平衡，保证生命活动的正常进行</a:t>
            </a:r>
            <a:endParaRPr lang="zh-CN" altLang="en-US" sz="1666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/>
        <p:cNvGrpSpPr/>
        <p:nvPr/>
      </p:nvGrpSpPr>
      <p:grpSpPr>
        <a:xfrm>
          <a:off x="0" y="0"/>
          <a:ext cx="0" cy="0"/>
        </a:xfrm>
      </p:grpSpPr>
      <p:sp>
        <p:nvSpPr>
          <p:cNvPr id="10494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激素调节</a:t>
            </a:r>
            <a:endParaRPr lang="zh-CN" altLang="en-US"/>
          </a:p>
        </p:txBody>
      </p:sp>
      <p:sp>
        <p:nvSpPr>
          <p:cNvPr id="1049418" name="矩形 3"/>
          <p:cNvSpPr/>
          <p:nvPr>
            <p:custDataLst>
              <p:tags r:id="rId2"/>
            </p:custDataLst>
          </p:nvPr>
        </p:nvSpPr>
        <p:spPr>
          <a:xfrm>
            <a:off x="1243680" y="2029342"/>
            <a:ext cx="7117893" cy="78259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矩形 13"/>
          <p:cNvSpPr/>
          <p:nvPr>
            <p:custDataLst>
              <p:tags r:id="rId3"/>
            </p:custDataLst>
          </p:nvPr>
        </p:nvSpPr>
        <p:spPr>
          <a:xfrm>
            <a:off x="847503" y="2029342"/>
            <a:ext cx="193035" cy="78259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文本框 4"/>
          <p:cNvSpPr txBox="1"/>
          <p:nvPr>
            <p:custDataLst>
              <p:tags r:id="rId4"/>
            </p:custDataLst>
          </p:nvPr>
        </p:nvSpPr>
        <p:spPr>
          <a:xfrm>
            <a:off x="1447482" y="2096959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激素种类：肾上腺素、去甲肾上腺素、甲状腺激素等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39"/>
          <p:cNvSpPr/>
          <p:nvPr>
            <p:custDataLst>
              <p:tags r:id="rId5"/>
            </p:custDataLst>
          </p:nvPr>
        </p:nvSpPr>
        <p:spPr>
          <a:xfrm>
            <a:off x="1243680" y="2958357"/>
            <a:ext cx="7117893" cy="78259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矩形 5"/>
          <p:cNvSpPr/>
          <p:nvPr>
            <p:custDataLst>
              <p:tags r:id="rId6"/>
            </p:custDataLst>
          </p:nvPr>
        </p:nvSpPr>
        <p:spPr>
          <a:xfrm>
            <a:off x="847503" y="2958357"/>
            <a:ext cx="193035" cy="78259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文本框 41"/>
          <p:cNvSpPr txBox="1"/>
          <p:nvPr>
            <p:custDataLst>
              <p:tags r:id="rId7"/>
            </p:custDataLst>
          </p:nvPr>
        </p:nvSpPr>
        <p:spPr>
          <a:xfrm>
            <a:off x="1447482" y="3025974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作用机制：通过调节呼吸中枢的神经活动，影响呼吸频率和深度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12"/>
          <p:cNvSpPr/>
          <p:nvPr>
            <p:custDataLst>
              <p:tags r:id="rId8"/>
            </p:custDataLst>
          </p:nvPr>
        </p:nvSpPr>
        <p:spPr>
          <a:xfrm>
            <a:off x="1243680" y="3887373"/>
            <a:ext cx="7117893" cy="78259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矩形 17"/>
          <p:cNvSpPr/>
          <p:nvPr>
            <p:custDataLst>
              <p:tags r:id="rId9"/>
            </p:custDataLst>
          </p:nvPr>
        </p:nvSpPr>
        <p:spPr>
          <a:xfrm>
            <a:off x="847503" y="3887373"/>
            <a:ext cx="193035" cy="78259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文本框 19"/>
          <p:cNvSpPr txBox="1"/>
          <p:nvPr>
            <p:custDataLst>
              <p:tags r:id="rId10"/>
            </p:custDataLst>
          </p:nvPr>
        </p:nvSpPr>
        <p:spPr>
          <a:xfrm>
            <a:off x="1447482" y="3954990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激素分泌：受神经系统和内分泌系统的调控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9"/>
          <p:cNvSpPr/>
          <p:nvPr>
            <p:custDataLst>
              <p:tags r:id="rId11"/>
            </p:custDataLst>
          </p:nvPr>
        </p:nvSpPr>
        <p:spPr>
          <a:xfrm>
            <a:off x="1243680" y="4815913"/>
            <a:ext cx="7117893" cy="78259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矩形 26"/>
          <p:cNvSpPr/>
          <p:nvPr>
            <p:custDataLst>
              <p:tags r:id="rId12"/>
            </p:custDataLst>
          </p:nvPr>
        </p:nvSpPr>
        <p:spPr>
          <a:xfrm>
            <a:off x="847503" y="4815913"/>
            <a:ext cx="193035" cy="78259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文本框 27"/>
          <p:cNvSpPr txBox="1"/>
          <p:nvPr>
            <p:custDataLst>
              <p:tags r:id="rId13"/>
            </p:custDataLst>
          </p:nvPr>
        </p:nvSpPr>
        <p:spPr>
          <a:xfrm>
            <a:off x="1447482" y="4883529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调节效果：维持体内氧气和二氧化碳的平衡，保证生命活动的正常进行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3" name=""/>
        <p:cNvGrpSpPr/>
        <p:nvPr/>
      </p:nvGrpSpPr>
      <p:grpSpPr>
        <a:xfrm>
          <a:off x="0" y="0"/>
          <a:ext cx="0" cy="0"/>
        </a:xfrm>
      </p:grpSpPr>
      <p:sp>
        <p:nvSpPr>
          <p:cNvPr id="104948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化学感受器调节</a:t>
            </a:r>
            <a:endParaRPr lang="zh-CN" altLang="en-US"/>
          </a:p>
        </p:txBody>
      </p:sp>
      <p:sp>
        <p:nvSpPr>
          <p:cNvPr id="1049488" name="五边形 30"/>
          <p:cNvSpPr/>
          <p:nvPr>
            <p:custDataLst>
              <p:tags r:id="rId2"/>
            </p:custDataLst>
          </p:nvPr>
        </p:nvSpPr>
        <p:spPr>
          <a:xfrm>
            <a:off x="491066" y="3381447"/>
            <a:ext cx="2180488" cy="88634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6"/>
          <p:cNvSpPr/>
          <p:nvPr>
            <p:custDataLst>
              <p:tags r:id="rId3"/>
            </p:custDataLst>
          </p:nvPr>
        </p:nvSpPr>
        <p:spPr>
          <a:xfrm>
            <a:off x="2450135" y="3381447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7"/>
          <p:cNvSpPr/>
          <p:nvPr>
            <p:custDataLst>
              <p:tags r:id="rId4"/>
            </p:custDataLst>
          </p:nvPr>
        </p:nvSpPr>
        <p:spPr>
          <a:xfrm>
            <a:off x="6368273" y="3381447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49494" name="燕尾形 38"/>
          <p:cNvSpPr/>
          <p:nvPr>
            <p:custDataLst>
              <p:tags r:id="rId5"/>
            </p:custDataLst>
          </p:nvPr>
        </p:nvSpPr>
        <p:spPr>
          <a:xfrm>
            <a:off x="4409204" y="3381447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49496" name="文本框 3"/>
          <p:cNvSpPr txBox="1"/>
          <p:nvPr>
            <p:custDataLst>
              <p:tags r:id="rId6"/>
            </p:custDataLst>
          </p:nvPr>
        </p:nvSpPr>
        <p:spPr>
          <a:xfrm>
            <a:off x="2404529" y="4456821"/>
            <a:ext cx="2351676" cy="103042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功能：感受血液中O2和CO2浓度的变化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6"/>
          <p:cNvSpPr txBox="1"/>
          <p:nvPr>
            <p:custDataLst>
              <p:tags r:id="rId7"/>
            </p:custDataLst>
          </p:nvPr>
        </p:nvSpPr>
        <p:spPr>
          <a:xfrm>
            <a:off x="491066" y="2141497"/>
            <a:ext cx="2351676" cy="106083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化学感受器：位于颈动脉体和主动脉体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7"/>
          <p:cNvSpPr txBox="1"/>
          <p:nvPr>
            <p:custDataLst>
              <p:tags r:id="rId8"/>
            </p:custDataLst>
          </p:nvPr>
        </p:nvSpPr>
        <p:spPr>
          <a:xfrm>
            <a:off x="4407883" y="2141497"/>
            <a:ext cx="2351676" cy="106083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调节方式：通过改变呼吸频率和深度来调节呼吸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9"/>
            </p:custDataLst>
          </p:nvPr>
        </p:nvSpPr>
        <p:spPr>
          <a:xfrm>
            <a:off x="6366290" y="4456821"/>
            <a:ext cx="2351676" cy="103042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影响因素：血液中O2和CO2浓度的变化，以及血液酸碱度变化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151" name=""/>
        <p:cNvGrpSpPr/>
        <p:nvPr/>
      </p:nvGrpSpPr>
      <p:grpSpPr>
        <a:xfrm>
          <a:off x="0" y="0"/>
          <a:ext cx="0" cy="0"/>
        </a:xfrm>
      </p:grpSpPr>
      <p:sp>
        <p:nvSpPr>
          <p:cNvPr id="104954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55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呼吸运动的生理变化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https://d.book118.com/966041034242010050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59.15&quot;,&quot;top&quot;:&quot;78.05&quot;,&quot;width&quot;:&quot;530.55&quot;,&quot;height&quot;:&quot;334.2&quot;}"/>
  <p:tag name="KSO_WM_SLIDE_ID" val="custom2023029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3"/>
  <p:tag name="KSO_WM_UNIT_INDEX" val="1_1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4"/>
  <p:tag name="KSO_WM_UNIT_INDEX" val="1_1_4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2"/>
  <p:tag name="KSO_WM_UNIT_INDEX" val="1_1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3"/>
  <p:tag name="KSO_WM_UNIT_INDEX" val="1_3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4"/>
  <p:tag name="KSO_WM_UNIT_INDEX" val="1_3_4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3"/>
  <p:tag name="KSO_WM_UNIT_INDEX" val="1_4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4"/>
  <p:tag name="KSO_WM_UNIT_INDEX" val="1_4_4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3"/>
  <p:tag name="KSO_WM_UNIT_INDEX" val="1_2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4"/>
  <p:tag name="KSO_WM_UNIT_INDEX" val="1_2_4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2_1"/>
  <p:tag name="KSO_WM_UNIT_INDEX" val="1_2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3"/>
  <p:tag name="KSO_WM_UNIT_INDEX" val="1_5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4"/>
  <p:tag name="KSO_WM_UNIT_INDEX" val="1_5_4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5_1"/>
  <p:tag name="KSO_WM_UNIT_INDEX" val="1_5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2"/>
  <p:tag name="KSO_WM_UNIT_INDEX" val="1_5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2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27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22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6">
      <a:dk1>
        <a:sysClr val="windowText" lastClr="000000"/>
      </a:dk1>
      <a:lt1>
        <a:sysClr val="window" lastClr="FFFFFF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Arial"/>
      </a:majorFont>
      <a:minorFont>
        <a:latin typeface="汉仪粗圆简"/>
        <a:ea typeface="汉仪粗圆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汉仪粗圆简</vt:lpstr>
      <vt:lpstr>Wingdings</vt:lpstr>
      <vt:lpstr>江城圆体 700W</vt:lpstr>
      <vt:lpstr>Calibri Light</vt:lpstr>
      <vt:lpstr>宋体</vt:lpstr>
      <vt:lpstr>微软雅黑</vt:lpstr>
      <vt:lpstr>Office Theme</vt:lpstr>
      <vt:lpstr>呼吸运动的调节</vt:lpstr>
      <vt:lpstr>目录</vt:lpstr>
      <vt:lpstr>单击添加章节标题</vt:lpstr>
      <vt:lpstr>呼吸运动的概述</vt:lpstr>
      <vt:lpstr>呼吸运动的概念</vt:lpstr>
      <vt:lpstr>呼吸系统的组成</vt:lpstr>
      <vt:lpstr>呼吸运动的基本功能</vt:lpstr>
      <vt:lpstr>呼吸运动的调节机制</vt:lpstr>
      <vt:lpstr>神经调节</vt:lpstr>
      <vt:lpstr>激素调节</vt:lpstr>
      <vt:lpstr>化学感受器调节</vt:lpstr>
      <vt:lpstr>呼吸运动的生理变化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2024-09-16T12:45:31.658</cp:lastPrinted>
  <dcterms:created xsi:type="dcterms:W3CDTF">2024-09-16T04:45:31Z</dcterms:created>
  <dcterms:modified xsi:type="dcterms:W3CDTF">2024-09-16T04:45:34Z</dcterms:modified>
</cp:coreProperties>
</file>