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6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B3A0EF-2424-48FF-A699-26A7989CF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811552-56B0-447F-AA37-42B0CDFA2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245E68-222A-4682-BD65-304DC476B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63909D-D455-4F08-BBA8-6E5E933A6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AA7DB7-FE72-4E7A-9524-19DEBC970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A63454-DB6C-4C06-96D0-1E4C07E5A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2F7003-0434-46BA-8880-1F7F1EC70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5C30F4-7D42-41BD-B5D7-70304C09A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F2649C-838B-4D19-83BA-3DCD30CE3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6233E-3C8E-4CA0-B855-9A5AE6FDE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142994-3478-4991-8C22-FBE5084EB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661" r:id="rId2"/>
    <p:sldLayoutId id="2147486662" r:id="rId3"/>
    <p:sldLayoutId id="2147486663" r:id="rId4"/>
    <p:sldLayoutId id="2147486664" r:id="rId5"/>
    <p:sldLayoutId id="2147486665" r:id="rId6"/>
    <p:sldLayoutId id="2147486666" r:id="rId7"/>
    <p:sldLayoutId id="2147486667" r:id="rId8"/>
    <p:sldLayoutId id="2147486668" r:id="rId9"/>
    <p:sldLayoutId id="2147486669" r:id="rId10"/>
    <p:sldLayoutId id="214748667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14" Type="http://schemas.openxmlformats.org/officeDocument/2006/relationships/tags" Target="../tags/tag134.xml" /><Relationship Id="rId15" Type="http://schemas.openxmlformats.org/officeDocument/2006/relationships/tags" Target="../tags/tag135.xml" /><Relationship Id="rId16" Type="http://schemas.openxmlformats.org/officeDocument/2006/relationships/tags" Target="../tags/tag136.xml" /><Relationship Id="rId17" Type="http://schemas.openxmlformats.org/officeDocument/2006/relationships/tags" Target="../tags/tag137.xml" /><Relationship Id="rId18" Type="http://schemas.openxmlformats.org/officeDocument/2006/relationships/tags" Target="../tags/tag138.xml" /><Relationship Id="rId19" Type="http://schemas.openxmlformats.org/officeDocument/2006/relationships/tags" Target="../tags/tag139.xml" /><Relationship Id="rId2" Type="http://schemas.openxmlformats.org/officeDocument/2006/relationships/tags" Target="../tags/tag122.xml" /><Relationship Id="rId20" Type="http://schemas.openxmlformats.org/officeDocument/2006/relationships/tags" Target="../tags/tag140.xml" /><Relationship Id="rId21" Type="http://schemas.openxmlformats.org/officeDocument/2006/relationships/tags" Target="../tags/tag141.xml" /><Relationship Id="rId22" Type="http://schemas.openxmlformats.org/officeDocument/2006/relationships/tags" Target="../tags/tag142.xml" /><Relationship Id="rId23" Type="http://schemas.openxmlformats.org/officeDocument/2006/relationships/tags" Target="../tags/tag143.xml" /><Relationship Id="rId24" Type="http://schemas.openxmlformats.org/officeDocument/2006/relationships/tags" Target="../tags/tag144.xml" /><Relationship Id="rId25" Type="http://schemas.openxmlformats.org/officeDocument/2006/relationships/tags" Target="../tags/tag145.xml" /><Relationship Id="rId26" Type="http://schemas.openxmlformats.org/officeDocument/2006/relationships/tags" Target="../tags/tag146.xml" /><Relationship Id="rId27" Type="http://schemas.openxmlformats.org/officeDocument/2006/relationships/tags" Target="../tags/tag147.xml" /><Relationship Id="rId28" Type="http://schemas.openxmlformats.org/officeDocument/2006/relationships/tags" Target="../tags/tag148.xml" /><Relationship Id="rId29" Type="http://schemas.openxmlformats.org/officeDocument/2006/relationships/tags" Target="../tags/tag149.xml" /><Relationship Id="rId3" Type="http://schemas.openxmlformats.org/officeDocument/2006/relationships/tags" Target="../tags/tag123.xml" /><Relationship Id="rId30" Type="http://schemas.openxmlformats.org/officeDocument/2006/relationships/tags" Target="../tags/tag150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15" Type="http://schemas.openxmlformats.org/officeDocument/2006/relationships/tags" Target="../tags/tag193.xml" /><Relationship Id="rId16" Type="http://schemas.openxmlformats.org/officeDocument/2006/relationships/tags" Target="../tags/tag194.xml" /><Relationship Id="rId17" Type="http://schemas.openxmlformats.org/officeDocument/2006/relationships/tags" Target="../tags/tag195.xml" /><Relationship Id="rId18" Type="http://schemas.openxmlformats.org/officeDocument/2006/relationships/tags" Target="../tags/tag196.xml" /><Relationship Id="rId19" Type="http://schemas.openxmlformats.org/officeDocument/2006/relationships/tags" Target="../tags/tag197.xml" /><Relationship Id="rId2" Type="http://schemas.openxmlformats.org/officeDocument/2006/relationships/tags" Target="../tags/tag180.xml" /><Relationship Id="rId20" Type="http://schemas.openxmlformats.org/officeDocument/2006/relationships/tags" Target="../tags/tag198.xml" /><Relationship Id="rId21" Type="http://schemas.openxmlformats.org/officeDocument/2006/relationships/tags" Target="../tags/tag199.xml" /><Relationship Id="rId22" Type="http://schemas.openxmlformats.org/officeDocument/2006/relationships/tags" Target="../tags/tag200.xml" /><Relationship Id="rId23" Type="http://schemas.openxmlformats.org/officeDocument/2006/relationships/tags" Target="../tags/tag201.xml" /><Relationship Id="rId24" Type="http://schemas.openxmlformats.org/officeDocument/2006/relationships/tags" Target="../tags/tag202.xml" /><Relationship Id="rId25" Type="http://schemas.openxmlformats.org/officeDocument/2006/relationships/tags" Target="../tags/tag203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14" Type="http://schemas.openxmlformats.org/officeDocument/2006/relationships/tags" Target="../tags/tag228.xml" /><Relationship Id="rId15" Type="http://schemas.openxmlformats.org/officeDocument/2006/relationships/tags" Target="../tags/tag229.xml" /><Relationship Id="rId16" Type="http://schemas.openxmlformats.org/officeDocument/2006/relationships/tags" Target="../tags/tag230.xml" /><Relationship Id="rId17" Type="http://schemas.openxmlformats.org/officeDocument/2006/relationships/tags" Target="../tags/tag231.xml" /><Relationship Id="rId18" Type="http://schemas.openxmlformats.org/officeDocument/2006/relationships/tags" Target="../tags/tag232.xml" /><Relationship Id="rId19" Type="http://schemas.openxmlformats.org/officeDocument/2006/relationships/tags" Target="../tags/tag233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5.xml" /><Relationship Id="rId11" Type="http://schemas.openxmlformats.org/officeDocument/2006/relationships/tags" Target="../tags/tag246.xml" /><Relationship Id="rId12" Type="http://schemas.openxmlformats.org/officeDocument/2006/relationships/tags" Target="../tags/tag247.xml" /><Relationship Id="rId13" Type="http://schemas.openxmlformats.org/officeDocument/2006/relationships/tags" Target="../tags/tag248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7.xml" /><Relationship Id="rId11" Type="http://schemas.openxmlformats.org/officeDocument/2006/relationships/tags" Target="../tags/tag258.xml" /><Relationship Id="rId12" Type="http://schemas.openxmlformats.org/officeDocument/2006/relationships/tags" Target="../tags/tag259.xml" /><Relationship Id="rId13" Type="http://schemas.openxmlformats.org/officeDocument/2006/relationships/tags" Target="../tags/tag260.xml" /><Relationship Id="rId2" Type="http://schemas.openxmlformats.org/officeDocument/2006/relationships/tags" Target="../tags/tag249.xml" /><Relationship Id="rId3" Type="http://schemas.openxmlformats.org/officeDocument/2006/relationships/tags" Target="../tags/tag250.xml" /><Relationship Id="rId4" Type="http://schemas.openxmlformats.org/officeDocument/2006/relationships/tags" Target="../tags/tag251.xml" /><Relationship Id="rId5" Type="http://schemas.openxmlformats.org/officeDocument/2006/relationships/tags" Target="../tags/tag252.xml" /><Relationship Id="rId6" Type="http://schemas.openxmlformats.org/officeDocument/2006/relationships/tags" Target="../tags/tag253.xml" /><Relationship Id="rId7" Type="http://schemas.openxmlformats.org/officeDocument/2006/relationships/tags" Target="../tags/tag254.xml" /><Relationship Id="rId8" Type="http://schemas.openxmlformats.org/officeDocument/2006/relationships/tags" Target="../tags/tag255.xml" /><Relationship Id="rId9" Type="http://schemas.openxmlformats.org/officeDocument/2006/relationships/tags" Target="../tags/tag25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05014123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代谢组学许国旺PPT课件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代谢组学概述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点击此处添加目录标题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许国旺的学术贡献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529336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529336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代谢组学在生物医学领域的应用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165417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165417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许国旺的科研团队和实验室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15"/>
            </p:custDataLst>
          </p:nvPr>
        </p:nvSpPr>
        <p:spPr>
          <a:xfrm>
            <a:off x="893254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06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16"/>
            </p:custDataLst>
          </p:nvPr>
        </p:nvSpPr>
        <p:spPr>
          <a:xfrm>
            <a:off x="893254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代谢组学的未来发展前景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代谢组学概述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代谢组学的定义</a:t>
            </a:r>
            <a:endParaRPr lang="zh-CN" altLang="en-US"/>
          </a:p>
        </p:txBody>
      </p:sp>
      <p:sp>
        <p:nvSpPr>
          <p:cNvPr id="104898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代谢组学是研究生物体内所有代谢物的科学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代谢组学在疾病诊断、药物研发、营养学等领域具有广泛的应用前景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代谢组学包括代谢组学技术、代谢组学数据分析和代谢组学应用等方面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主要研究代谢物的种类、含量、变化规律及其与生理、病理过程的关系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代谢组学的研究内容</a:t>
            </a:r>
            <a:endParaRPr lang="zh-CN" altLang="en-US"/>
          </a:p>
        </p:txBody>
      </p:sp>
      <p:sp>
        <p:nvSpPr>
          <p:cNvPr id="1049072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应用领域：疾病诊断、药物研发、营养学等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82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研究目的：了解生物体的代谢状态和功能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研究方法：质谱、核磁共振等分析技术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94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研究对象：生物体内的代谢物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代谢组学的研究意义</a:t>
            </a:r>
            <a:endParaRPr lang="zh-CN" altLang="en-US"/>
          </a:p>
        </p:txBody>
      </p:sp>
      <p:sp>
        <p:nvSpPr>
          <p:cNvPr id="104914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研究代谢组学有助于了解生物体的代谢过程和功能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代谢组学可以揭示生物体对环境变化的适应机制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代谢组学在疾病诊断和治疗方面具有重要应用价值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代谢组学在药物研发和筛选方面具有重要应用价值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0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许国旺的学术贡献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许国旺的生平简介</a:t>
            </a:r>
            <a:endParaRPr lang="zh-CN" altLang="en-US"/>
          </a:p>
        </p:txBody>
      </p:sp>
      <p:sp>
        <p:nvSpPr>
          <p:cNvPr id="1049242" name="对角圆角矩形 52"/>
          <p:cNvSpPr/>
          <p:nvPr>
            <p:custDataLst>
              <p:tags r:id="rId2"/>
            </p:custDataLst>
          </p:nvPr>
        </p:nvSpPr>
        <p:spPr>
          <a:xfrm>
            <a:off x="754883" y="1619548"/>
            <a:ext cx="5113102" cy="1245339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4" name="对角圆角矩形 53"/>
          <p:cNvSpPr/>
          <p:nvPr>
            <p:custDataLst>
              <p:tags r:id="rId3"/>
            </p:custDataLst>
          </p:nvPr>
        </p:nvSpPr>
        <p:spPr>
          <a:xfrm>
            <a:off x="754883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6" name="直角三角形 54"/>
          <p:cNvSpPr/>
          <p:nvPr>
            <p:custDataLst>
              <p:tags r:id="rId4"/>
            </p:custDataLst>
          </p:nvPr>
        </p:nvSpPr>
        <p:spPr>
          <a:xfrm>
            <a:off x="1266977" y="1491043"/>
            <a:ext cx="77103" cy="12850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8" name="文本框 56"/>
          <p:cNvSpPr txBox="1"/>
          <p:nvPr>
            <p:custDataLst>
              <p:tags r:id="rId5"/>
            </p:custDataLst>
          </p:nvPr>
        </p:nvSpPr>
        <p:spPr>
          <a:xfrm>
            <a:off x="1300389" y="1671593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许国旺，代谢组学专家，中国工程院院士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对角圆角矩形 9"/>
          <p:cNvSpPr/>
          <p:nvPr>
            <p:custDataLst>
              <p:tags r:id="rId6"/>
            </p:custDataLst>
          </p:nvPr>
        </p:nvSpPr>
        <p:spPr>
          <a:xfrm>
            <a:off x="6317885" y="1619548"/>
            <a:ext cx="5113102" cy="1245339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2" name="对角圆角矩形 10"/>
          <p:cNvSpPr/>
          <p:nvPr>
            <p:custDataLst>
              <p:tags r:id="rId7"/>
            </p:custDataLst>
          </p:nvPr>
        </p:nvSpPr>
        <p:spPr>
          <a:xfrm>
            <a:off x="6317885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4" name="直角三角形 11"/>
          <p:cNvSpPr/>
          <p:nvPr>
            <p:custDataLst>
              <p:tags r:id="rId8"/>
            </p:custDataLst>
          </p:nvPr>
        </p:nvSpPr>
        <p:spPr>
          <a:xfrm>
            <a:off x="6829336" y="1491043"/>
            <a:ext cx="77103" cy="12850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6" name="文本框 12"/>
          <p:cNvSpPr txBox="1"/>
          <p:nvPr>
            <p:custDataLst>
              <p:tags r:id="rId9"/>
            </p:custDataLst>
          </p:nvPr>
        </p:nvSpPr>
        <p:spPr>
          <a:xfrm>
            <a:off x="6862748" y="1678018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1992年至1996年在美国密歇根大学从事博士后研究，1996年至2000年在美国密歇根大学担任助理教授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对角圆角矩形 5"/>
          <p:cNvSpPr/>
          <p:nvPr>
            <p:custDataLst>
              <p:tags r:id="rId10"/>
            </p:custDataLst>
          </p:nvPr>
        </p:nvSpPr>
        <p:spPr>
          <a:xfrm>
            <a:off x="754883" y="3311965"/>
            <a:ext cx="5113102" cy="1245339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0" name="对角圆角矩形 6"/>
          <p:cNvSpPr/>
          <p:nvPr>
            <p:custDataLst>
              <p:tags r:id="rId11"/>
            </p:custDataLst>
          </p:nvPr>
        </p:nvSpPr>
        <p:spPr>
          <a:xfrm>
            <a:off x="754883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2" name="直角三角形 7"/>
          <p:cNvSpPr/>
          <p:nvPr>
            <p:custDataLst>
              <p:tags r:id="rId12"/>
            </p:custDataLst>
          </p:nvPr>
        </p:nvSpPr>
        <p:spPr>
          <a:xfrm>
            <a:off x="1266977" y="3183459"/>
            <a:ext cx="77103" cy="12850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4" name="文本框 8"/>
          <p:cNvSpPr txBox="1"/>
          <p:nvPr>
            <p:custDataLst>
              <p:tags r:id="rId13"/>
            </p:custDataLst>
          </p:nvPr>
        </p:nvSpPr>
        <p:spPr>
          <a:xfrm>
            <a:off x="1300389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1962年出生于江苏南京，1983年毕业于南京大学化学系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对角圆角矩形 14"/>
          <p:cNvSpPr/>
          <p:nvPr>
            <p:custDataLst>
              <p:tags r:id="rId14"/>
            </p:custDataLst>
          </p:nvPr>
        </p:nvSpPr>
        <p:spPr>
          <a:xfrm>
            <a:off x="6317885" y="3311965"/>
            <a:ext cx="5113102" cy="1245339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8" name="对角圆角矩形 18"/>
          <p:cNvSpPr/>
          <p:nvPr>
            <p:custDataLst>
              <p:tags r:id="rId15"/>
            </p:custDataLst>
          </p:nvPr>
        </p:nvSpPr>
        <p:spPr>
          <a:xfrm>
            <a:off x="6317885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0" name="直角三角形 19"/>
          <p:cNvSpPr/>
          <p:nvPr>
            <p:custDataLst>
              <p:tags r:id="rId16"/>
            </p:custDataLst>
          </p:nvPr>
        </p:nvSpPr>
        <p:spPr>
          <a:xfrm>
            <a:off x="6829336" y="3183459"/>
            <a:ext cx="77103" cy="12850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文本框 20"/>
          <p:cNvSpPr txBox="1"/>
          <p:nvPr>
            <p:custDataLst>
              <p:tags r:id="rId17"/>
            </p:custDataLst>
          </p:nvPr>
        </p:nvSpPr>
        <p:spPr>
          <a:xfrm>
            <a:off x="6862748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2000年至2004年在美国密歇根大学担任副教授，2004年至2011年在美国密歇根大学担任教授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对角圆角矩形 15"/>
          <p:cNvSpPr/>
          <p:nvPr>
            <p:custDataLst>
              <p:tags r:id="rId18"/>
            </p:custDataLst>
          </p:nvPr>
        </p:nvSpPr>
        <p:spPr>
          <a:xfrm>
            <a:off x="754883" y="5004382"/>
            <a:ext cx="5113102" cy="1245339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6" name="对角圆角矩形 16"/>
          <p:cNvSpPr/>
          <p:nvPr>
            <p:custDataLst>
              <p:tags r:id="rId19"/>
            </p:custDataLst>
          </p:nvPr>
        </p:nvSpPr>
        <p:spPr>
          <a:xfrm>
            <a:off x="754883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8" name="直角三角形 17"/>
          <p:cNvSpPr/>
          <p:nvPr>
            <p:custDataLst>
              <p:tags r:id="rId20"/>
            </p:custDataLst>
          </p:nvPr>
        </p:nvSpPr>
        <p:spPr>
          <a:xfrm>
            <a:off x="1266977" y="4870736"/>
            <a:ext cx="77103" cy="12850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文本框 27"/>
          <p:cNvSpPr txBox="1"/>
          <p:nvPr>
            <p:custDataLst>
              <p:tags r:id="rId21"/>
            </p:custDataLst>
          </p:nvPr>
        </p:nvSpPr>
        <p:spPr>
          <a:xfrm>
            <a:off x="1300389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1986年获得中国科学院上海药物研究所硕士学位，1992年获得美国密歇根大学博士学位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对角圆角矩形 22"/>
          <p:cNvSpPr/>
          <p:nvPr>
            <p:custDataLst>
              <p:tags r:id="rId22"/>
            </p:custDataLst>
          </p:nvPr>
        </p:nvSpPr>
        <p:spPr>
          <a:xfrm>
            <a:off x="6317885" y="5004382"/>
            <a:ext cx="5113102" cy="1245339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对角圆角矩形 23"/>
          <p:cNvSpPr/>
          <p:nvPr>
            <p:custDataLst>
              <p:tags r:id="rId23"/>
            </p:custDataLst>
          </p:nvPr>
        </p:nvSpPr>
        <p:spPr>
          <a:xfrm>
            <a:off x="6317885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直角三角形 24"/>
          <p:cNvSpPr/>
          <p:nvPr>
            <p:custDataLst>
              <p:tags r:id="rId24"/>
            </p:custDataLst>
          </p:nvPr>
        </p:nvSpPr>
        <p:spPr>
          <a:xfrm>
            <a:off x="6829336" y="4870736"/>
            <a:ext cx="77103" cy="128505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文本框 25"/>
          <p:cNvSpPr txBox="1"/>
          <p:nvPr>
            <p:custDataLst>
              <p:tags r:id="rId25"/>
            </p:custDataLst>
          </p:nvPr>
        </p:nvSpPr>
        <p:spPr>
          <a:xfrm>
            <a:off x="6862748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2011年至今在中国科学院上海药物研究所担任研究员，2015年当选为中国工程院院士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许国旺在代谢组学领域的贡献</a:t>
            </a:r>
            <a:endParaRPr lang="zh-CN" altLang="en-US"/>
          </a:p>
        </p:txBody>
      </p:sp>
      <p:sp>
        <p:nvSpPr>
          <p:cNvPr id="1049330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许国旺是代谢组学的创始人之一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许国旺提出了代谢组学的基本概念和理论框架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许国旺在代谢组学领域发表了大量学术论文，推动了代谢组学的发展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许国旺在代谢组学领域培养了大量优秀人才，推动了代谢组学的应用和发展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许国旺的代表性论文和研究成果</a:t>
            </a:r>
            <a:endParaRPr lang="zh-CN" altLang="en-US"/>
          </a:p>
        </p:txBody>
      </p:sp>
      <p:sp>
        <p:nvSpPr>
          <p:cNvPr id="1049394" name="矩形 5"/>
          <p:cNvSpPr/>
          <p:nvPr>
            <p:custDataLst>
              <p:tags r:id="rId2"/>
            </p:custDataLst>
          </p:nvPr>
        </p:nvSpPr>
        <p:spPr>
          <a:xfrm>
            <a:off x="915988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6" name="矩形 10"/>
          <p:cNvSpPr/>
          <p:nvPr>
            <p:custDataLst>
              <p:tags r:id="rId3"/>
            </p:custDataLst>
          </p:nvPr>
        </p:nvSpPr>
        <p:spPr>
          <a:xfrm>
            <a:off x="1263094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8" name="TextBox 2"/>
          <p:cNvSpPr txBox="1"/>
          <p:nvPr>
            <p:custDataLst>
              <p:tags r:id="rId4"/>
            </p:custDataLst>
          </p:nvPr>
        </p:nvSpPr>
        <p:spPr>
          <a:xfrm>
            <a:off x="1067686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论文：《代谢组学在疾病研究中的应用》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00" name="矩形 6"/>
          <p:cNvSpPr/>
          <p:nvPr>
            <p:custDataLst>
              <p:tags r:id="rId5"/>
            </p:custDataLst>
          </p:nvPr>
        </p:nvSpPr>
        <p:spPr>
          <a:xfrm>
            <a:off x="4487317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2" name="矩形 11"/>
          <p:cNvSpPr/>
          <p:nvPr>
            <p:custDataLst>
              <p:tags r:id="rId6"/>
            </p:custDataLst>
          </p:nvPr>
        </p:nvSpPr>
        <p:spPr>
          <a:xfrm>
            <a:off x="4853705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4" name="TextBox 2"/>
          <p:cNvSpPr txBox="1"/>
          <p:nvPr>
            <p:custDataLst>
              <p:tags r:id="rId7"/>
            </p:custDataLst>
          </p:nvPr>
        </p:nvSpPr>
        <p:spPr>
          <a:xfrm>
            <a:off x="4639014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研究成果：开发了代谢组学技术，用于疾病诊断和治疗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06" name="矩形 7"/>
          <p:cNvSpPr/>
          <p:nvPr>
            <p:custDataLst>
              <p:tags r:id="rId8"/>
            </p:custDataLst>
          </p:nvPr>
        </p:nvSpPr>
        <p:spPr>
          <a:xfrm>
            <a:off x="8058002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8" name="矩形 12"/>
          <p:cNvSpPr/>
          <p:nvPr>
            <p:custDataLst>
              <p:tags r:id="rId9"/>
            </p:custDataLst>
          </p:nvPr>
        </p:nvSpPr>
        <p:spPr>
          <a:xfrm>
            <a:off x="8443675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0" name="TextBox 2"/>
          <p:cNvSpPr txBox="1"/>
          <p:nvPr>
            <p:custDataLst>
              <p:tags r:id="rId10"/>
            </p:custDataLst>
          </p:nvPr>
        </p:nvSpPr>
        <p:spPr>
          <a:xfrm>
            <a:off x="8209700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论文：《代谢组学在药物研究中的应用》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12" name="矩形 33"/>
          <p:cNvSpPr/>
          <p:nvPr>
            <p:custDataLst>
              <p:tags r:id="rId11"/>
            </p:custDataLst>
          </p:nvPr>
        </p:nvSpPr>
        <p:spPr>
          <a:xfrm>
            <a:off x="915346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4" name="矩形 37"/>
          <p:cNvSpPr/>
          <p:nvPr>
            <p:custDataLst>
              <p:tags r:id="rId12"/>
            </p:custDataLst>
          </p:nvPr>
        </p:nvSpPr>
        <p:spPr>
          <a:xfrm>
            <a:off x="1262451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6" name="TextBox 2"/>
          <p:cNvSpPr txBox="1"/>
          <p:nvPr>
            <p:custDataLst>
              <p:tags r:id="rId13"/>
            </p:custDataLst>
          </p:nvPr>
        </p:nvSpPr>
        <p:spPr>
          <a:xfrm>
            <a:off x="1067043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研究成果：开发了代谢组学技术，用于药物筛选和优化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18" name="矩形 34"/>
          <p:cNvSpPr/>
          <p:nvPr>
            <p:custDataLst>
              <p:tags r:id="rId14"/>
            </p:custDataLst>
          </p:nvPr>
        </p:nvSpPr>
        <p:spPr>
          <a:xfrm>
            <a:off x="4486674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0" name="矩形 38"/>
          <p:cNvSpPr/>
          <p:nvPr>
            <p:custDataLst>
              <p:tags r:id="rId15"/>
            </p:custDataLst>
          </p:nvPr>
        </p:nvSpPr>
        <p:spPr>
          <a:xfrm>
            <a:off x="4853063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2" name="TextBox 2"/>
          <p:cNvSpPr txBox="1"/>
          <p:nvPr>
            <p:custDataLst>
              <p:tags r:id="rId16"/>
            </p:custDataLst>
          </p:nvPr>
        </p:nvSpPr>
        <p:spPr>
          <a:xfrm>
            <a:off x="4638372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论文：《代谢组学在环境研究中的应用》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24" name="矩形 35"/>
          <p:cNvSpPr/>
          <p:nvPr>
            <p:custDataLst>
              <p:tags r:id="rId17"/>
            </p:custDataLst>
          </p:nvPr>
        </p:nvSpPr>
        <p:spPr>
          <a:xfrm>
            <a:off x="8057359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6" name="矩形 39"/>
          <p:cNvSpPr/>
          <p:nvPr>
            <p:custDataLst>
              <p:tags r:id="rId18"/>
            </p:custDataLst>
          </p:nvPr>
        </p:nvSpPr>
        <p:spPr>
          <a:xfrm>
            <a:off x="8443032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8" name="TextBox 2"/>
          <p:cNvSpPr txBox="1"/>
          <p:nvPr>
            <p:custDataLst>
              <p:tags r:id="rId19"/>
            </p:custDataLst>
          </p:nvPr>
        </p:nvSpPr>
        <p:spPr>
          <a:xfrm>
            <a:off x="8209057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研究成果：开发了代谢组学技术，用于环境监测和治理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4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许国旺的科研团队和实验室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0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许国旺实验室的研究方向和特色</a:t>
            </a:r>
            <a:endParaRPr lang="zh-CN" altLang="en-US"/>
          </a:p>
        </p:txBody>
      </p:sp>
      <p:sp>
        <p:nvSpPr>
          <p:cNvPr id="104950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研究方向：代谢组学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1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研究领域：生物医学、生物技术、生物信息学等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2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2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2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研究特色：跨学科合作，注重实践和应用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2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2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3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研究成果：在国际顶级期刊发表多篇论文，获得多项专利和奖项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7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许国旺实验室的科研成果和贡献</a:t>
            </a:r>
            <a:endParaRPr lang="zh-CN" altLang="en-US"/>
          </a:p>
        </p:txBody>
      </p:sp>
      <p:sp>
        <p:nvSpPr>
          <p:cNvPr id="104957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7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许国旺实验室在代谢组学领域取得了多项重要成果，包括发现了多种代谢物与疾病的关系，为疾病的诊断和治疗提供了新的思路和方法。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7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许国旺实验室的研究成果在国际上得到了广泛认可，多次在国际顶级期刊上发表论文，对代谢组学的发展起到了重要的推动作用。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许国旺实验室的研究成果在临床上得到了广泛应用，为疾病的诊断和治疗提供了新的手段和方法，提高了疾病的诊断率和治疗效果。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9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9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许国旺实验室的研究成果在基础研究领域也取得了重要进展，为代谢组学的发展提供了新的理论和方法，推动了代谢组学的深入发展。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https://d.book118.com/966050141232010031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9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6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6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Calibri Light</vt:lpstr>
      <vt:lpstr>Office Theme</vt:lpstr>
      <vt:lpstr>代谢组学许国旺PPT课件</vt:lpstr>
      <vt:lpstr>目录</vt:lpstr>
      <vt:lpstr>添加章节标题</vt:lpstr>
      <vt:lpstr>代谢组学概述</vt:lpstr>
      <vt:lpstr>代谢组学的定义</vt:lpstr>
      <vt:lpstr>代谢组学的研究内容</vt:lpstr>
      <vt:lpstr>代谢组学的研究意义</vt:lpstr>
      <vt:lpstr>许国旺的学术贡献</vt:lpstr>
      <vt:lpstr>许国旺的生平简介</vt:lpstr>
      <vt:lpstr>许国旺在代谢组学领域的贡献</vt:lpstr>
      <vt:lpstr>许国旺的代表性论文和研究成果</vt:lpstr>
      <vt:lpstr>许国旺的科研团队和实验室</vt:lpstr>
      <vt:lpstr>许国旺实验室的研究方向和特色</vt:lpstr>
      <vt:lpstr>许国旺实验室的科研成果和贡献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2024-08-30T17:00:54.821</cp:lastPrinted>
  <dcterms:created xsi:type="dcterms:W3CDTF">2024-08-30T09:00:54Z</dcterms:created>
  <dcterms:modified xsi:type="dcterms:W3CDTF">2024-08-30T09:00:57Z</dcterms:modified>
</cp:coreProperties>
</file>