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DD0B-602E-4627-9854-6CA71D16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464EF-3AE9-4BBD-BB5C-2D241BED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3DF8E-95A5-4E8C-B327-FA132A007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04CDD-F752-4087-B471-B88823AAF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C6B74-B594-4A3B-969E-88F00694A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23A11-BDEC-4D0A-8805-D9F5C9D2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F702B-7291-4897-B7AD-975660F71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2EAA1-E974-4CA6-8061-4200AF82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AB71A-C49A-42F7-9108-3CE4E9A2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5B8EE-F94D-4CA1-A013-E2DA8CC7A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6F071-626A-4FDB-97ED-1C18960B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5122" name=""/>
          <p:cNvSpPr/>
          <p:nvPr>
            <p:ph type="ctrTitle"/>
          </p:nvPr>
        </p:nvSpPr>
        <p:spPr>
          <a:xfrm>
            <a:off x="685800" y="1981200"/>
            <a:ext cx="77724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3" name=""/>
          <p:cNvSpPr/>
          <p:nvPr>
            <p:ph type="subTitle" idx="1"/>
          </p:nvPr>
        </p:nvSpPr>
        <p:spPr>
          <a:xfrm>
            <a:off x="1371600" y="35814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5124" name=""/>
          <p:cNvSpPr/>
          <p:nvPr>
            <p:ph type="dt" sz="half" idx="2"/>
          </p:nvPr>
        </p:nvSpPr>
        <p:spPr>
          <a:xfrm>
            <a:off x="301625" y="61722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400"/>
          </a:p>
        </p:txBody>
      </p:sp>
      <p:sp>
        <p:nvSpPr>
          <p:cNvPr id="5125" name=""/>
          <p:cNvSpPr/>
          <p:nvPr>
            <p:ph type="ftr" sz="quarter" idx="3"/>
          </p:nvPr>
        </p:nvSpPr>
        <p:spPr>
          <a:xfrm>
            <a:off x="3124200" y="61722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2E231A7D-44E6-4752-8879-2876CA984552}" type="footer">
              <a:rPr sz="1400"/>
              <a:t/>
            </a:fld>
            <a:endParaRPr sz="1400"/>
          </a:p>
        </p:txBody>
      </p:sp>
      <p:sp>
        <p:nvSpPr>
          <p:cNvPr id="5126" name=""/>
          <p:cNvSpPr/>
          <p:nvPr>
            <p:ph type="sldNum" sz="quarter" idx="4"/>
          </p:nvPr>
        </p:nvSpPr>
        <p:spPr>
          <a:xfrm>
            <a:off x="6553200" y="61722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2BC15221-EECF-4B28-A85D-DA356F77150E}" type="slidenum">
              <a:rPr sz="1400"/>
              <a:t>*</a:t>
            </a:fld>
            <a:endParaRPr sz="1400"/>
          </a:p>
        </p:txBody>
      </p:sp>
    </p:spTree>
  </p:cSld>
  <p:clrMapOvr>
    <a:masterClrMapping/>
  </p:clrMapOvr>
  <p:transition>
    <p:wedg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68CBD4F-0E81-4172-B530-3E222A34706E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9077BD96-3FF2-4950-B2CB-571FF3CBF3F6}" type="footer">
              <a:rPr sz="1400"/>
              <a:t/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29464DF-E6D0-413E-8F26-94C725A7957E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511313E-9788-49BF-B6E8-98F8C8F7B9E0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061D5F3-E503-462A-BCA1-96D7013FEEB2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2.jpe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7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4098" name=""/>
          <p:cNvSpPr/>
          <p:nvPr>
            <p:ph type="title"/>
          </p:nvPr>
        </p:nvSpPr>
        <p:spPr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099" name=""/>
          <p:cNvSpPr/>
          <p:nvPr>
            <p:ph type="body" idx="1"/>
          </p:nvPr>
        </p:nvSpPr>
        <p:spPr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0" name="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4101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11F66841-BBC0-49CC-AF5E-3CEF0756766D}" type="footer">
              <a:rPr sz="1400"/>
              <a:t/>
            </a:fld>
            <a:endParaRPr sz="1400"/>
          </a:p>
        </p:txBody>
      </p:sp>
      <p:sp>
        <p:nvSpPr>
          <p:cNvPr id="4102" name="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CFD62925-9271-4E25-A252-C7FA2E783CA7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>
    <p:wedge/>
  </p:transition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85000"/>
        <a:buFont typeface="Wingdings 2" pitchFamily="18" charset="2"/>
        <a:buChar char="¡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85000"/>
        <a:buFont typeface="Wingdings 2" pitchFamily="18" charset="2"/>
        <a:buChar char="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 2" pitchFamily="18" charset="2"/>
        <a:buChar char="¡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 2" pitchFamily="18" charset="2"/>
        <a:buChar char="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 2" pitchFamily="18" charset="2"/>
        <a:buChar char="¡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051121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>
            <p:ph type="ctrTitle"/>
          </p:nvPr>
        </p:nvSpPr>
        <p:spPr>
          <a:xfrm>
            <a:off x="0" y="1066800"/>
            <a:ext cx="9144000" cy="17827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/>
            <a:r>
              <a:rPr sz="4000">
                <a:latin typeface="宋体" pitchFamily="2" charset="-122"/>
              </a:rPr>
              <a:t>第六章 　文艺复兴：</a:t>
            </a:r>
            <a:br>
              <a:rPr sz="4000">
                <a:latin typeface="宋体" pitchFamily="2" charset="-122"/>
              </a:rPr>
            </a:br>
            <a:r>
              <a:rPr sz="4000">
                <a:latin typeface="宋体" pitchFamily="2" charset="-122"/>
              </a:rPr>
              <a:t>高扬人和人性的时代</a:t>
            </a:r>
            <a:endParaRPr sz="4000">
              <a:latin typeface="宋体" pitchFamily="2" charset="-122"/>
            </a:endParaRPr>
          </a:p>
        </p:txBody>
      </p:sp>
      <p:sp>
        <p:nvSpPr>
          <p:cNvPr id="2051" name=""/>
          <p:cNvSpPr/>
          <p:nvPr>
            <p:ph type="subTitle" idx="1"/>
          </p:nvPr>
        </p:nvSpPr>
        <p:spPr>
          <a:xfrm>
            <a:off x="1371600" y="3581400"/>
            <a:ext cx="6400800" cy="1600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/>
            <a:r>
              <a:rPr sz="4000" b="1">
                <a:latin typeface="宋体" pitchFamily="2" charset="-122"/>
              </a:rPr>
              <a:t>“Man is the measure</a:t>
            </a:r>
            <a:endParaRPr sz="4000" b="1">
              <a:latin typeface="宋体" pitchFamily="2" charset="-122"/>
            </a:endParaRPr>
          </a:p>
          <a:p>
            <a:pPr lvl="0"/>
            <a:r>
              <a:rPr sz="4000" b="1">
                <a:latin typeface="宋体" pitchFamily="2" charset="-122"/>
              </a:rPr>
              <a:t> of all things”</a:t>
            </a:r>
            <a:endParaRPr sz="4000">
              <a:latin typeface="宋体" pitchFamily="2" charset="-122"/>
            </a:endParaRPr>
          </a:p>
        </p:txBody>
      </p:sp>
      <p:sp>
        <p:nvSpPr>
          <p:cNvPr id="2052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53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4FA5859-7760-429C-A2B9-2A281756249E}" type="footer">
              <a:rPr sz="1400"/>
              <a:t/>
            </a:fld>
            <a:endParaRPr sz="1400"/>
          </a:p>
        </p:txBody>
      </p:sp>
      <p:sp>
        <p:nvSpPr>
          <p:cNvPr id="2054" name="TextBox 20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文艺复兴：高扬人和人性共32页，您现在浏览的是第1页!</a:t>
            </a:r>
          </a:p>
        </p:txBody>
      </p:sp>
    </p:spTree>
  </p:cSld>
  <p:clrMapOvr>
    <a:masterClrMapping/>
  </p:clrMapOvr>
  <p:transition>
    <p:wedg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>
            <p:ph type="title"/>
          </p:nvPr>
        </p:nvSpPr>
        <p:spPr>
          <a:xfrm>
            <a:off x="0" y="0"/>
            <a:ext cx="91440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>
                <a:latin typeface="宋体" pitchFamily="2" charset="-122"/>
              </a:rPr>
              <a:t>节  意大利文艺复兴运动</a:t>
            </a:r>
            <a:br>
              <a:rPr sz="3600" b="1">
                <a:latin typeface="宋体" pitchFamily="2" charset="-122"/>
              </a:rPr>
            </a:br>
            <a:r>
              <a:rPr sz="3600" b="1">
                <a:latin typeface="宋体" pitchFamily="2" charset="-122"/>
              </a:rPr>
              <a:t>的兴起</a:t>
            </a:r>
            <a:endParaRPr sz="3600" b="1">
              <a:latin typeface="宋体" pitchFamily="2" charset="-122"/>
            </a:endParaRPr>
          </a:p>
        </p:txBody>
      </p:sp>
      <p:sp>
        <p:nvSpPr>
          <p:cNvPr id="7171" name=""/>
          <p:cNvSpPr/>
          <p:nvPr>
            <p:ph type="body" idx="4294967295"/>
          </p:nvPr>
        </p:nvSpPr>
        <p:spPr>
          <a:xfrm>
            <a:off x="0" y="1447800"/>
            <a:ext cx="9144000" cy="5410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812800" indent="-8128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1168400" indent="-711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5240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8796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336800" indent="-508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latin typeface="宋体" pitchFamily="2" charset="-122"/>
              </a:rPr>
              <a:t>一、意大利文艺复兴的社会文化基础 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Renaissance(文艺复兴)一词来自于法语，意为“再生”、“复兴”，是一场以古典文化复活为外衣的新文化运动，在这场运动中，代表新兴资产阶级的人文主义者在文学、艺术、教育、政治思想等方面冲破了基督教神学的桎梏，为资本主义思想文化体系的初步确立奠定了基础。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1.社会基础 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2.文化基础</a:t>
            </a:r>
            <a:r>
              <a:rPr sz="2800" b="1"/>
              <a:t> </a:t>
            </a:r>
            <a:endParaRPr sz="2800" b="1"/>
          </a:p>
        </p:txBody>
      </p:sp>
      <p:sp>
        <p:nvSpPr>
          <p:cNvPr id="71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6A6A53D-7C88-46FE-9AE3-CAC4FDE94E4C}" type="footer">
              <a:rPr sz="1400"/>
              <a:t/>
            </a:fld>
            <a:endParaRPr sz="1400"/>
          </a:p>
        </p:txBody>
      </p:sp>
      <p:sp>
        <p:nvSpPr>
          <p:cNvPr id="7174" name="TextBox 71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文艺复兴：高扬人和人性共32页，您现在浏览的是第2页!</a:t>
            </a:r>
          </a:p>
        </p:txBody>
      </p:sp>
    </p:spTree>
  </p:cSld>
  <p:clrMapOvr>
    <a:masterClrMapping/>
  </p:clrMapOvr>
  <p:transition>
    <p:wedg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/>
          </p:nvPr>
        </p:nvSpPr>
        <p:spPr>
          <a:xfrm>
            <a:off x="0" y="0"/>
            <a:ext cx="9144000" cy="914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/>
              <a:t> 二、意大利人文主义的特征</a:t>
            </a:r>
            <a:endParaRPr sz="3600" b="1"/>
          </a:p>
        </p:txBody>
      </p:sp>
      <p:sp>
        <p:nvSpPr>
          <p:cNvPr id="8195" name=""/>
          <p:cNvSpPr/>
          <p:nvPr>
            <p:ph type="body" idx="4294967295"/>
          </p:nvPr>
        </p:nvSpPr>
        <p:spPr>
          <a:xfrm>
            <a:off x="0" y="1295400"/>
            <a:ext cx="9144000" cy="5410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文艺复兴是在古典文化复活旗帜下开展的一场新文化运动，其指导思想是人文主义(humanism)。主要特征：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（1）肯定人权，提出人为万物之本，主张研究人的生活，探讨人的本性，注重人的全面发展和培养完整的人。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彼特拉克主张把对人自身的研究放在首位，他说:“有的人对野兽飞禽和鱼类的事情知道得很多，对狮子头上有多少鬃毛，鹊子尾上有多少羽毛，水螅下沉时要打多少个旋涡，了如指掌…即使这些说法都是真的，对我们寻找幸福生活又有何用?我自问:知道飞禽、走兽、鱼蛇的特征，而对人的本性无知，不知道我们从何而来，到何处去，以及为什么生活，这到底有什么好处呢？”</a:t>
            </a:r>
            <a:endParaRPr sz="2800" b="1">
              <a:latin typeface="宋体" pitchFamily="2" charset="-122"/>
            </a:endParaRPr>
          </a:p>
        </p:txBody>
      </p:sp>
      <p:sp>
        <p:nvSpPr>
          <p:cNvPr id="81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3466D77-9AF2-4416-9DA0-E7804FDCCCAA}" type="footer">
              <a:rPr sz="1400"/>
              <a:t/>
            </a:fld>
            <a:endParaRPr sz="1400"/>
          </a:p>
        </p:txBody>
      </p:sp>
      <p:sp>
        <p:nvSpPr>
          <p:cNvPr id="8198" name="TextBox 81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文艺复兴：高扬人和人性共32页，您现在浏览的是第3页!</a:t>
            </a:r>
          </a:p>
        </p:txBody>
      </p:sp>
    </p:spTree>
  </p:cSld>
  <p:clrMapOvr>
    <a:masterClrMapping/>
  </p:clrMapOvr>
  <p:transition>
    <p:wedg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8604250" y="0"/>
            <a:ext cx="260350" cy="188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（3）祟尚理性，反对迷信，提倡科学，反对愚昧。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（4）崇尚古典知识与学术，重视历史、文学、语言学与修辞学。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瓦拉说："这些作品之所以神圣，并不在于它们永远关闭了人们前进的道路，而是打开了人们前进的道路。”因此，古典知识与学问在当时成为时尚，人文学科成为人文主义教育的主要内容。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布鲁尼论教育时讲到:“非凡的才华只能从渊博的知识中产生。因此，需要广涉时事，博览群书。要研究哲学、诗歌、演说、历史，以及其他方面的著作，从中汲取各方面的知识。此外，还必须进行不可忽视的文学方面的修养。”</a:t>
            </a:r>
            <a:endParaRPr sz="2800" b="1">
              <a:latin typeface="宋体" pitchFamily="2" charset="-122"/>
            </a:endParaRPr>
          </a:p>
        </p:txBody>
      </p:sp>
      <p:sp>
        <p:nvSpPr>
          <p:cNvPr id="102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02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1FBCFA6-F7A2-44A9-AE4C-56C7F61D4635}" type="footer">
              <a:rPr sz="1400"/>
              <a:t/>
            </a:fld>
            <a:endParaRPr sz="1400"/>
          </a:p>
        </p:txBody>
      </p:sp>
      <p:sp>
        <p:nvSpPr>
          <p:cNvPr id="10246" name="TextBox 102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文艺复兴：高扬人和人性共32页，您现在浏览的是第4页!</a:t>
            </a:r>
          </a:p>
        </p:txBody>
      </p:sp>
    </p:spTree>
  </p:cSld>
  <p:clrMapOvr>
    <a:masterClrMapping/>
  </p:clrMapOvr>
  <p:transition>
    <p:wedg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538" name=""/>
          <p:cNvSpPr/>
          <p:nvPr>
            <p:ph type="title"/>
          </p:nvPr>
        </p:nvSpPr>
        <p:spPr>
          <a:xfrm>
            <a:off x="8675688" y="0"/>
            <a:ext cx="188912" cy="188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65539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latin typeface="宋体" pitchFamily="2" charset="-122"/>
              </a:rPr>
              <a:t>文艺复兴之父——彼特拉克(1304-1374），诗人，擅长十四行诗，他最早恢复了"人是最宝贵的"古典思想，声称:"根之力量，草之汁液，花之美丽多彩，声、色、嗅、味在对立中组成之和谐，上天下地和大海中众多的生命之物……被创造出来，只是为了服务于人。" 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薄伽丘（1313-1375） ：《十日谈》，描写十个青年男女讲的100个故事。</a:t>
            </a:r>
            <a:endParaRPr sz="2800" b="1">
              <a:latin typeface="宋体" pitchFamily="2" charset="-122"/>
            </a:endParaRPr>
          </a:p>
          <a:p>
            <a:pPr lvl="0"/>
            <a:endParaRPr sz="2800" b="1"/>
          </a:p>
        </p:txBody>
      </p:sp>
      <p:sp>
        <p:nvSpPr>
          <p:cNvPr id="655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55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12103F2-DF5E-4866-90F0-9136A4D5FBBE}" type="footer">
              <a:rPr sz="1400"/>
              <a:t/>
            </a:fld>
            <a:endParaRPr sz="1400"/>
          </a:p>
        </p:txBody>
      </p:sp>
      <p:sp>
        <p:nvSpPr>
          <p:cNvPr id="65542" name="TextBox 655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文艺复兴：高扬人和人性共32页，您现在浏览的是第5页!</a:t>
            </a:r>
          </a:p>
        </p:txBody>
      </p:sp>
    </p:spTree>
  </p:cSld>
  <p:clrMapOvr>
    <a:masterClrMapping/>
  </p:clrMapOvr>
  <p:transition>
    <p:wedg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8" name=""/>
          <p:cNvSpPr/>
          <p:nvPr>
            <p:ph type="title"/>
          </p:nvPr>
        </p:nvSpPr>
        <p:spPr>
          <a:xfrm>
            <a:off x="8748712" y="0"/>
            <a:ext cx="115888" cy="698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pic>
        <p:nvPicPr>
          <p:cNvPr id="66564" name="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219700" y="765175"/>
            <a:ext cx="3060700" cy="44989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66567" name=""/>
          <p:cNvPicPr/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95288" y="692150"/>
            <a:ext cx="3741738" cy="44989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656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657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4FD6BDF4-BED5-4A2B-B4F6-42B76F575E80}" type="footer">
              <a:rPr sz="1400"/>
              <a:t/>
            </a:fld>
            <a:endParaRPr sz="1400"/>
          </a:p>
        </p:txBody>
      </p:sp>
      <p:sp>
        <p:nvSpPr>
          <p:cNvPr id="66571" name="TextBox 6657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文艺复兴：高扬人和人性共32页，您现在浏览的是第6页!</a:t>
            </a:r>
          </a:p>
        </p:txBody>
      </p:sp>
    </p:spTree>
  </p:cSld>
  <p:clrMapOvr>
    <a:masterClrMapping/>
  </p:clrMapOvr>
  <p:transition>
    <p:wedg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>
            <p:ph type="title"/>
          </p:nvPr>
        </p:nvSpPr>
        <p:spPr>
          <a:xfrm>
            <a:off x="0" y="0"/>
            <a:ext cx="91440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2800" b="1"/>
              <a:t>米开朗基罗</a:t>
            </a:r>
            <a:r>
              <a:rPr sz="2800" b="1">
                <a:latin typeface="宋体" pitchFamily="2" charset="-122"/>
              </a:rPr>
              <a:t>（1475-1564）</a:t>
            </a:r>
            <a:r>
              <a:rPr sz="2800" b="1"/>
              <a:t>是著名的雕刻家、画家、建筑师和诗人。（下图为其《大卫像》，另有《摩西像》） </a:t>
            </a:r>
            <a:endParaRPr sz="2800" b="1"/>
          </a:p>
        </p:txBody>
      </p:sp>
      <p:pic>
        <p:nvPicPr>
          <p:cNvPr id="12292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95512" y="1600200"/>
            <a:ext cx="4064000" cy="5257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29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229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C3EFADA-E5A4-430B-B0D2-955B458A092A}" type="footer">
              <a:rPr sz="1400"/>
              <a:t/>
            </a:fld>
            <a:endParaRPr sz="1400"/>
          </a:p>
        </p:txBody>
      </p:sp>
      <p:sp>
        <p:nvSpPr>
          <p:cNvPr id="12295" name="TextBox 122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文艺复兴：高扬人和人性共32页，您现在浏览的是第7页!</a:t>
            </a:r>
          </a:p>
        </p:txBody>
      </p:sp>
    </p:spTree>
  </p:cSld>
  <p:clrMapOvr>
    <a:masterClrMapping/>
  </p:clrMapOvr>
  <p:transition>
    <p:wedg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/>
          </p:nvPr>
        </p:nvSpPr>
        <p:spPr>
          <a:xfrm>
            <a:off x="0" y="0"/>
            <a:ext cx="9144000" cy="914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/>
              <a:t>原罪与驱逐出伊甸园</a:t>
            </a:r>
            <a:r>
              <a:t> </a:t>
            </a:r>
          </a:p>
        </p:txBody>
      </p:sp>
      <p:pic>
        <p:nvPicPr>
          <p:cNvPr id="19462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750" y="1484312"/>
            <a:ext cx="8208962" cy="49688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CC4AF7B-AFFF-489F-A830-DA5E4166F13D}" type="footer">
              <a:rPr sz="1400"/>
              <a:t/>
            </a:fld>
            <a:endParaRPr sz="1400"/>
          </a:p>
        </p:txBody>
      </p:sp>
      <p:sp>
        <p:nvSpPr>
          <p:cNvPr id="19465" name="TextBox 194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文艺复兴：高扬人和人性共32页，您现在浏览的是第8页!</a:t>
            </a:r>
          </a:p>
        </p:txBody>
      </p:sp>
    </p:spTree>
  </p:cSld>
  <p:clrMapOvr>
    <a:masterClrMapping/>
  </p:clrMapOvr>
  <p:transition>
    <p:wedg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7" name=""/>
          <p:cNvSpPr/>
          <p:nvPr>
            <p:ph type="title"/>
          </p:nvPr>
        </p:nvSpPr>
        <p:spPr>
          <a:xfrm>
            <a:off x="8748712" y="0"/>
            <a:ext cx="115888" cy="1158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38915" name=""/>
          <p:cNvSpPr/>
          <p:nvPr>
            <p:ph type="body" idx="4294967295"/>
          </p:nvPr>
        </p:nvSpPr>
        <p:spPr>
          <a:xfrm>
            <a:off x="0" y="0"/>
            <a:ext cx="4194175" cy="6705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/>
              <a:t>拉斐尔的《西斯廷圣母》中所描绘的圣母，怀抱耶稣从云端款款而来，要把自己的爱子献给人类，表现了一个平凡而伟大的母亲形象。 </a:t>
            </a:r>
            <a:endParaRPr b="1"/>
          </a:p>
          <a:p>
            <a:pPr lvl="0"/>
            <a:endParaRPr b="1"/>
          </a:p>
        </p:txBody>
      </p:sp>
      <p:pic>
        <p:nvPicPr>
          <p:cNvPr id="38916" name="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825" y="836612"/>
            <a:ext cx="3230562" cy="44989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3891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891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B9029D21-2404-4610-B45D-863C25B44A26}" type="footer">
              <a:rPr sz="1400"/>
              <a:t/>
            </a:fld>
            <a:endParaRPr sz="1400"/>
          </a:p>
        </p:txBody>
      </p:sp>
      <p:sp>
        <p:nvSpPr>
          <p:cNvPr id="38920" name="TextBox 3891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文艺复兴：高扬人和人性共32页，您现在浏览的是第9页!</a:t>
            </a:r>
          </a:p>
        </p:txBody>
      </p:sp>
    </p:spTree>
  </p:cSld>
  <p:clrMapOvr>
    <a:masterClrMapping/>
  </p:clrMapOvr>
  <p:transition>
    <p:wedg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7" name=""/>
          <p:cNvSpPr/>
          <p:nvPr>
            <p:ph type="title"/>
          </p:nvPr>
        </p:nvSpPr>
        <p:spPr>
          <a:xfrm>
            <a:off x="8675688" y="0"/>
            <a:ext cx="188912" cy="188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pic>
        <p:nvPicPr>
          <p:cNvPr id="74756" name=""/>
          <p:cNvPicPr/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5150" y="908050"/>
            <a:ext cx="5329238" cy="5689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475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475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D19F711-B210-44B9-B531-FD6F09577440}" type="footer">
              <a:rPr sz="1400"/>
              <a:t/>
            </a:fld>
            <a:endParaRPr sz="1400"/>
          </a:p>
        </p:txBody>
      </p:sp>
      <p:sp>
        <p:nvSpPr>
          <p:cNvPr id="74760" name="TextBox 747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文艺复兴：高扬人和人性共32页，您现在浏览的是第10页!</a:t>
            </a:r>
          </a:p>
        </p:txBody>
      </p:sp>
    </p:spTree>
  </p:cSld>
  <p:clrMapOvr>
    <a:masterClrMapping/>
  </p:clrMapOvr>
  <p:transition>
    <p:wedg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"/>
          <p:cNvSpPr/>
          <p:nvPr>
            <p:ph type="title"/>
          </p:nvPr>
        </p:nvSpPr>
        <p:spPr>
          <a:xfrm>
            <a:off x="8675688" y="0"/>
            <a:ext cx="188912" cy="188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47107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列奥纳多·布鲁尼(1369一1444)是意大利位人文主义史学家。主要历史著作是12卷本的《佛罗伦萨史》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佛拉维俄·比昂多(1388一1463)是意大利史学家与考古学家，他的《罗马衰亡以来的千年史》叙述了从西哥特人攻陷罗马的410年至1440年的罗马史。考古学方面著有《著名的罗马》、《复兴的罗马》和《胜利的罗马》三本书，使考古学作为学术上的一间学科确立了起来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罗伦佐·瓦拉(1406一1457)。瓦拉的主要贡献在于其《关于君士坦丁赠礼辨伪》一书对教皇的揭露。</a:t>
            </a:r>
            <a:endParaRPr sz="2800" b="1">
              <a:latin typeface="宋体" pitchFamily="2" charset="-122"/>
            </a:endParaRPr>
          </a:p>
          <a:p>
            <a:pPr lvl="0">
              <a:lnSpc>
                <a:spcPct val="80000"/>
              </a:lnSpc>
            </a:pPr>
            <a:r>
              <a:rPr sz="2800" b="1">
                <a:latin typeface="宋体" pitchFamily="2" charset="-122"/>
              </a:rPr>
              <a:t>尼科罗·马基雅维里(l469一1527) 是博学多才的人文主义思想家，在政治、军事、历史、外交、文学等方面都取得了巨大的成就。他的主要作品有《君主论》、《论提图斯·李维的前十卷》、《战争的艺术》、《佛。罗伦萨史》。</a:t>
            </a:r>
            <a:r>
              <a:rPr sz="2800" b="1"/>
              <a:t> </a:t>
            </a:r>
            <a:endParaRPr sz="2800" b="1"/>
          </a:p>
        </p:txBody>
      </p:sp>
      <p:sp>
        <p:nvSpPr>
          <p:cNvPr id="471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71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9BA0C92-27F5-47DB-9678-D3F8239A5870}" type="footer">
              <a:rPr sz="1400"/>
              <a:t/>
            </a:fld>
            <a:endParaRPr sz="1400"/>
          </a:p>
        </p:txBody>
      </p:sp>
      <p:sp>
        <p:nvSpPr>
          <p:cNvPr id="47110" name="TextBox 471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文艺复兴：高扬人和人性共32页，您现在浏览的是第11页!</a:t>
            </a:r>
          </a:p>
        </p:txBody>
      </p:sp>
    </p:spTree>
  </p:cSld>
  <p:clrMapOvr>
    <a:masterClrMapping/>
  </p:clrMapOvr>
  <p:transition>
    <p:wedg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"/>
          <p:cNvSpPr/>
          <p:nvPr>
            <p:ph type="title"/>
          </p:nvPr>
        </p:nvSpPr>
        <p:spPr>
          <a:xfrm>
            <a:off x="0" y="0"/>
            <a:ext cx="91440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/>
              <a:t>二、文艺复兴运动的影响</a:t>
            </a:r>
            <a:endParaRPr sz="3600" b="1"/>
          </a:p>
        </p:txBody>
      </p:sp>
      <p:sp>
        <p:nvSpPr>
          <p:cNvPr id="49155" name=""/>
          <p:cNvSpPr/>
          <p:nvPr>
            <p:ph type="body" idx="4294967295"/>
          </p:nvPr>
        </p:nvSpPr>
        <p:spPr>
          <a:xfrm>
            <a:off x="152400" y="1066800"/>
            <a:ext cx="9144000" cy="556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b="1">
                <a:latin typeface="宋体" pitchFamily="2" charset="-122"/>
              </a:rPr>
              <a:t>文艺复兴是人类历史上一次伟大的文化革命运动。它为近代资产阶级文化奠定了基础，为近代资产阶级革命做了思想上舆论上的准备，迎来了资产阶级革命的新时代。 </a:t>
            </a:r>
            <a:endParaRPr b="1">
              <a:latin typeface="宋体" pitchFamily="2" charset="-122"/>
            </a:endParaRPr>
          </a:p>
          <a:p>
            <a:pPr lvl="0"/>
            <a:r>
              <a:rPr b="1">
                <a:latin typeface="宋体" pitchFamily="2" charset="-122"/>
              </a:rPr>
              <a:t>1.文艺复兴是一次空前的伟大的思想解放运动。</a:t>
            </a:r>
            <a:endParaRPr b="1">
              <a:latin typeface="宋体" pitchFamily="2" charset="-122"/>
            </a:endParaRPr>
          </a:p>
          <a:p>
            <a:pPr lvl="0"/>
            <a:r>
              <a:rPr b="1">
                <a:latin typeface="宋体" pitchFamily="2" charset="-122"/>
              </a:rPr>
              <a:t>2.文艺复兴的巨人们在文学、艺术、科学和哲学等领域都取得了辉煌的成就，这是全人类的宝贵遗产，许多伟大作品，荣列世界名著或名作之林，对人类文明的发展，作出了不可磨灭的贡献。其中有些作品的水平，甚至现代人也难以企及。 </a:t>
            </a:r>
            <a:endParaRPr b="1">
              <a:latin typeface="宋体" pitchFamily="2" charset="-122"/>
            </a:endParaRPr>
          </a:p>
        </p:txBody>
      </p:sp>
      <p:sp>
        <p:nvSpPr>
          <p:cNvPr id="491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91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6F700C1-CB70-4198-AAA8-581C2E9511E8}" type="footer">
              <a:rPr sz="1400"/>
              <a:t/>
            </a:fld>
            <a:endParaRPr sz="1400"/>
          </a:p>
        </p:txBody>
      </p:sp>
      <p:sp>
        <p:nvSpPr>
          <p:cNvPr id="49158" name="TextBox 491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文艺复兴：高扬人和人性共32页，您现在浏览的是第12页!</a:t>
            </a:r>
          </a:p>
        </p:txBody>
      </p:sp>
    </p:spTree>
  </p:cSld>
  <p:clrMapOvr>
    <a:masterClrMapping/>
  </p:clrMapOvr>
  <p:transition>
    <p:wedg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"/>
          <p:cNvSpPr/>
          <p:nvPr>
            <p:ph type="title"/>
          </p:nvPr>
        </p:nvSpPr>
        <p:spPr>
          <a:xfrm>
            <a:off x="8820150" y="0"/>
            <a:ext cx="115888" cy="18891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51203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latin typeface="宋体" pitchFamily="2" charset="-122"/>
              </a:rPr>
              <a:t>意大利人文主义者阿尔贝蒂在他的《论家庭》说:“人的欢乐不在于过闲散和无所事事的生活，而在于进行工作和活动。”一个人应当有三样东西：房子、土地和商店。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在16世纪英国上演的一曲戏剧中，一段台词反映了人们对财富的崇拜：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金钱，这是大家的宠儿，一切欢乐的源泉；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金钱，这是医治一切苦闷的良药；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金钱，这是世人所藏的珠宝；</a:t>
            </a:r>
            <a:endParaRPr sz="2800" b="1">
              <a:latin typeface="宋体" pitchFamily="2" charset="-122"/>
            </a:endParaRPr>
          </a:p>
          <a:p>
            <a:pPr lvl="0"/>
            <a:r>
              <a:rPr sz="2800" b="1">
                <a:latin typeface="宋体" pitchFamily="2" charset="-122"/>
              </a:rPr>
              <a:t>金钱，这是妇女所拜倒的偶像。</a:t>
            </a:r>
            <a:r>
              <a:rPr sz="2800" b="1"/>
              <a:t>  </a:t>
            </a:r>
            <a:endParaRPr sz="2800" b="1"/>
          </a:p>
        </p:txBody>
      </p:sp>
      <p:sp>
        <p:nvSpPr>
          <p:cNvPr id="512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8F9455A-6FFD-4797-BD61-03EA0966CDA9}" type="footer">
              <a:rPr sz="1400"/>
              <a:t/>
            </a:fld>
            <a:endParaRPr sz="1400"/>
          </a:p>
        </p:txBody>
      </p:sp>
      <p:sp>
        <p:nvSpPr>
          <p:cNvPr id="51206" name="TextBox 512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文艺复兴：高扬人和人性共32页，您现在浏览的是第13页!</a:t>
            </a:r>
          </a:p>
        </p:txBody>
      </p:sp>
    </p:spTree>
  </p:cSld>
  <p:clrMapOvr>
    <a:masterClrMapping/>
  </p:clrMapOvr>
  <p:transition>
    <p:wedg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"/>
          <p:cNvSpPr/>
          <p:nvPr>
            <p:ph type="title"/>
          </p:nvPr>
        </p:nvSpPr>
        <p:spPr>
          <a:xfrm>
            <a:off x="0" y="0"/>
            <a:ext cx="91440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>
                <a:latin typeface="宋体" pitchFamily="2" charset="-122"/>
              </a:rPr>
              <a:t>4.世俗生活的文明化</a:t>
            </a:r>
            <a:endParaRPr sz="3600" b="1">
              <a:latin typeface="宋体" pitchFamily="2" charset="-122"/>
            </a:endParaRPr>
          </a:p>
        </p:txBody>
      </p:sp>
      <p:sp>
        <p:nvSpPr>
          <p:cNvPr id="53251" name=""/>
          <p:cNvSpPr/>
          <p:nvPr>
            <p:ph type="body" idx="4294967295"/>
          </p:nvPr>
        </p:nvSpPr>
        <p:spPr>
          <a:xfrm>
            <a:off x="0" y="1143000"/>
            <a:ext cx="91440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 b="1">
                <a:latin typeface="宋体" pitchFamily="2" charset="-122"/>
              </a:rPr>
              <a:t>追求文雅与礼貌例如：1530年伊拉斯谟出版了一本名为《男孩的礼貌教育》的小册子，受到广泛的欢迎，在出版后的6年时间里就再版了30多次。在这本书中，伊拉斯谟对日常行为方式与社交生活中的有关礼仪进行了阐述。对于一个人日常生活中身体的姿势、手势、服饰、面部表情、擤鼻涕等都作了规定。</a:t>
            </a:r>
            <a:r>
              <a:rPr sz="2800" b="1"/>
              <a:t> </a:t>
            </a:r>
            <a:endParaRPr sz="2800" b="1"/>
          </a:p>
        </p:txBody>
      </p:sp>
      <p:sp>
        <p:nvSpPr>
          <p:cNvPr id="532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32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05291CC-8409-4397-8A4E-E256BC6C67A9}" type="footer">
              <a:rPr sz="1400"/>
              <a:t/>
            </a:fld>
            <a:endParaRPr sz="1400"/>
          </a:p>
        </p:txBody>
      </p:sp>
      <p:sp>
        <p:nvSpPr>
          <p:cNvPr id="53254" name="TextBox 532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文艺复兴：高扬人和人性共32页，您现在浏览的是第14页!</a:t>
            </a:r>
          </a:p>
        </p:txBody>
      </p:sp>
    </p:spTree>
  </p:cSld>
  <p:clrMapOvr>
    <a:masterClrMapping/>
  </p:clrMapOvr>
  <p:transition>
    <p:wedg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"/>
          <p:cNvSpPr/>
          <p:nvPr>
            <p:ph type="title" idx="4294967295"/>
          </p:nvPr>
        </p:nvSpPr>
        <p:spPr>
          <a:xfrm>
            <a:off x="0" y="0"/>
            <a:ext cx="9144000" cy="762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sz="3600" b="1"/>
              <a:t>二、经过</a:t>
            </a:r>
            <a:endParaRPr sz="3600" b="1"/>
          </a:p>
        </p:txBody>
      </p:sp>
      <p:sp>
        <p:nvSpPr>
          <p:cNvPr id="59395" name=""/>
          <p:cNvSpPr/>
          <p:nvPr>
            <p:ph type="body" idx="4294967295"/>
          </p:nvPr>
        </p:nvSpPr>
        <p:spPr>
          <a:xfrm>
            <a:off x="0" y="1143000"/>
            <a:ext cx="4346575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>
                <a:latin typeface="宋体" pitchFamily="2" charset="-122"/>
              </a:rPr>
              <a:t>1.东行路线</a:t>
            </a:r>
            <a:endParaRPr b="1">
              <a:latin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宋体" pitchFamily="2" charset="-122"/>
              </a:rPr>
              <a:t>葡萄牙人巴托罗缪·迪亚士（1450一1500年)率领三艘轻便帆船，1487年1月到达非洲南端"好望角"。</a:t>
            </a:r>
            <a:endParaRPr b="1">
              <a:latin typeface="宋体" pitchFamily="2" charset="-122"/>
            </a:endParaRPr>
          </a:p>
          <a:p>
            <a:pPr lvl="0">
              <a:lnSpc>
                <a:spcPct val="90000"/>
              </a:lnSpc>
            </a:pPr>
            <a:r>
              <a:rPr b="1">
                <a:latin typeface="宋体" pitchFamily="2" charset="-122"/>
              </a:rPr>
              <a:t>1497年7月，葡萄牙人达·伽马(1460一1524年)从里斯本出航，绕过好望角，沿非洲东海岸北上，抵达马林迪港，于1498年5月底到达印度西南海岸的卡利库特。</a:t>
            </a:r>
            <a:endParaRPr b="1">
              <a:latin typeface="宋体" pitchFamily="2" charset="-122"/>
            </a:endParaRPr>
          </a:p>
        </p:txBody>
      </p:sp>
      <p:pic>
        <p:nvPicPr>
          <p:cNvPr id="59396" name=""/>
          <p:cNvPicPr/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5295900" y="1600200"/>
            <a:ext cx="2897188" cy="21732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9398" name="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5295900" y="3925888"/>
            <a:ext cx="2897188" cy="21732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939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940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0B09880F-C221-4FF6-BFF8-0D8C94BA4A2C}" type="footer">
              <a:rPr sz="1400"/>
              <a:t/>
            </a:fld>
            <a:endParaRPr sz="1400"/>
          </a:p>
        </p:txBody>
      </p:sp>
      <p:sp>
        <p:nvSpPr>
          <p:cNvPr id="59401" name="TextBox 594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文艺复兴：高扬人和人性共32页，您现在浏览的是第15页!</a:t>
            </a:r>
          </a:p>
        </p:txBody>
      </p:sp>
    </p:spTree>
  </p:cSld>
  <p:clrMapOvr>
    <a:masterClrMapping/>
  </p:clrMapOvr>
  <p:transition>
    <p:wedg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5" name=""/>
          <p:cNvSpPr/>
          <p:nvPr>
            <p:ph type="title"/>
          </p:nvPr>
        </p:nvSpPr>
        <p:spPr>
          <a:xfrm>
            <a:off x="8748712" y="0"/>
            <a:ext cx="115888" cy="11588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87043" name=""/>
          <p:cNvSpPr/>
          <p:nvPr>
            <p:ph type="body" idx="4294967295"/>
          </p:nvPr>
        </p:nvSpPr>
        <p:spPr>
          <a:xfrm>
            <a:off x="0" y="0"/>
            <a:ext cx="4953000" cy="6705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itchFamily="18" charset="2"/>
              <a:buChar char="¡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Wingdings 2" pitchFamily="18" charset="2"/>
              <a:buChar char="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Wingdings 2" pitchFamily="18" charset="2"/>
              <a:buChar char="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Tx/>
              <a:buFont typeface="Wingdings 2" pitchFamily="18" charset="2"/>
              <a:buChar char="¡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b="1">
                <a:latin typeface="宋体" pitchFamily="2" charset="-122"/>
              </a:rPr>
              <a:t>1519年9月，移居西班牙的葡萄牙人费尔南多·德·麦哲伦（1480一1521)率265名船员组成船队出港西航，横渡大西洋，经美洲而进入新大洋——“太平洋”。1521年4月到达菲律宾群岛的三描岛,因干涉岛民事务被杀。部分船员逃出菲律宾到达摩鹿加群岛，装了一船香料后经印度洋回航。1522年9月返西班牙，生还者仅18人。这就是人们常说的"麦哲伦环球航行"。</a:t>
            </a:r>
            <a:r>
              <a:rPr b="1"/>
              <a:t> </a:t>
            </a:r>
            <a:endParaRPr b="1"/>
          </a:p>
          <a:p>
            <a:pPr lvl="0">
              <a:lnSpc>
                <a:spcPct val="80000"/>
              </a:lnSpc>
            </a:pPr>
            <a:endParaRPr b="1"/>
          </a:p>
        </p:txBody>
      </p:sp>
      <p:pic>
        <p:nvPicPr>
          <p:cNvPr id="87044" name="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825" y="1268412"/>
            <a:ext cx="3657600" cy="2743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704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704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A8AEB09B-887A-4B60-AF6D-CC6B45C13CCC}" type="footer">
              <a:rPr sz="1400"/>
              <a:t/>
            </a:fld>
            <a:endParaRPr sz="1400"/>
          </a:p>
        </p:txBody>
      </p:sp>
      <p:sp>
        <p:nvSpPr>
          <p:cNvPr id="87048" name="TextBox 870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ea typeface="宋体" pitchFamily="2" charset="-122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文艺复兴：高扬人和人性共32页，您现在浏览的是第16页!</a:t>
            </a:r>
          </a:p>
        </p:txBody>
      </p:sp>
    </p:spTree>
  </p:cSld>
  <p:clrMapOvr>
    <a:masterClrMapping/>
  </p:clrMapOvr>
  <p:transition>
    <p:wedg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https://d.book118.com/966051121210010040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天坛月色">
  <a:themeElements>
    <a:clrScheme name="">
      <a:dk1>
        <a:srgbClr val="3366CC"/>
      </a:dk1>
      <a:lt1>
        <a:srgbClr val="FFFFFF"/>
      </a:lt1>
      <a:dk2>
        <a:srgbClr val="DDDDDD"/>
      </a:dk2>
      <a:lt2>
        <a:srgbClr val="FFFF66"/>
      </a:lt2>
      <a:accent1>
        <a:srgbClr val="879CC8"/>
      </a:accent1>
      <a:accent2>
        <a:srgbClr val="C0C0C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6FFFF"/>
      </a:hlink>
      <a:folHlink>
        <a:srgbClr val="CCFF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3366CC"/>
        </a:dk1>
        <a:lt1>
          <a:srgbClr val="FFFFFF"/>
        </a:lt1>
        <a:dk2>
          <a:srgbClr val="DDDDDD"/>
        </a:dk2>
        <a:lt2>
          <a:srgbClr val="FFFF66"/>
        </a:lt2>
        <a:accent1>
          <a:srgbClr val="879CC8"/>
        </a:accent1>
        <a:accent2>
          <a:srgbClr val="C0C0C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FF"/>
        </a:hlink>
        <a:folHlink>
          <a:srgbClr val="CCFFCC"/>
        </a:folHlink>
      </a:clrScheme>
    </a:extraClrScheme>
    <a:extraClrScheme>
      <a:clrScheme name="">
        <a:dk1>
          <a:srgbClr val="006699"/>
        </a:dk1>
        <a:lt1>
          <a:srgbClr val="FFFFFF"/>
        </a:lt1>
        <a:dk2>
          <a:srgbClr val="C0C0C0"/>
        </a:dk2>
        <a:lt2>
          <a:srgbClr val="FFFFFF"/>
        </a:lt2>
        <a:accent1>
          <a:srgbClr val="93B090"/>
        </a:accent1>
        <a:accent2>
          <a:srgbClr val="CCE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66"/>
        </a:hlink>
        <a:folHlink>
          <a:srgbClr val="66FFFF"/>
        </a:folHlink>
      </a:clrScheme>
    </a:extraClrScheme>
    <a:extraClrScheme>
      <a:clrScheme name="">
        <a:dk1>
          <a:srgbClr val="7B7BA7"/>
        </a:dk1>
        <a:lt1>
          <a:srgbClr val="FFFFFF"/>
        </a:lt1>
        <a:dk2>
          <a:srgbClr val="DDDDDD"/>
        </a:dk2>
        <a:lt2>
          <a:srgbClr val="FFFF66"/>
        </a:lt2>
        <a:accent1>
          <a:srgbClr val="78AE90"/>
        </a:accent1>
        <a:accent2>
          <a:srgbClr val="B8B8D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FFCC"/>
        </a:hlink>
        <a:folHlink>
          <a:srgbClr val="CCFF99"/>
        </a:folHlink>
      </a:clrScheme>
    </a:extraClrScheme>
    <a:extraClrScheme>
      <a:clrScheme name="">
        <a:dk1>
          <a:srgbClr val="6600CC"/>
        </a:dk1>
        <a:lt1>
          <a:srgbClr val="FFFF00"/>
        </a:lt1>
        <a:dk2>
          <a:srgbClr val="DDDDDD"/>
        </a:dk2>
        <a:lt2>
          <a:srgbClr val="FFFFFF"/>
        </a:lt2>
        <a:accent1>
          <a:srgbClr val="7296B6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CC"/>
        </a:hlink>
        <a:folHlink>
          <a:srgbClr val="FFFFFF"/>
        </a:folHlink>
      </a:clrScheme>
    </a:extraClrScheme>
    <a:extraClrScheme>
      <a:clrScheme name="">
        <a:dk1>
          <a:srgbClr val="0099CC"/>
        </a:dk1>
        <a:lt1>
          <a:srgbClr val="FFFFFF"/>
        </a:lt1>
        <a:dk2>
          <a:srgbClr val="DDDDDD"/>
        </a:dk2>
        <a:lt2>
          <a:srgbClr val="CCECFF"/>
        </a:lt2>
        <a:accent1>
          <a:srgbClr val="DD8A79"/>
        </a:accent1>
        <a:accent2>
          <a:srgbClr val="33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66"/>
        </a:hlink>
        <a:folHlink>
          <a:srgbClr val="CCFF99"/>
        </a:folHlink>
      </a:clrScheme>
    </a:extraClrScheme>
    <a:extraClrScheme>
      <a:clrScheme name="">
        <a:dk1>
          <a:srgbClr val="536DAD"/>
        </a:dk1>
        <a:lt1>
          <a:srgbClr val="FFFFFF"/>
        </a:lt1>
        <a:dk2>
          <a:srgbClr val="C0C0C0"/>
        </a:dk2>
        <a:lt2>
          <a:srgbClr val="66FF66"/>
        </a:lt2>
        <a:accent1>
          <a:srgbClr val="C48AB6"/>
        </a:accent1>
        <a:accent2>
          <a:srgbClr val="FF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FFFF66"/>
        </a:folHlink>
      </a:clrScheme>
    </a:extraClrScheme>
    <a:extraClrScheme>
      <a:clrScheme name="">
        <a:dk1>
          <a:srgbClr val="996633"/>
        </a:dk1>
        <a:lt1>
          <a:srgbClr val="FFFF00"/>
        </a:lt1>
        <a:dk2>
          <a:srgbClr val="C0C0C0"/>
        </a:dk2>
        <a:lt2>
          <a:srgbClr val="66FFFF"/>
        </a:lt2>
        <a:accent1>
          <a:srgbClr val="CD7C73"/>
        </a:accent1>
        <a:accent2>
          <a:srgbClr val="B6B6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CCECFF"/>
        </a:folHlink>
      </a:clrScheme>
    </a:extraClrScheme>
    <a:extraClrScheme>
      <a:clrScheme name="">
        <a:dk1>
          <a:srgbClr val="008080"/>
        </a:dk1>
        <a:lt1>
          <a:srgbClr val="FFFF66"/>
        </a:lt1>
        <a:dk2>
          <a:srgbClr val="C0C0C0"/>
        </a:dk2>
        <a:lt2>
          <a:srgbClr val="FFFF00"/>
        </a:lt2>
        <a:accent1>
          <a:srgbClr val="859CC9"/>
        </a:accent1>
        <a:accent2>
          <a:srgbClr val="FF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CC"/>
        </a:hlink>
        <a:folHlink>
          <a:srgbClr val="CCECFF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宋体</vt:lpstr>
      <vt:lpstr>Wingdings 2</vt:lpstr>
      <vt:lpstr>Office Theme</vt:lpstr>
      <vt:lpstr>第六章 　文艺复兴：高扬人和人性的时代</vt:lpstr>
      <vt:lpstr>节  意大利文艺复兴运动的兴起</vt:lpstr>
      <vt:lpstr> 二、意大利人文主义的特征</vt:lpstr>
      <vt:lpstr>PowerPoint Presentation</vt:lpstr>
      <vt:lpstr>PowerPoint Presentation</vt:lpstr>
      <vt:lpstr>PowerPoint Presentation</vt:lpstr>
      <vt:lpstr>米开朗基罗（1475-1564）是著名的雕刻家、画家、建筑师和诗人。（下图为其《大卫像》，另有《摩西像》） </vt:lpstr>
      <vt:lpstr>原罪与驱逐出伊甸园 </vt:lpstr>
      <vt:lpstr>PowerPoint Presentation</vt:lpstr>
      <vt:lpstr>PowerPoint Presentation</vt:lpstr>
      <vt:lpstr>PowerPoint Presentation</vt:lpstr>
      <vt:lpstr>二、文艺复兴运动的影响</vt:lpstr>
      <vt:lpstr>PowerPoint Presentation</vt:lpstr>
      <vt:lpstr>4.世俗生活的文明化</vt:lpstr>
      <vt:lpstr>二、经过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2024-09-07T08:12:04.957</cp:lastPrinted>
  <dcterms:created xsi:type="dcterms:W3CDTF">2024-09-07T00:12:04Z</dcterms:created>
  <dcterms:modified xsi:type="dcterms:W3CDTF">2024-09-07T00:12:06Z</dcterms:modified>
</cp:coreProperties>
</file>