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1FBE18-C5AE-4E0A-AE74-6D69426F2D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B4E9E0-5426-4CF3-AC03-F1E4567979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FAE2C-120A-4609-B3A7-0AC6A0DAD1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B92A80-0F18-4D78-A346-EF71A23591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FD357C5-29BD-47F7-904D-51341C0389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0B9F087-6EE7-47C6-A4BA-CF63349EBD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36EF22A-A0D4-421C-B364-0F6DC8A6C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5446362-E39C-4DA9-8C0C-01D909C91D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0C04E3-8FD9-4E27-A88D-39960FE37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A4A4A-FE11-4569-A855-E6576861A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8A6A1-8B90-48D1-84EB-859E49CCB5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66102145214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71826" y="1169431"/>
            <a:ext cx="668655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护理留置导尿操作规范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3429000"/>
            <a:ext cx="6934200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100">
              <a:solidFill>
                <a:schemeClr val="accent1">
                  <a:alpha val="100000"/>
                </a:schemeClr>
              </a:solidFill>
              <a:latin typeface="STSong"/>
              <a:ea typeface="STSong"/>
              <a:cs typeface="STSong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366247" y="1450250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操作前准备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操作后护理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异常情况处理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培训与考核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80845" y="1857940"/>
            <a:ext cx="261175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13810" y="2892743"/>
            <a:ext cx="4606596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550" b="1">
                <a:solidFill>
                  <a:schemeClr val="accent4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CONTENT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留置导尿是指在导尿管插入膀胱并留置在膀胱内，以引流尿液的一种护理操作。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留置导尿主要用于排尿困难、尿失禁、危重病人观察和治疗等情形，以保持患者会阴部清洁、减轻痛苦，并协助临床诊断和治疗。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定义与目的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适用于排尿困难、尿失禁、危重病人观察和治疗等情形。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操作前应评估患者的病情和需要，选择合适的导尿管型号和材质；操作时应严格遵守无菌原则，防止感染；操作后应定期更换导尿管，保持会阴部清洁干燥。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适用范围与注意事项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操作前准备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根据患者的病情、治疗需要以及医生的医嘱，判断是否需要进行留置导尿操作。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评估患者是否需要留置导尿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了解患者是否了解操作目的、过程和注意事项，以及是否能够配合完成操作。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评估患者的认知和配合程度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评估患者情况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631" r="1063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5093" r="15093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8191" r="2819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根据患者的具体情况选择合适的导尿管型号。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导尿管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用于清洁患者尿道口和周围皮肤。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消毒液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准备用物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确保操作环境清洁、安全，符合无菌操作要求。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调整室内温度和湿度，确保患者舒适。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准备必要的医疗设备，如听诊器、血压计等。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环境准备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577566" y="3267201"/>
            <a:ext cx="6115050" cy="181903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STSong"/>
                <a:ea typeface="STSong"/>
                <a:cs typeface="STSong"/>
              </a:rPr>
              <a:t>操作流程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577566" y="1758043"/>
            <a:ext cx="215265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84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8956" b="2895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460" b="246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插管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插管前准备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确保环境清洁、无菌，准备好导尿所需物品，如导尿管、手套、消毒液等。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插管方法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选择合适的导尿管规格，检查导尿管是否通畅，润滑导尿管前端，嘱咐患者放松，将导尿管插入尿道约4-6厘米，见尿后再插入约1-2厘米。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插管注意事项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插管过程中应避免过度用力，以免损伤尿道黏膜，同时要留意患者反应，如有不适，应立即停止插管。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4969" r="24969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使用胶布或固定带将导尿管固定在患者大腿内侧，保持导尿管位置稳定。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固定注意事项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固定时要避免过紧或过松，以免导尿管滑脱或压迫患者皮肤，同时要定期检查固定情况，确保导尿管不发生移位。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导尿管固定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尿液引流与记录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尿液引流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确保引流袋放置在患者膀胱水平以下，定期检查尿液颜色、性质和量，如有异常及时处理。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尿液记录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定期记录尿液量、颜色、性质等信息，为医生提供诊断依据，同时也有助于评估患者的病情状况。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https://d.book118.com/966102145214010040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23283D"/>
      </a:dk1>
      <a:lt1>
        <a:srgbClr val="F4F7FF"/>
      </a:lt1>
      <a:dk2>
        <a:srgbClr val="36324A"/>
      </a:dk2>
      <a:lt2>
        <a:srgbClr val="FFFFFF"/>
      </a:lt2>
      <a:accent1>
        <a:srgbClr val="485077"/>
      </a:accent1>
      <a:accent2>
        <a:srgbClr val="6382AD"/>
      </a:accent2>
      <a:accent3>
        <a:srgbClr val="757294"/>
      </a:accent3>
      <a:accent4>
        <a:srgbClr val="93AFCE"/>
      </a:accent4>
      <a:accent5>
        <a:srgbClr val="7186AF"/>
      </a:accent5>
      <a:accent6>
        <a:srgbClr val="AD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0">
      <vt:lpstr>Arial</vt:lpstr>
      <vt:lpstr>Calibri</vt:lpstr>
      <vt:lpstr>STSong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2024-09-07T09:34:51.138</cp:lastPrinted>
  <dcterms:created xsi:type="dcterms:W3CDTF">2024-09-07T01:34:51Z</dcterms:created>
  <dcterms:modified xsi:type="dcterms:W3CDTF">2024-09-07T01:34:53Z</dcterms:modified>
</cp:coreProperties>
</file>