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8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D4F19-7A95-4469-A058-52241FC9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CBDD1-F884-4A02-8206-A684D1BF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D481F-CDF0-4E73-9CC2-904C91C3E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408FB-133B-4EAC-8781-B6E9535F9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7C6953-5F51-4820-B25B-4F8C18914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6782C7-2DFB-49CC-B988-EED115D5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685923-0F86-4B57-B5FE-9DFF16567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DEC33-8788-473F-BAD1-1FFAD46E2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685FF-D783-4CEE-A674-8CFFDA71A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F5AA9-5D6F-4204-9525-B8C643AFB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14330-9356-4E78-8D9E-6D27FE41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6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615"/>
            <a:ext cx="5323840" cy="48133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615"/>
            <a:ext cx="5325745" cy="48133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615"/>
            <a:ext cx="5301615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10"/>
            <a:ext cx="5301615" cy="4128135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615"/>
            <a:ext cx="5325745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325745" cy="4128135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350" cy="581787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2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4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6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tags" Target="../tags/tag7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615"/>
            <a:ext cx="10800000" cy="48133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20801" r:id="rId2"/>
    <p:sldLayoutId id="2147520802" r:id="rId3"/>
    <p:sldLayoutId id="2147520803" r:id="rId4"/>
    <p:sldLayoutId id="2147520804" r:id="rId5"/>
    <p:sldLayoutId id="2147520805" r:id="rId6"/>
    <p:sldLayoutId id="2147520806" r:id="rId7"/>
    <p:sldLayoutId id="2147520807" r:id="rId8"/>
    <p:sldLayoutId id="2147520808" r:id="rId9"/>
    <p:sldLayoutId id="2147520809" r:id="rId10"/>
    <p:sldLayoutId id="21475208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422115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安全在身边主题班会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8" name="序号"/>
          <p:cNvSpPr txBox="1"/>
          <p:nvPr>
            <p:custDataLst>
              <p:tags r:id="rId3"/>
            </p:custDataLst>
          </p:nvPr>
        </p:nvSpPr>
        <p:spPr>
          <a:xfrm>
            <a:off x="6871149" y="8763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01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4"/>
            </p:custDataLst>
          </p:nvPr>
        </p:nvSpPr>
        <p:spPr>
          <a:xfrm>
            <a:off x="7934693" y="9957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5"/>
            </p:custDataLst>
          </p:nvPr>
        </p:nvSpPr>
        <p:spPr>
          <a:xfrm>
            <a:off x="6871149" y="44466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05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6"/>
            </p:custDataLst>
          </p:nvPr>
        </p:nvSpPr>
        <p:spPr>
          <a:xfrm>
            <a:off x="7934693" y="45660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班会参与人员和组织分工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7"/>
            </p:custDataLst>
          </p:nvPr>
        </p:nvSpPr>
        <p:spPr>
          <a:xfrm>
            <a:off x="6871149" y="176887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02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8"/>
            </p:custDataLst>
          </p:nvPr>
        </p:nvSpPr>
        <p:spPr>
          <a:xfrm>
            <a:off x="7934693" y="188835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班会背景和目的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9"/>
            </p:custDataLst>
          </p:nvPr>
        </p:nvSpPr>
        <p:spPr>
          <a:xfrm>
            <a:off x="6871149" y="2661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03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0"/>
            </p:custDataLst>
          </p:nvPr>
        </p:nvSpPr>
        <p:spPr>
          <a:xfrm>
            <a:off x="7934693" y="2780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班会内容和形式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1"/>
            </p:custDataLst>
          </p:nvPr>
        </p:nvSpPr>
        <p:spPr>
          <a:xfrm>
            <a:off x="6871149" y="355402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04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2"/>
            </p:custDataLst>
          </p:nvPr>
        </p:nvSpPr>
        <p:spPr>
          <a:xfrm>
            <a:off x="7934693" y="367350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班会时间和地点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3"/>
            </p:custDataLst>
          </p:nvPr>
        </p:nvSpPr>
        <p:spPr>
          <a:xfrm>
            <a:off x="6871149" y="533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06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14"/>
            </p:custDataLst>
          </p:nvPr>
        </p:nvSpPr>
        <p:spPr>
          <a:xfrm>
            <a:off x="7934693" y="545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班会宣传和准备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班会背景和目的</a:t>
            </a:r>
            <a:endParaRPr lang="zh-CN" altLang="en-US"/>
          </a:p>
        </p:txBody>
      </p:sp>
      <p:sp>
        <p:nvSpPr>
          <p:cNvPr id="10489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安全教育的重要性</a:t>
            </a:r>
            <a:endParaRPr lang="zh-CN" altLang="en-US"/>
          </a:p>
        </p:txBody>
      </p:sp>
      <p:sp>
        <p:nvSpPr>
          <p:cNvPr id="10490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892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651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8"/>
          <p:cNvSpPr/>
          <p:nvPr>
            <p:custDataLst>
              <p:tags r:id="rId4"/>
            </p:custDataLst>
          </p:nvPr>
        </p:nvSpPr>
        <p:spPr>
          <a:xfrm>
            <a:off x="6437029" y="2353201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511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523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651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4"/>
          <p:cNvSpPr/>
          <p:nvPr>
            <p:custDataLst>
              <p:tags r:id="rId8"/>
            </p:custDataLst>
          </p:nvPr>
        </p:nvSpPr>
        <p:spPr>
          <a:xfrm>
            <a:off x="822190" y="2353201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511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66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背景：近年来，安全事故频发，威胁着人们的生命财产安全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66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意义：培养学生们良好的安全习惯和行为，增强安全意识和社会责任感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5142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270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1"/>
          <p:cNvSpPr/>
          <p:nvPr>
            <p:custDataLst>
              <p:tags r:id="rId14"/>
            </p:custDataLst>
          </p:nvPr>
        </p:nvSpPr>
        <p:spPr>
          <a:xfrm>
            <a:off x="3701854" y="236518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761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75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616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796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368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826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安全教育内容：交通安全、消防安全、食品安全、网络安全等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653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目的：提高学生们的自我保护意识和安全防范能力，预防安全事故的发生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班会的目的和意义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1563947" y="1364615"/>
            <a:ext cx="9598408" cy="10553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3"/>
          <p:cNvSpPr/>
          <p:nvPr>
            <p:custDataLst>
              <p:tags r:id="rId3"/>
            </p:custDataLst>
          </p:nvPr>
        </p:nvSpPr>
        <p:spPr>
          <a:xfrm>
            <a:off x="1029706" y="1364615"/>
            <a:ext cx="260306" cy="10553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"/>
          <p:cNvSpPr txBox="1"/>
          <p:nvPr>
            <p:custDataLst>
              <p:tags r:id="rId4"/>
            </p:custDataLst>
          </p:nvPr>
        </p:nvSpPr>
        <p:spPr>
          <a:xfrm>
            <a:off x="1838772" y="1455795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提高学生的安全意识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39"/>
          <p:cNvSpPr/>
          <p:nvPr>
            <p:custDataLst>
              <p:tags r:id="rId5"/>
            </p:custDataLst>
          </p:nvPr>
        </p:nvSpPr>
        <p:spPr>
          <a:xfrm>
            <a:off x="1563947" y="2617383"/>
            <a:ext cx="9598408" cy="10553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6"/>
            </p:custDataLst>
          </p:nvPr>
        </p:nvSpPr>
        <p:spPr>
          <a:xfrm>
            <a:off x="1029706" y="2617383"/>
            <a:ext cx="260306" cy="10553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1"/>
          <p:cNvSpPr txBox="1"/>
          <p:nvPr>
            <p:custDataLst>
              <p:tags r:id="rId7"/>
            </p:custDataLst>
          </p:nvPr>
        </p:nvSpPr>
        <p:spPr>
          <a:xfrm>
            <a:off x="1838772" y="2708563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增强学生的自我保护能力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12"/>
          <p:cNvSpPr/>
          <p:nvPr>
            <p:custDataLst>
              <p:tags r:id="rId8"/>
            </p:custDataLst>
          </p:nvPr>
        </p:nvSpPr>
        <p:spPr>
          <a:xfrm>
            <a:off x="1563947" y="3870151"/>
            <a:ext cx="9598408" cy="10553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7"/>
          <p:cNvSpPr/>
          <p:nvPr>
            <p:custDataLst>
              <p:tags r:id="rId9"/>
            </p:custDataLst>
          </p:nvPr>
        </p:nvSpPr>
        <p:spPr>
          <a:xfrm>
            <a:off x="1029706" y="3870151"/>
            <a:ext cx="260306" cy="10553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19"/>
          <p:cNvSpPr txBox="1"/>
          <p:nvPr>
            <p:custDataLst>
              <p:tags r:id="rId10"/>
            </p:custDataLst>
          </p:nvPr>
        </p:nvSpPr>
        <p:spPr>
          <a:xfrm>
            <a:off x="1838772" y="3961331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培养学生的社会责任感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9"/>
          <p:cNvSpPr/>
          <p:nvPr>
            <p:custDataLst>
              <p:tags r:id="rId11"/>
            </p:custDataLst>
          </p:nvPr>
        </p:nvSpPr>
        <p:spPr>
          <a:xfrm>
            <a:off x="1563947" y="5122277"/>
            <a:ext cx="9598408" cy="10553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6"/>
          <p:cNvSpPr/>
          <p:nvPr>
            <p:custDataLst>
              <p:tags r:id="rId12"/>
            </p:custDataLst>
          </p:nvPr>
        </p:nvSpPr>
        <p:spPr>
          <a:xfrm>
            <a:off x="1029706" y="5122277"/>
            <a:ext cx="260306" cy="10553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27"/>
          <p:cNvSpPr txBox="1"/>
          <p:nvPr>
            <p:custDataLst>
              <p:tags r:id="rId13"/>
            </p:custDataLst>
          </p:nvPr>
        </p:nvSpPr>
        <p:spPr>
          <a:xfrm>
            <a:off x="1838772" y="5213457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促进学生之间的交流与合作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班会内容和形式</a:t>
            </a:r>
            <a:endParaRPr lang="zh-CN" altLang="en-US"/>
          </a:p>
        </p:txBody>
      </p:sp>
      <p:sp>
        <p:nvSpPr>
          <p:cNvPr id="10491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安全知识讲解</a:t>
            </a:r>
            <a:endParaRPr lang="zh-CN" altLang="en-US"/>
          </a:p>
        </p:txBody>
      </p:sp>
      <p:sp>
        <p:nvSpPr>
          <p:cNvPr id="10492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140" y="1364615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8" name="矩形 65"/>
          <p:cNvSpPr/>
          <p:nvPr>
            <p:custDataLst>
              <p:tags r:id="rId3"/>
            </p:custDataLst>
          </p:nvPr>
        </p:nvSpPr>
        <p:spPr>
          <a:xfrm>
            <a:off x="1191828" y="1728743"/>
            <a:ext cx="218450" cy="2184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66"/>
          <p:cNvSpPr txBox="1"/>
          <p:nvPr>
            <p:custDataLst>
              <p:tags r:id="rId4"/>
            </p:custDataLst>
          </p:nvPr>
        </p:nvSpPr>
        <p:spPr>
          <a:xfrm>
            <a:off x="1573938" y="1629202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火灾预防与逃生：介绍火灾的预防措施和逃生技巧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10" y="1364615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69"/>
          <p:cNvSpPr/>
          <p:nvPr>
            <p:custDataLst>
              <p:tags r:id="rId6"/>
            </p:custDataLst>
          </p:nvPr>
        </p:nvSpPr>
        <p:spPr>
          <a:xfrm>
            <a:off x="6398156" y="1728743"/>
            <a:ext cx="218450" cy="2184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70"/>
          <p:cNvSpPr txBox="1"/>
          <p:nvPr>
            <p:custDataLst>
              <p:tags r:id="rId7"/>
            </p:custDataLst>
          </p:nvPr>
        </p:nvSpPr>
        <p:spPr>
          <a:xfrm>
            <a:off x="6780908" y="1629202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交通安全：讲解交通安全规则和注意事项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140" y="3921219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0" name="文本框 74"/>
          <p:cNvSpPr txBox="1"/>
          <p:nvPr>
            <p:custDataLst>
              <p:tags r:id="rId9"/>
            </p:custDataLst>
          </p:nvPr>
        </p:nvSpPr>
        <p:spPr>
          <a:xfrm>
            <a:off x="1573938" y="4185164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食品安全：介绍食品安全知识，如食品添加剂、过期食品等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2" name="矩形 73"/>
          <p:cNvSpPr/>
          <p:nvPr>
            <p:custDataLst>
              <p:tags r:id="rId10"/>
            </p:custDataLst>
          </p:nvPr>
        </p:nvSpPr>
        <p:spPr>
          <a:xfrm>
            <a:off x="1191828" y="4285347"/>
            <a:ext cx="218450" cy="2184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50" y="3921219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84"/>
          <p:cNvSpPr/>
          <p:nvPr>
            <p:custDataLst>
              <p:tags r:id="rId12"/>
            </p:custDataLst>
          </p:nvPr>
        </p:nvSpPr>
        <p:spPr>
          <a:xfrm>
            <a:off x="6457238" y="4285347"/>
            <a:ext cx="218450" cy="2184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85"/>
          <p:cNvSpPr txBox="1"/>
          <p:nvPr>
            <p:custDataLst>
              <p:tags r:id="rId13"/>
            </p:custDataLst>
          </p:nvPr>
        </p:nvSpPr>
        <p:spPr>
          <a:xfrm>
            <a:off x="6839348" y="4185164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网络安全：讲解网络安全的重要性和防范措施，如密码保护、防病毒等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安全案例分析</a:t>
            </a:r>
            <a:endParaRPr lang="zh-CN" altLang="en-US"/>
          </a:p>
        </p:txBody>
      </p:sp>
      <p:sp>
        <p:nvSpPr>
          <p:cNvPr id="104927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7781" y="3904891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4"/>
          <p:cNvSpPr/>
          <p:nvPr>
            <p:custDataLst>
              <p:tags r:id="rId3"/>
            </p:custDataLst>
          </p:nvPr>
        </p:nvSpPr>
        <p:spPr>
          <a:xfrm>
            <a:off x="709737" y="425893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5"/>
          <p:cNvSpPr txBox="1"/>
          <p:nvPr>
            <p:custDataLst>
              <p:tags r:id="rId4"/>
            </p:custDataLst>
          </p:nvPr>
        </p:nvSpPr>
        <p:spPr>
          <a:xfrm>
            <a:off x="1003216" y="421585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案例四：家庭安全隐患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6902" y="3904891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2" name="矩形 57"/>
          <p:cNvSpPr/>
          <p:nvPr>
            <p:custDataLst>
              <p:tags r:id="rId6"/>
            </p:custDataLst>
          </p:nvPr>
        </p:nvSpPr>
        <p:spPr>
          <a:xfrm>
            <a:off x="4358858" y="425893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58"/>
          <p:cNvSpPr txBox="1"/>
          <p:nvPr>
            <p:custDataLst>
              <p:tags r:id="rId7"/>
            </p:custDataLst>
          </p:nvPr>
        </p:nvSpPr>
        <p:spPr>
          <a:xfrm>
            <a:off x="4652337" y="421585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分析原因：个人、家庭、社会等多方面因素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5399" y="3904891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61"/>
          <p:cNvSpPr/>
          <p:nvPr>
            <p:custDataLst>
              <p:tags r:id="rId9"/>
            </p:custDataLst>
          </p:nvPr>
        </p:nvSpPr>
        <p:spPr>
          <a:xfrm>
            <a:off x="8007979" y="425893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62"/>
          <p:cNvSpPr txBox="1"/>
          <p:nvPr>
            <p:custDataLst>
              <p:tags r:id="rId10"/>
            </p:custDataLst>
          </p:nvPr>
        </p:nvSpPr>
        <p:spPr>
          <a:xfrm>
            <a:off x="8301458" y="421585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提出建议：加强安全教育，提高安全意识，预防安全事故发生。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3419" y="1443420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4" name="矩形 65"/>
          <p:cNvSpPr/>
          <p:nvPr>
            <p:custDataLst>
              <p:tags r:id="rId12"/>
            </p:custDataLst>
          </p:nvPr>
        </p:nvSpPr>
        <p:spPr>
          <a:xfrm>
            <a:off x="696000" y="179684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66"/>
          <p:cNvSpPr txBox="1"/>
          <p:nvPr>
            <p:custDataLst>
              <p:tags r:id="rId13"/>
            </p:custDataLst>
          </p:nvPr>
        </p:nvSpPr>
        <p:spPr>
          <a:xfrm>
            <a:off x="989478" y="175375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案例一：校园欺凌事件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2540" y="1443420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69"/>
          <p:cNvSpPr/>
          <p:nvPr>
            <p:custDataLst>
              <p:tags r:id="rId15"/>
            </p:custDataLst>
          </p:nvPr>
        </p:nvSpPr>
        <p:spPr>
          <a:xfrm>
            <a:off x="4344497" y="179684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70"/>
          <p:cNvSpPr txBox="1"/>
          <p:nvPr>
            <p:custDataLst>
              <p:tags r:id="rId16"/>
            </p:custDataLst>
          </p:nvPr>
        </p:nvSpPr>
        <p:spPr>
          <a:xfrm>
            <a:off x="4637975" y="175375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案例二：交通安全事故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1661" y="1443420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6" name="矩形 73"/>
          <p:cNvSpPr/>
          <p:nvPr>
            <p:custDataLst>
              <p:tags r:id="rId18"/>
            </p:custDataLst>
          </p:nvPr>
        </p:nvSpPr>
        <p:spPr>
          <a:xfrm>
            <a:off x="7993618" y="179684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4"/>
          <p:cNvSpPr txBox="1"/>
          <p:nvPr>
            <p:custDataLst>
              <p:tags r:id="rId19"/>
            </p:custDataLst>
          </p:nvPr>
        </p:nvSpPr>
        <p:spPr>
          <a:xfrm>
            <a:off x="8287096" y="175375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案例三：网络安全问题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安全演练和模拟</a:t>
            </a:r>
            <a:endParaRPr lang="zh-CN" altLang="en-US"/>
          </a:p>
        </p:txBody>
      </p:sp>
      <p:sp>
        <p:nvSpPr>
          <p:cNvPr id="1049344" name="椭圆 262"/>
          <p:cNvSpPr/>
          <p:nvPr>
            <p:custDataLst>
              <p:tags r:id="rId2"/>
            </p:custDataLst>
          </p:nvPr>
        </p:nvSpPr>
        <p:spPr>
          <a:xfrm>
            <a:off x="2473907" y="4019644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3"/>
          <p:cNvSpPr/>
          <p:nvPr>
            <p:custDataLst>
              <p:tags r:id="rId3"/>
            </p:custDataLst>
          </p:nvPr>
        </p:nvSpPr>
        <p:spPr>
          <a:xfrm>
            <a:off x="3312992" y="4098791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4"/>
          <p:cNvSpPr/>
          <p:nvPr>
            <p:custDataLst>
              <p:tags r:id="rId4"/>
            </p:custDataLst>
          </p:nvPr>
        </p:nvSpPr>
        <p:spPr>
          <a:xfrm>
            <a:off x="4098669" y="4331727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5"/>
          <p:cNvSpPr/>
          <p:nvPr>
            <p:custDataLst>
              <p:tags r:id="rId5"/>
            </p:custDataLst>
          </p:nvPr>
        </p:nvSpPr>
        <p:spPr>
          <a:xfrm>
            <a:off x="4762730" y="4528629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6"/>
          <p:cNvSpPr/>
          <p:nvPr>
            <p:custDataLst>
              <p:tags r:id="rId6"/>
            </p:custDataLst>
          </p:nvPr>
        </p:nvSpPr>
        <p:spPr>
          <a:xfrm>
            <a:off x="5443521" y="4730035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680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291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5116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527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778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981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1089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510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70121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947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571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822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864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8138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799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30011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图形 15"/>
          <p:cNvSpPr/>
          <p:nvPr>
            <p:custDataLst>
              <p:tags r:id="rId23"/>
            </p:custDataLst>
          </p:nvPr>
        </p:nvSpPr>
        <p:spPr>
          <a:xfrm>
            <a:off x="5036205" y="4925650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19"/>
          <p:cNvSpPr/>
          <p:nvPr>
            <p:custDataLst>
              <p:tags r:id="rId24"/>
            </p:custDataLst>
          </p:nvPr>
        </p:nvSpPr>
        <p:spPr>
          <a:xfrm>
            <a:off x="8561777" y="4622576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图形 27"/>
          <p:cNvSpPr/>
          <p:nvPr>
            <p:custDataLst>
              <p:tags r:id="rId25"/>
            </p:custDataLst>
          </p:nvPr>
        </p:nvSpPr>
        <p:spPr>
          <a:xfrm>
            <a:off x="4146929" y="3670240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20050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27"/>
            </p:custDataLst>
          </p:nvPr>
        </p:nvSpPr>
        <p:spPr>
          <a:xfrm>
            <a:off x="696000" y="3691475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火灾逃生演练：模拟火灾发生时的逃生场景，教授正确的逃生方法和注意事项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8"/>
            </p:custDataLst>
          </p:nvPr>
        </p:nvSpPr>
        <p:spPr>
          <a:xfrm>
            <a:off x="9371262" y="3691475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交通安全模拟：模拟交通事故发生时的应对场景，教授正确的应对方法和注意事项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29"/>
            </p:custDataLst>
          </p:nvPr>
        </p:nvSpPr>
        <p:spPr>
          <a:xfrm>
            <a:off x="7051553" y="160084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急救知识模拟：模拟突发疾病或受伤时的急救场景，教授正确的急救方法和注意事项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0"/>
            </p:custDataLst>
          </p:nvPr>
        </p:nvSpPr>
        <p:spPr>
          <a:xfrm>
            <a:off x="3015709" y="160084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地震避难演练：模拟地震发生时的避难场景，教授正确的避难方法和注意事项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互动问答和讨论</a:t>
            </a:r>
            <a:endParaRPr lang="zh-CN" altLang="en-US"/>
          </a:p>
        </p:txBody>
      </p:sp>
      <p:sp>
        <p:nvSpPr>
          <p:cNvPr id="1049422" name="对角圆角矩形 15"/>
          <p:cNvSpPr/>
          <p:nvPr>
            <p:custDataLst>
              <p:tags r:id="rId2"/>
            </p:custDataLst>
          </p:nvPr>
        </p:nvSpPr>
        <p:spPr>
          <a:xfrm>
            <a:off x="1450363" y="4098762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6"/>
          <p:cNvSpPr/>
          <p:nvPr>
            <p:custDataLst>
              <p:tags r:id="rId3"/>
            </p:custDataLst>
          </p:nvPr>
        </p:nvSpPr>
        <p:spPr>
          <a:xfrm>
            <a:off x="1450363" y="3956542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7"/>
          <p:cNvSpPr/>
          <p:nvPr>
            <p:custDataLst>
              <p:tags r:id="rId4"/>
            </p:custDataLst>
          </p:nvPr>
        </p:nvSpPr>
        <p:spPr>
          <a:xfrm>
            <a:off x="2015981" y="3957195"/>
            <a:ext cx="85201" cy="14200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27"/>
          <p:cNvSpPr txBox="1"/>
          <p:nvPr>
            <p:custDataLst>
              <p:tags r:id="rId5"/>
            </p:custDataLst>
          </p:nvPr>
        </p:nvSpPr>
        <p:spPr>
          <a:xfrm>
            <a:off x="2052515" y="4109853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讨论：同学们可以就安全知识进行讨论，分享自己的经验和看法。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52"/>
          <p:cNvSpPr/>
          <p:nvPr>
            <p:custDataLst>
              <p:tags r:id="rId6"/>
            </p:custDataLst>
          </p:nvPr>
        </p:nvSpPr>
        <p:spPr>
          <a:xfrm>
            <a:off x="1450363" y="1507487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53"/>
          <p:cNvSpPr/>
          <p:nvPr>
            <p:custDataLst>
              <p:tags r:id="rId7"/>
            </p:custDataLst>
          </p:nvPr>
        </p:nvSpPr>
        <p:spPr>
          <a:xfrm>
            <a:off x="1450363" y="1364615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54"/>
          <p:cNvSpPr/>
          <p:nvPr>
            <p:custDataLst>
              <p:tags r:id="rId8"/>
            </p:custDataLst>
          </p:nvPr>
        </p:nvSpPr>
        <p:spPr>
          <a:xfrm>
            <a:off x="2015981" y="1365267"/>
            <a:ext cx="85201" cy="14200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56"/>
          <p:cNvSpPr txBox="1"/>
          <p:nvPr>
            <p:custDataLst>
              <p:tags r:id="rId9"/>
            </p:custDataLst>
          </p:nvPr>
        </p:nvSpPr>
        <p:spPr>
          <a:xfrm>
            <a:off x="2052515" y="1510749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提问：同学们，你们知道哪些安全知识？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5"/>
          <p:cNvSpPr/>
          <p:nvPr>
            <p:custDataLst>
              <p:tags r:id="rId10"/>
            </p:custDataLst>
          </p:nvPr>
        </p:nvSpPr>
        <p:spPr>
          <a:xfrm>
            <a:off x="1450363" y="2803125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6"/>
          <p:cNvSpPr/>
          <p:nvPr>
            <p:custDataLst>
              <p:tags r:id="rId11"/>
            </p:custDataLst>
          </p:nvPr>
        </p:nvSpPr>
        <p:spPr>
          <a:xfrm>
            <a:off x="1450363" y="2660253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7"/>
          <p:cNvSpPr/>
          <p:nvPr>
            <p:custDataLst>
              <p:tags r:id="rId12"/>
            </p:custDataLst>
          </p:nvPr>
        </p:nvSpPr>
        <p:spPr>
          <a:xfrm>
            <a:off x="2015981" y="2661557"/>
            <a:ext cx="85201" cy="14200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8"/>
          <p:cNvSpPr txBox="1"/>
          <p:nvPr>
            <p:custDataLst>
              <p:tags r:id="rId13"/>
            </p:custDataLst>
          </p:nvPr>
        </p:nvSpPr>
        <p:spPr>
          <a:xfrm>
            <a:off x="2052515" y="2814215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回答：同学们可以分享自己知道的安全知识，如防火、防电、防溺水等。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9"/>
          <p:cNvSpPr/>
          <p:nvPr>
            <p:custDataLst>
              <p:tags r:id="rId14"/>
            </p:custDataLst>
          </p:nvPr>
        </p:nvSpPr>
        <p:spPr>
          <a:xfrm>
            <a:off x="1450363" y="5395052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10"/>
          <p:cNvSpPr/>
          <p:nvPr>
            <p:custDataLst>
              <p:tags r:id="rId15"/>
            </p:custDataLst>
          </p:nvPr>
        </p:nvSpPr>
        <p:spPr>
          <a:xfrm>
            <a:off x="1450363" y="5252180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11"/>
          <p:cNvSpPr/>
          <p:nvPr>
            <p:custDataLst>
              <p:tags r:id="rId16"/>
            </p:custDataLst>
          </p:nvPr>
        </p:nvSpPr>
        <p:spPr>
          <a:xfrm>
            <a:off x="2015981" y="5252832"/>
            <a:ext cx="85201" cy="14200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12"/>
          <p:cNvSpPr txBox="1"/>
          <p:nvPr>
            <p:custDataLst>
              <p:tags r:id="rId17"/>
            </p:custDataLst>
          </p:nvPr>
        </p:nvSpPr>
        <p:spPr>
          <a:xfrm>
            <a:off x="2052515" y="5405491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总结：老师对同学们的回答和讨论进行总结，强调安全的重要性，并提出建议和期望。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班会时间和地点</a:t>
            </a:r>
            <a:endParaRPr lang="zh-CN" altLang="en-US"/>
          </a:p>
        </p:txBody>
      </p:sp>
      <p:sp>
        <p:nvSpPr>
          <p:cNvPr id="10494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班会时间安排</a:t>
            </a:r>
            <a:endParaRPr lang="zh-CN" altLang="en-US"/>
          </a:p>
        </p:txBody>
      </p:sp>
      <p:sp>
        <p:nvSpPr>
          <p:cNvPr id="1049566" name="矩形 3"/>
          <p:cNvSpPr/>
          <p:nvPr>
            <p:custDataLst>
              <p:tags r:id="rId2"/>
            </p:custDataLst>
          </p:nvPr>
        </p:nvSpPr>
        <p:spPr>
          <a:xfrm>
            <a:off x="1563947" y="1364615"/>
            <a:ext cx="9598408" cy="10553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13"/>
          <p:cNvSpPr/>
          <p:nvPr>
            <p:custDataLst>
              <p:tags r:id="rId3"/>
            </p:custDataLst>
          </p:nvPr>
        </p:nvSpPr>
        <p:spPr>
          <a:xfrm>
            <a:off x="1029706" y="1364615"/>
            <a:ext cx="260306" cy="10553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"/>
          <p:cNvSpPr txBox="1"/>
          <p:nvPr>
            <p:custDataLst>
              <p:tags r:id="rId4"/>
            </p:custDataLst>
          </p:nvPr>
        </p:nvSpPr>
        <p:spPr>
          <a:xfrm>
            <a:off x="1838772" y="1455795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时间：2023年4月20日 14:00-16:00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39"/>
          <p:cNvSpPr/>
          <p:nvPr>
            <p:custDataLst>
              <p:tags r:id="rId5"/>
            </p:custDataLst>
          </p:nvPr>
        </p:nvSpPr>
        <p:spPr>
          <a:xfrm>
            <a:off x="1563947" y="2617383"/>
            <a:ext cx="9598408" cy="10553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5"/>
          <p:cNvSpPr/>
          <p:nvPr>
            <p:custDataLst>
              <p:tags r:id="rId6"/>
            </p:custDataLst>
          </p:nvPr>
        </p:nvSpPr>
        <p:spPr>
          <a:xfrm>
            <a:off x="1029706" y="2617383"/>
            <a:ext cx="260306" cy="10553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41"/>
          <p:cNvSpPr txBox="1"/>
          <p:nvPr>
            <p:custDataLst>
              <p:tags r:id="rId7"/>
            </p:custDataLst>
          </p:nvPr>
        </p:nvSpPr>
        <p:spPr>
          <a:xfrm>
            <a:off x="1838772" y="2708563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地点：学校多功能厅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12"/>
          <p:cNvSpPr/>
          <p:nvPr>
            <p:custDataLst>
              <p:tags r:id="rId8"/>
            </p:custDataLst>
          </p:nvPr>
        </p:nvSpPr>
        <p:spPr>
          <a:xfrm>
            <a:off x="1563947" y="3870151"/>
            <a:ext cx="9598408" cy="10553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7"/>
          <p:cNvSpPr/>
          <p:nvPr>
            <p:custDataLst>
              <p:tags r:id="rId9"/>
            </p:custDataLst>
          </p:nvPr>
        </p:nvSpPr>
        <p:spPr>
          <a:xfrm>
            <a:off x="1029706" y="3870151"/>
            <a:ext cx="260306" cy="10553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19"/>
          <p:cNvSpPr txBox="1"/>
          <p:nvPr>
            <p:custDataLst>
              <p:tags r:id="rId10"/>
            </p:custDataLst>
          </p:nvPr>
        </p:nvSpPr>
        <p:spPr>
          <a:xfrm>
            <a:off x="1838772" y="3961331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准备时间：13:30-13:50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9"/>
          <p:cNvSpPr/>
          <p:nvPr>
            <p:custDataLst>
              <p:tags r:id="rId11"/>
            </p:custDataLst>
          </p:nvPr>
        </p:nvSpPr>
        <p:spPr>
          <a:xfrm>
            <a:off x="1563947" y="5122277"/>
            <a:ext cx="9598408" cy="10553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26"/>
          <p:cNvSpPr/>
          <p:nvPr>
            <p:custDataLst>
              <p:tags r:id="rId12"/>
            </p:custDataLst>
          </p:nvPr>
        </p:nvSpPr>
        <p:spPr>
          <a:xfrm>
            <a:off x="1029706" y="5122277"/>
            <a:ext cx="260306" cy="10553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27"/>
          <p:cNvSpPr txBox="1"/>
          <p:nvPr>
            <p:custDataLst>
              <p:tags r:id="rId13"/>
            </p:custDataLst>
          </p:nvPr>
        </p:nvSpPr>
        <p:spPr>
          <a:xfrm>
            <a:off x="1838772" y="5213457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结束清理时间：16:00-16:15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https://d.book118.com/966104221153010040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安全在身边主题班会</vt:lpstr>
      <vt:lpstr>目录</vt:lpstr>
      <vt:lpstr>添加章节标题</vt:lpstr>
      <vt:lpstr>班会背景和目的</vt:lpstr>
      <vt:lpstr>PowerPoint Presentation</vt:lpstr>
      <vt:lpstr>安全教育的重要性</vt:lpstr>
      <vt:lpstr>班会的目的和意义</vt:lpstr>
      <vt:lpstr>班会内容和形式</vt:lpstr>
      <vt:lpstr>PowerPoint Presentation</vt:lpstr>
      <vt:lpstr>安全知识讲解</vt:lpstr>
      <vt:lpstr>安全案例分析</vt:lpstr>
      <vt:lpstr>安全演练和模拟</vt:lpstr>
      <vt:lpstr>互动问答和讨论</vt:lpstr>
      <vt:lpstr>班会时间和地点</vt:lpstr>
      <vt:lpstr>PowerPoint Presentation</vt:lpstr>
      <vt:lpstr>班会时间安排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2024-09-07T05:02:57.269</cp:lastPrinted>
  <dcterms:created xsi:type="dcterms:W3CDTF">2024-09-06T21:02:57Z</dcterms:created>
  <dcterms:modified xsi:type="dcterms:W3CDTF">2024-09-06T21:02:59Z</dcterms:modified>
</cp:coreProperties>
</file>