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DBD939-1D30-4D27-9FCE-FE878D5FAF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2047BD-2CEC-49AB-8073-61945218DF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98280E-01A7-48EE-8D93-05F09D1AE8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352643D-E293-4049-B78E-C76CF49C82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BB90598-4FF0-466F-9248-222E322964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E21D713-F746-4D77-AB5E-6CA88D4DE4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E23A936-294B-429F-A785-D93498DF7F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4C6F48B-8849-4665-8FDF-F08C5EDE50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8CE9102-2A18-4040-94DE-714774C661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110966-EBF2-40F3-BD68-0DF1F3B242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D99F2E-7AF6-4D61-8DA5-9C6A80CD80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png" /><Relationship Id="rId3" Type="http://schemas.openxmlformats.org/officeDocument/2006/relationships/image" Target="../media/image10.jpeg" /><Relationship Id="rId4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png" /><Relationship Id="rId3" Type="http://schemas.openxmlformats.org/officeDocument/2006/relationships/image" Target="../media/image12.png" /><Relationship Id="rId4" Type="http://schemas.openxmlformats.org/officeDocument/2006/relationships/image" Target="../media/image13.pn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png" /><Relationship Id="rId3" Type="http://schemas.openxmlformats.org/officeDocument/2006/relationships/image" Target="../media/image15.png" /><Relationship Id="rId4" Type="http://schemas.openxmlformats.org/officeDocument/2006/relationships/image" Target="../media/image16.png" /><Relationship Id="rId5" Type="http://schemas.openxmlformats.org/officeDocument/2006/relationships/image" Target="../media/image12.png" /><Relationship Id="rId6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66105045003010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胆囊炎中西医结合治疗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胆囊炎概述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中医对胆囊炎的认识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西医对胆囊炎的治疗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中西医结合治疗胆囊炎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胆囊炎的预防与调护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胆囊炎概述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7929" b="17929"/>
          <a:stretch>
            <a:fillRect/>
          </a:stretch>
        </p:blipFill>
        <p:spPr>
          <a:xfrm>
            <a:off x="1040081" y="1665908"/>
            <a:ext cx="5058967" cy="21633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8619" b="28619"/>
          <a:stretch>
            <a:fillRect/>
          </a:stretch>
        </p:blipFill>
        <p:spPr>
          <a:xfrm>
            <a:off x="6099049" y="3829217"/>
            <a:ext cx="5058967" cy="2163307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6099048" y="1666037"/>
            <a:ext cx="5058949" cy="2163348"/>
            <a:chOff x="6099048" y="1666037"/>
            <a:chExt cx="5058949" cy="2163348"/>
          </a:xfrm>
        </p:grpSpPr>
        <p:sp>
          <p:nvSpPr>
            <p:cNvPr id="5" name="AutoShape 5"/>
            <p:cNvSpPr/>
            <p:nvPr/>
          </p:nvSpPr>
          <p:spPr>
            <a:xfrm>
              <a:off x="6099048" y="1666037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40100" y="3829263"/>
            <a:ext cx="5058949" cy="2163348"/>
            <a:chOff x="1040100" y="3829263"/>
            <a:chExt cx="5058949" cy="2163348"/>
          </a:xfrm>
        </p:grpSpPr>
        <p:sp>
          <p:nvSpPr>
            <p:cNvPr id="7" name="AutoShape 7"/>
            <p:cNvSpPr/>
            <p:nvPr/>
          </p:nvSpPr>
          <p:spPr>
            <a:xfrm>
              <a:off x="1040100" y="3829263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199338" y="3902273"/>
            <a:ext cx="4740456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1199338" y="4309545"/>
            <a:ext cx="4740456" cy="161028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胆囊炎可分为急性胆囊炎和慢性胆囊炎，其中急性胆囊炎起病急、病情重，慢性胆囊炎则病程较长、症状较轻。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258305" y="1738966"/>
            <a:ext cx="4740456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258305" y="2146237"/>
            <a:ext cx="4740456" cy="161028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胆囊炎是胆囊发生炎症反应的一种疾病，通常由细菌感染引起。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67764" y="1600641"/>
            <a:ext cx="9862567" cy="409766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127391" y="2241399"/>
            <a:ext cx="8135183" cy="1244966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急性胆囊炎通常由胆囊管梗阻和细菌感染引起，常见的细菌有大肠杆菌、厌氧菌等。慢性胆囊炎则多由急性胆囊炎反复发作或长期存在胆结石所致。</a:t>
            </a:r>
            <a:endParaRPr lang="en-US" sz="1100"/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AutoShape 4"/>
          <p:cNvSpPr/>
          <p:nvPr/>
        </p:nvSpPr>
        <p:spPr>
          <a:xfrm>
            <a:off x="1552790" y="1859908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27391" y="4182260"/>
            <a:ext cx="8135183" cy="1133298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450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急性胆囊炎时，胆囊壁充血、水肿，严重时胆囊壁可发生坏死和穿孔。慢性胆囊炎时，胆囊壁纤维组织增生，胆囊壁变厚，可伴有结石形成。</a:t>
            </a:r>
            <a:endParaRPr lang="en-US" sz="1100"/>
          </a:p>
          <a:p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6" name="AutoShape 6"/>
          <p:cNvSpPr/>
          <p:nvPr/>
        </p:nvSpPr>
        <p:spPr>
          <a:xfrm>
            <a:off x="2127391" y="1747914"/>
            <a:ext cx="4740456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病因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2127391" y="3718013"/>
            <a:ext cx="4740456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病理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1552790" y="3813832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8927447" y="1235878"/>
            <a:ext cx="5386942" cy="5386942"/>
            <a:chOff x="8927447" y="1235878"/>
            <a:chExt cx="5386942" cy="5386942"/>
          </a:xfrm>
        </p:grpSpPr>
        <p:sp>
          <p:nvSpPr>
            <p:cNvPr id="10" name="AutoShape 10"/>
            <p:cNvSpPr/>
            <p:nvPr/>
          </p:nvSpPr>
          <p:spPr>
            <a:xfrm>
              <a:off x="11148379" y="3456810"/>
              <a:ext cx="945078" cy="945078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10926285" y="3234717"/>
              <a:ext cx="1389264" cy="1389264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0704193" y="3012624"/>
              <a:ext cx="1833451" cy="1833451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0482100" y="2790531"/>
              <a:ext cx="2277637" cy="2277637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0260006" y="2568437"/>
              <a:ext cx="2721823" cy="272182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10037913" y="2346344"/>
              <a:ext cx="3166010" cy="3166010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815819" y="2124251"/>
              <a:ext cx="3610196" cy="361019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593727" y="1902158"/>
              <a:ext cx="4054383" cy="405438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371633" y="1680064"/>
              <a:ext cx="4498569" cy="4498569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149540" y="1457971"/>
              <a:ext cx="4942756" cy="494275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8927447" y="1235878"/>
              <a:ext cx="5386942" cy="5386942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病因与病理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急性胆囊炎主要表现为右上腹疼痛、恶心、呕吐、发热等症状，疼痛可放射至肩背部。慢性胆囊炎则表现为上腹部隐痛、饱胀不适、嗳气等症状。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通过体格检查、实验室检查和影像学检查（如超声、CT等）可明确诊断。其中超声检查是诊断胆囊炎的首选方法。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临床表现与诊断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诊断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中医对胆囊炎的认识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8619" b="28619"/>
          <a:stretch>
            <a:fillRect/>
          </a:stretch>
        </p:blipFill>
        <p:spPr>
          <a:xfrm>
            <a:off x="6230112" y="1739062"/>
            <a:ext cx="5058969" cy="2163308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2172" b="22172"/>
          <a:stretch>
            <a:fillRect/>
          </a:stretch>
        </p:blipFill>
        <p:spPr>
          <a:xfrm>
            <a:off x="6233164" y="3914561"/>
            <a:ext cx="5058969" cy="2163308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饮食不节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过食油腻、生冷食物，导致脾胃受损，湿热内生，蕴结于胆，引起胆囊炎。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情志失调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长期精神压力大、抑郁焦虑等情绪问题，导致肝胆气滞，引发胆囊炎。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外邪侵袭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湿、热、毒等外邪侵犯胆腑，导致气血瘀滞，形成胆囊炎。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病因病机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4467" b="4467"/>
          <a:stretch>
            <a:fillRect/>
          </a:stretch>
        </p:blipFill>
        <p:spPr>
          <a:xfrm>
            <a:off x="6907441" y="1792193"/>
            <a:ext cx="4502196" cy="2732629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5" name="AutoShape 5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1804696" y="1372731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肝胆湿热型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262116" y="148888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262116" y="1570452"/>
            <a:ext cx="43815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AutoShape 19"/>
          <p:cNvSpPr/>
          <p:nvPr/>
        </p:nvSpPr>
        <p:spPr>
          <a:xfrm>
            <a:off x="1804696" y="1724535"/>
            <a:ext cx="4276714" cy="119999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右上腹疼痛，伴有恶心呕吐、发热黄疸等症状，舌苔黄腻，脉弦数。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262116" y="325647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1272601" y="3332919"/>
            <a:ext cx="416357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2" name="AutoShape 22"/>
          <p:cNvSpPr/>
          <p:nvPr/>
        </p:nvSpPr>
        <p:spPr>
          <a:xfrm>
            <a:off x="1804696" y="3127969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肝郁气滞型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804696" y="3479774"/>
            <a:ext cx="4276714" cy="1212169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右上腹疼痛，伴有胸闷、嗳气等症状，舌苔薄白，脉弦。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1262116" y="503078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271991" y="5124907"/>
            <a:ext cx="441594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AutoShape 26"/>
          <p:cNvSpPr/>
          <p:nvPr/>
        </p:nvSpPr>
        <p:spPr>
          <a:xfrm>
            <a:off x="1822337" y="4895384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瘀血阻滞型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1804696" y="5247188"/>
            <a:ext cx="4276714" cy="119999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右上腹疼痛剧烈，痛处固定不移，舌质紫暗或有瘀斑，脉弦涩。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辨证分型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0081" y="3060169"/>
            <a:ext cx="10117937" cy="1602668"/>
          </a:xfrm>
          <a:prstGeom prst="rightArrow">
            <a:avLst/>
          </a:prstGeom>
          <a:solidFill>
            <a:schemeClr val="accent1">
              <a:lumMod val="50000"/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142098" y="3230392"/>
            <a:ext cx="1262116" cy="12621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22732" y="3566769"/>
            <a:ext cx="500969" cy="589605"/>
          </a:xfrm>
          <a:prstGeom prst="rect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1942673" y="3198205"/>
            <a:ext cx="1262116" cy="12621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56617" y="3614318"/>
            <a:ext cx="634228" cy="494386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8341523" y="3198205"/>
            <a:ext cx="1262116" cy="12621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678997" y="3563234"/>
            <a:ext cx="587411" cy="531815"/>
          </a:xfrm>
          <a:prstGeom prst="rect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4650304" y="4577174"/>
            <a:ext cx="2628129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肝郁气滞型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4650305" y="4975638"/>
            <a:ext cx="2311548" cy="1232821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方用柴胡疏肝散加减，以疏肝理气、活血止痛。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564104" y="1428884"/>
            <a:ext cx="2567247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肝胆湿热型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1564104" y="1827351"/>
            <a:ext cx="2335900" cy="1232821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方用龙胆泻肝汤加减，以清利湿热、疏肝利胆。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7908169" y="1428887"/>
            <a:ext cx="2555072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瘀血阻滞型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7908170" y="1827351"/>
            <a:ext cx="2311548" cy="1232821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方用血府逐瘀汤加减，以活血化瘀、通络止痛。</a:t>
            </a:r>
            <a:endParaRPr lang="en-US" sz="1100"/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中药治疗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西医对胆囊炎的治疗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27369" y="2345863"/>
            <a:ext cx="2194560" cy="3169920"/>
            <a:chOff x="1227369" y="2345863"/>
            <a:chExt cx="2194560" cy="3169920"/>
          </a:xfrm>
        </p:grpSpPr>
        <p:sp>
          <p:nvSpPr>
            <p:cNvPr id="3" name="AutoShape 3"/>
            <p:cNvSpPr/>
            <p:nvPr/>
          </p:nvSpPr>
          <p:spPr>
            <a:xfrm>
              <a:off x="1227369" y="2345863"/>
              <a:ext cx="2194560" cy="3169920"/>
            </a:xfrm>
            <a:prstGeom prst="rect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1901952" y="1923166"/>
            <a:ext cx="845393" cy="845393"/>
            <a:chOff x="1901952" y="1923166"/>
            <a:chExt cx="845393" cy="845393"/>
          </a:xfrm>
        </p:grpSpPr>
        <p:sp>
          <p:nvSpPr>
            <p:cNvPr id="5" name="AutoShape 5"/>
            <p:cNvSpPr/>
            <p:nvPr/>
          </p:nvSpPr>
          <p:spPr>
            <a:xfrm>
              <a:off x="1901952" y="1923166"/>
              <a:ext cx="845393" cy="845393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3743676" y="2345863"/>
            <a:ext cx="2194560" cy="3169920"/>
            <a:chOff x="3743676" y="2345863"/>
            <a:chExt cx="2194560" cy="3169920"/>
          </a:xfrm>
        </p:grpSpPr>
        <p:sp>
          <p:nvSpPr>
            <p:cNvPr id="7" name="AutoShape 7"/>
            <p:cNvSpPr/>
            <p:nvPr/>
          </p:nvSpPr>
          <p:spPr>
            <a:xfrm>
              <a:off x="3743676" y="2345863"/>
              <a:ext cx="2194560" cy="3169920"/>
            </a:xfrm>
            <a:prstGeom prst="rect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4418259" y="1923166"/>
            <a:ext cx="845393" cy="845393"/>
            <a:chOff x="4418259" y="1923166"/>
            <a:chExt cx="845393" cy="845393"/>
          </a:xfrm>
        </p:grpSpPr>
        <p:sp>
          <p:nvSpPr>
            <p:cNvPr id="9" name="AutoShape 9"/>
            <p:cNvSpPr/>
            <p:nvPr/>
          </p:nvSpPr>
          <p:spPr>
            <a:xfrm>
              <a:off x="4418259" y="1923166"/>
              <a:ext cx="845393" cy="845393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6259860" y="2345863"/>
            <a:ext cx="2194560" cy="3169920"/>
            <a:chOff x="6259860" y="2345863"/>
            <a:chExt cx="2194560" cy="3169920"/>
          </a:xfrm>
        </p:grpSpPr>
        <p:sp>
          <p:nvSpPr>
            <p:cNvPr id="11" name="AutoShape 11"/>
            <p:cNvSpPr/>
            <p:nvPr/>
          </p:nvSpPr>
          <p:spPr>
            <a:xfrm>
              <a:off x="6259860" y="2345863"/>
              <a:ext cx="2194560" cy="3169920"/>
            </a:xfrm>
            <a:prstGeom prst="rect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6934444" y="1923166"/>
            <a:ext cx="845393" cy="845393"/>
            <a:chOff x="6934444" y="1923166"/>
            <a:chExt cx="845393" cy="845393"/>
          </a:xfrm>
        </p:grpSpPr>
        <p:sp>
          <p:nvSpPr>
            <p:cNvPr id="13" name="AutoShape 13"/>
            <p:cNvSpPr/>
            <p:nvPr/>
          </p:nvSpPr>
          <p:spPr>
            <a:xfrm>
              <a:off x="6934444" y="1923166"/>
              <a:ext cx="845393" cy="845393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8776167" y="2345863"/>
            <a:ext cx="2194560" cy="3169920"/>
            <a:chOff x="8776167" y="2345863"/>
            <a:chExt cx="2194560" cy="3169920"/>
          </a:xfrm>
        </p:grpSpPr>
        <p:sp>
          <p:nvSpPr>
            <p:cNvPr id="15" name="AutoShape 15"/>
            <p:cNvSpPr/>
            <p:nvPr/>
          </p:nvSpPr>
          <p:spPr>
            <a:xfrm>
              <a:off x="8776167" y="2345863"/>
              <a:ext cx="2194560" cy="3169920"/>
            </a:xfrm>
            <a:prstGeom prst="rect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450750" y="1923166"/>
            <a:ext cx="845393" cy="845393"/>
            <a:chOff x="9450750" y="1923166"/>
            <a:chExt cx="845393" cy="845393"/>
          </a:xfrm>
        </p:grpSpPr>
        <p:sp>
          <p:nvSpPr>
            <p:cNvPr id="17" name="AutoShape 17"/>
            <p:cNvSpPr/>
            <p:nvPr/>
          </p:nvSpPr>
          <p:spPr>
            <a:xfrm>
              <a:off x="9450750" y="1923166"/>
              <a:ext cx="845393" cy="845393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8" name="AutoShape 18"/>
          <p:cNvSpPr/>
          <p:nvPr/>
        </p:nvSpPr>
        <p:spPr>
          <a:xfrm>
            <a:off x="1229505" y="2889069"/>
            <a:ext cx="2192423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抗生素治疗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1334659" y="3274531"/>
            <a:ext cx="1980224" cy="2003917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对于由细菌感染引起的胆囊炎，使用抗生素进行治疗，如头孢菌素、青霉素等，以控制炎症和感染。</a:t>
            </a:r>
            <a:endParaRPr lang="en-US" sz="1100"/>
          </a:p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97609" y="2090166"/>
            <a:ext cx="454080" cy="511393"/>
          </a:xfrm>
          <a:prstGeom prst="rect">
            <a:avLst/>
          </a:prstGeom>
        </p:spPr>
      </p:pic>
      <p:pic>
        <p:nvPicPr>
          <p:cNvPr id="21" name="Picture 2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42449" y="2130947"/>
            <a:ext cx="631897" cy="492528"/>
          </a:xfrm>
          <a:prstGeom prst="rect">
            <a:avLst/>
          </a:prstGeom>
        </p:spPr>
      </p:pic>
      <p:pic>
        <p:nvPicPr>
          <p:cNvPr id="22" name="Picture 2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122968" y="2113811"/>
            <a:ext cx="468345" cy="464103"/>
          </a:xfrm>
          <a:prstGeom prst="rect">
            <a:avLst/>
          </a:prstGeom>
        </p:spPr>
      </p:pic>
      <p:pic>
        <p:nvPicPr>
          <p:cNvPr id="23" name="Picture 23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587742" y="2159730"/>
            <a:ext cx="571411" cy="445417"/>
          </a:xfrm>
          <a:prstGeom prst="rect">
            <a:avLst/>
          </a:prstGeom>
        </p:spPr>
      </p:pic>
      <p:sp>
        <p:nvSpPr>
          <p:cNvPr id="24" name="AutoShape 24"/>
          <p:cNvSpPr/>
          <p:nvPr/>
        </p:nvSpPr>
        <p:spPr>
          <a:xfrm>
            <a:off x="3743676" y="2889069"/>
            <a:ext cx="2192423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利胆药</a:t>
            </a:r>
            <a:endParaRPr lang="en-US" sz="1100"/>
          </a:p>
        </p:txBody>
      </p:sp>
      <p:sp>
        <p:nvSpPr>
          <p:cNvPr id="25" name="AutoShape 25"/>
          <p:cNvSpPr/>
          <p:nvPr/>
        </p:nvSpPr>
        <p:spPr>
          <a:xfrm>
            <a:off x="3848829" y="3274531"/>
            <a:ext cx="1980224" cy="2003917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使用利胆药如硫酸镁、去氢胆酸片等，促进胆汁排出，缓解胆囊压力。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6259860" y="2889069"/>
            <a:ext cx="2192423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镇痛药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6365014" y="3274531"/>
            <a:ext cx="1980224" cy="2003917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对于疼痛明显的患者，可适当使用镇痛药如阿司匹林、布洛芬等，缓解疼痛。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8776167" y="2889069"/>
            <a:ext cx="2192423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其他药物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8881321" y="3274531"/>
            <a:ext cx="1980224" cy="2003917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根据病情需要，还可能使用抗酸药、抗痉挛药等辅助治疗。</a:t>
            </a:r>
            <a:endParaRPr lang="en-US" sz="1100"/>
          </a:p>
        </p:txBody>
      </p:sp>
      <p:grpSp>
        <p:nvGrpSpPr>
          <p:cNvPr id="30" name="Group 3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1" name="AutoShape 3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TextBox 5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药物治疗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https://d.book118.com/966105045003010033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2024-09-01T09:56:32.024</cp:lastPrinted>
  <dcterms:created xsi:type="dcterms:W3CDTF">2024-09-01T01:56:32Z</dcterms:created>
  <dcterms:modified xsi:type="dcterms:W3CDTF">2024-09-01T01:56:33Z</dcterms:modified>
</cp:coreProperties>
</file>