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image" ContentType="image/unknown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91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8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15.xml" /><Relationship Id="rId4" Type="http://schemas.openxmlformats.org/officeDocument/2006/relationships/image" Target="../media/image3.png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image" Target="../media/image4.png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image" Target="../media/image5.png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1E8DF-A96C-4D29-B453-BAFBE8FA3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78D62-DFB0-4C96-9C6D-E354E84A6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F5AB8-EE4A-45C7-92E4-F555EE980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38831-5E42-4D86-A812-5D08AE00C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96F782-C92E-4E92-9D83-1745B5ED4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6C17B3-477C-4B23-9560-A94DE708D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AA036E-3368-4AB6-84C5-9AA40D02E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8FBF4-DE96-4159-900D-E65FE7554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991AA-733D-44D8-A147-2D094882F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705E5-F837-4675-BDFA-1F1B6A600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72AFF-FBEC-4596-AE7A-756EBE0F5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2">
                  <a:lumMod val="40000"/>
                  <a:lumOff val="60000"/>
                  <a:alpha val="34000"/>
                </a:scheme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Bold" panose="00000800000000000000" charset="-122"/>
            </a:endParaRPr>
          </a:p>
        </p:txBody>
      </p:sp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812540" y="401955"/>
            <a:ext cx="8375650" cy="645541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200" y="2656840"/>
            <a:ext cx="5974080" cy="219646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200" y="1566570"/>
            <a:ext cx="5974080" cy="972000"/>
          </a:xfrm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968875"/>
            <a:ext cx="5974080" cy="118681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2">
                  <a:lumMod val="40000"/>
                  <a:lumOff val="60000"/>
                  <a:alpha val="34000"/>
                </a:scheme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Bold" panose="00000800000000000000" charset="-122"/>
            </a:endParaRPr>
          </a:p>
        </p:txBody>
      </p:sp>
      <p:pic>
        <p:nvPicPr>
          <p:cNvPr id="2097159" name="@png2x_bottom_目录" descr="C:/Users/kingsoft/AppData/Local/Temp/fig2wpp/@png2x_bottom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5715000"/>
            <a:ext cx="3154680" cy="1143000"/>
          </a:xfrm>
          <a:prstGeom prst="rect">
            <a:avLst/>
          </a:prstGeom>
        </p:spPr>
      </p:pic>
      <p:pic>
        <p:nvPicPr>
          <p:cNvPr id="2097161" name="@png2x_top_目录" descr="C:/Users/kingsoft/AppData/Local/Temp/fig2wpp/@png2x_top_目录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827010" y="0"/>
            <a:ext cx="3712210" cy="172783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490472" y="863917"/>
            <a:ext cx="9281160" cy="777608"/>
          </a:xfrm>
        </p:spPr>
        <p:txBody>
          <a:bodyPr wrap="square" anchor="ctr">
            <a:normAutofit/>
          </a:bodyPr>
          <a:lstStyle>
            <a:lvl1pPr algn="l">
              <a:defRPr sz="4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1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2">
                  <a:lumMod val="40000"/>
                  <a:lumOff val="60000"/>
                  <a:alpha val="34000"/>
                </a:scheme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Bold" panose="00000800000000000000" charset="-122"/>
            </a:endParaRPr>
          </a:p>
        </p:txBody>
      </p:sp>
      <p:pic>
        <p:nvPicPr>
          <p:cNvPr id="2097163" name="@png2x_02_章节" descr="C:/Users/kingsoft/AppData/Local/Temp/fig2wpp/@png2x_02_章节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836676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073772" y="3337560"/>
            <a:ext cx="10094976" cy="2409516"/>
          </a:xfrm>
        </p:spPr>
        <p:txBody>
          <a:bodyPr wrap="square" anchor="t" anchorCtr="0">
            <a:normAutofit/>
          </a:bodyPr>
          <a:lstStyle>
            <a:lvl1pPr algn="r"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073772" y="1056780"/>
            <a:ext cx="10094976" cy="2280780"/>
          </a:xfrm>
        </p:spPr>
        <p:txBody>
          <a:bodyPr wrap="square" anchor="t">
            <a:normAutofit/>
          </a:bodyPr>
          <a:lstStyle>
            <a:lvl1pPr marL="0" indent="0" algn="r">
              <a:buNone/>
              <a:defRPr sz="72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2">
                  <a:lumMod val="40000"/>
                  <a:lumOff val="60000"/>
                  <a:alpha val="34000"/>
                </a:scheme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Bold" panose="00000800000000000000" charset="-122"/>
            </a:endParaRPr>
          </a:p>
        </p:txBody>
      </p:sp>
      <p:pic>
        <p:nvPicPr>
          <p:cNvPr id="2097165" name="@png2x_01_结束" descr="C:/Users/kingsoft/AppData/Local/Temp/fig2wpp/@png2x_01_结束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8375650" cy="645541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095400" y="731520"/>
            <a:ext cx="5257800" cy="2724480"/>
          </a:xfrm>
        </p:spPr>
        <p:txBody>
          <a:bodyPr wrap="square" lIns="0" rIns="0" anchor="b">
            <a:normAutofit/>
          </a:bodyPr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署名占位符 10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6096000" y="3943800"/>
            <a:ext cx="5257800" cy="2412550"/>
          </a:xfrm>
        </p:spPr>
        <p:txBody>
          <a:bodyPr wrap="square" rIns="0" anchor="t">
            <a:normAutofit/>
          </a:bodyPr>
          <a:lstStyle>
            <a:lvl1pPr marL="0" indent="0" algn="r">
              <a:lnSpc>
                <a:spcPct val="100000"/>
              </a:lnSpc>
              <a:buNone/>
              <a:defRPr sz="2000" b="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5.xml" /><Relationship Id="rId13" Type="http://schemas.openxmlformats.org/officeDocument/2006/relationships/image" Target="../media/image6.png" /><Relationship Id="rId14" Type="http://schemas.openxmlformats.org/officeDocument/2006/relationships/tags" Target="../tags/tag66.xml" /><Relationship Id="rId15" Type="http://schemas.openxmlformats.org/officeDocument/2006/relationships/image" Target="../media/image7.png" /><Relationship Id="rId16" Type="http://schemas.openxmlformats.org/officeDocument/2006/relationships/tags" Target="../tags/tag67.xml" /><Relationship Id="rId17" Type="http://schemas.openxmlformats.org/officeDocument/2006/relationships/tags" Target="../tags/tag68.xml" /><Relationship Id="rId18" Type="http://schemas.openxmlformats.org/officeDocument/2006/relationships/tags" Target="../tags/tag69.xml" /><Relationship Id="rId19" Type="http://schemas.openxmlformats.org/officeDocument/2006/relationships/tags" Target="../tags/tag7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1.xml" /><Relationship Id="rId21" Type="http://schemas.openxmlformats.org/officeDocument/2006/relationships/tags" Target="../tags/tag72.xml" /><Relationship Id="rId22" Type="http://schemas.openxmlformats.org/officeDocument/2006/relationships/tags" Target="../tags/tag73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2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2">
                  <a:lumMod val="40000"/>
                  <a:lumOff val="60000"/>
                  <a:alpha val="34000"/>
                </a:scheme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Bold"/>
              <a:ea typeface="MiSans Bold"/>
              <a:cs typeface="MiSans Bold" panose="00000800000000000000" charset="-122"/>
            </a:endParaRPr>
          </a:p>
        </p:txBody>
      </p:sp>
      <p:pic>
        <p:nvPicPr>
          <p:cNvPr id="2097153" name="@png2x_02_正文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587" y="0"/>
            <a:ext cx="4279265" cy="2276475"/>
          </a:xfrm>
          <a:prstGeom prst="rect">
            <a:avLst/>
          </a:prstGeom>
        </p:spPr>
      </p:pic>
      <p:pic>
        <p:nvPicPr>
          <p:cNvPr id="2097155" name="@png2x_01_正文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7910512" y="1718945"/>
            <a:ext cx="4279265" cy="513842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MiSans Bold"/>
                <a:ea typeface="MiSans Bold"/>
                <a:cs typeface="MiSans Bold" panose="000008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MiSans Bold"/>
                <a:ea typeface="MiSans Bold"/>
                <a:cs typeface="MiSans Bold" panose="000008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MiSans Bold"/>
                <a:ea typeface="MiSans Bold"/>
                <a:cs typeface="MiSans Bold" panose="000008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902" r:id="rId2"/>
    <p:sldLayoutId id="2147500903" r:id="rId3"/>
    <p:sldLayoutId id="2147500904" r:id="rId4"/>
    <p:sldLayoutId id="2147500905" r:id="rId5"/>
    <p:sldLayoutId id="2147500906" r:id="rId6"/>
    <p:sldLayoutId id="2147500907" r:id="rId7"/>
    <p:sldLayoutId id="2147500908" r:id="rId8"/>
    <p:sldLayoutId id="2147500909" r:id="rId9"/>
    <p:sldLayoutId id="2147500910" r:id="rId10"/>
    <p:sldLayoutId id="2147500911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ea"/>
          <a:ea typeface="+mj-ea"/>
          <a:cs typeface="MiSans Bold" panose="000008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MiSans Bold" panose="00000800000000000000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Bold" panose="00000800000000000000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Bold" panose="00000800000000000000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Bold" panose="00000800000000000000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Bold" panose="000008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8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image" Target="../media/image8.image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22" Type="http://schemas.openxmlformats.org/officeDocument/2006/relationships/tags" Target="../tags/tag168.xml" /><Relationship Id="rId23" Type="http://schemas.openxmlformats.org/officeDocument/2006/relationships/tags" Target="../tags/tag169.xml" /><Relationship Id="rId24" Type="http://schemas.openxmlformats.org/officeDocument/2006/relationships/tags" Target="../tags/tag170.xml" /><Relationship Id="rId25" Type="http://schemas.openxmlformats.org/officeDocument/2006/relationships/tags" Target="../tags/tag171.xml" /><Relationship Id="rId26" Type="http://schemas.openxmlformats.org/officeDocument/2006/relationships/tags" Target="../tags/tag172.xml" /><Relationship Id="rId27" Type="http://schemas.openxmlformats.org/officeDocument/2006/relationships/tags" Target="../tags/tag173.xml" /><Relationship Id="rId28" Type="http://schemas.openxmlformats.org/officeDocument/2006/relationships/tags" Target="../tags/tag174.xml" /><Relationship Id="rId29" Type="http://schemas.openxmlformats.org/officeDocument/2006/relationships/tags" Target="../tags/tag175.xml" /><Relationship Id="rId3" Type="http://schemas.openxmlformats.org/officeDocument/2006/relationships/tags" Target="../tags/tag149.xml" /><Relationship Id="rId30" Type="http://schemas.openxmlformats.org/officeDocument/2006/relationships/tags" Target="../tags/tag176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1023023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656698"/>
            <a:ext cx="5974080" cy="1327453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2024年幼儿安全工作计划模板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53440" y="1566570"/>
            <a:ext cx="5974080" cy="972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38200" y="4968875"/>
            <a:ext cx="5974080" cy="1186815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490472" y="863917"/>
            <a:ext cx="9281160" cy="777608"/>
          </a:xfrm>
        </p:spPr>
        <p:txBody>
          <a:bodyPr wrap="square">
            <a:normAutofit fontScale="95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169" name="@svg!m0_01_项图片" descr="C:/Users/kingsoft/AppData/Local/Temp/fig2wpp/@svg!m0_01_项图片.sv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597700" y="1692098"/>
            <a:ext cx="2514600" cy="2381885"/>
          </a:xfrm>
          <a:prstGeom prst="rect">
            <a:avLst/>
          </a:prstGeom>
        </p:spPr>
      </p:pic>
      <p:sp>
        <p:nvSpPr>
          <p:cNvPr id="1048802" name="序号"/>
          <p:cNvSpPr txBox="1"/>
          <p:nvPr>
            <p:custDataLst>
              <p:tags r:id="rId5"/>
            </p:custDataLst>
          </p:nvPr>
        </p:nvSpPr>
        <p:spPr>
          <a:xfrm>
            <a:off x="3219365" y="2192478"/>
            <a:ext cx="1334770" cy="619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Bold" panose="00000800000000000000" charset="-122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Bold" panose="00000800000000000000" charset="-122"/>
            </a:endParaRPr>
          </a:p>
        </p:txBody>
      </p:sp>
      <p:sp>
        <p:nvSpPr>
          <p:cNvPr id="1048804" name="项标题"/>
          <p:cNvSpPr txBox="1"/>
          <p:nvPr>
            <p:custDataLst>
              <p:tags r:id="rId6"/>
            </p:custDataLst>
          </p:nvPr>
        </p:nvSpPr>
        <p:spPr>
          <a:xfrm>
            <a:off x="3048550" y="3136724"/>
            <a:ext cx="1587500" cy="7658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MiSans Bold" panose="00000800000000000000" charset="-122"/>
              </a:rPr>
              <a:t>添加目录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MiSans Bold" panose="00000800000000000000" charset="-122"/>
            </a:endParaRPr>
          </a:p>
          <a:p>
            <a:pPr algn="ctr">
              <a:lnSpc>
                <a:spcPct val="10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MiSans Bold" panose="00000800000000000000" charset="-122"/>
              </a:rPr>
              <a:t>项标题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MiSans Bold" panose="00000800000000000000" charset="-122"/>
            </a:endParaRPr>
          </a:p>
        </p:txBody>
      </p:sp>
      <p:pic>
        <p:nvPicPr>
          <p:cNvPr id="2097171" name="@svg!m0_01_项图片" descr="C:/Users/kingsoft/AppData/Local/Temp/fig2wpp/@svg!m0_01_项图片.svg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112935" y="1692098"/>
            <a:ext cx="2514600" cy="2381885"/>
          </a:xfrm>
          <a:prstGeom prst="rect">
            <a:avLst/>
          </a:prstGeom>
        </p:spPr>
      </p:pic>
      <p:sp>
        <p:nvSpPr>
          <p:cNvPr id="1048806" name="序号"/>
          <p:cNvSpPr txBox="1"/>
          <p:nvPr>
            <p:custDataLst>
              <p:tags r:id="rId8"/>
            </p:custDataLst>
          </p:nvPr>
        </p:nvSpPr>
        <p:spPr>
          <a:xfrm>
            <a:off x="5734600" y="2192478"/>
            <a:ext cx="1334770" cy="619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Bold" panose="00000800000000000000" charset="-122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Bold" panose="00000800000000000000" charset="-122"/>
            </a:endParaRPr>
          </a:p>
        </p:txBody>
      </p:sp>
      <p:sp>
        <p:nvSpPr>
          <p:cNvPr id="1048808" name="项标题"/>
          <p:cNvSpPr txBox="1"/>
          <p:nvPr>
            <p:custDataLst>
              <p:tags r:id="rId9"/>
            </p:custDataLst>
          </p:nvPr>
        </p:nvSpPr>
        <p:spPr>
          <a:xfrm>
            <a:off x="5563785" y="3136724"/>
            <a:ext cx="1587500" cy="7658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MiSans Bold" panose="00000800000000000000" charset="-122"/>
              </a:rPr>
              <a:t>安全工作计划的目标和原则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MiSans Bold" panose="00000800000000000000" charset="-122"/>
            </a:endParaRPr>
          </a:p>
        </p:txBody>
      </p:sp>
      <p:pic>
        <p:nvPicPr>
          <p:cNvPr id="2097173" name="@svg!m0_01_项图片" descr="C:/Users/kingsoft/AppData/Local/Temp/fig2wpp/@svg!m0_01_项图片.svg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599595" y="1692098"/>
            <a:ext cx="2514600" cy="2381885"/>
          </a:xfrm>
          <a:prstGeom prst="rect">
            <a:avLst/>
          </a:prstGeom>
        </p:spPr>
      </p:pic>
      <p:sp>
        <p:nvSpPr>
          <p:cNvPr id="1048810" name="序号"/>
          <p:cNvSpPr txBox="1"/>
          <p:nvPr>
            <p:custDataLst>
              <p:tags r:id="rId11"/>
            </p:custDataLst>
          </p:nvPr>
        </p:nvSpPr>
        <p:spPr>
          <a:xfrm>
            <a:off x="8221260" y="2192478"/>
            <a:ext cx="1334770" cy="619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Bold" panose="00000800000000000000" charset="-122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Bold" panose="00000800000000000000" charset="-122"/>
            </a:endParaRPr>
          </a:p>
        </p:txBody>
      </p:sp>
      <p:sp>
        <p:nvSpPr>
          <p:cNvPr id="1048812" name="项标题"/>
          <p:cNvSpPr txBox="1"/>
          <p:nvPr>
            <p:custDataLst>
              <p:tags r:id="rId12"/>
            </p:custDataLst>
          </p:nvPr>
        </p:nvSpPr>
        <p:spPr>
          <a:xfrm>
            <a:off x="8050445" y="3136724"/>
            <a:ext cx="1587500" cy="7658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MiSans Bold" panose="00000800000000000000" charset="-122"/>
              </a:rPr>
              <a:t>安全工作内容和措施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MiSans Bold" panose="00000800000000000000" charset="-122"/>
            </a:endParaRPr>
          </a:p>
        </p:txBody>
      </p:sp>
      <p:pic>
        <p:nvPicPr>
          <p:cNvPr id="2097175" name="@svg!m0_01_项图片" descr="C:/Users/kingsoft/AppData/Local/Temp/fig2wpp/@svg!m0_01_项图片.svg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153835" y="4073982"/>
            <a:ext cx="2514600" cy="2381885"/>
          </a:xfrm>
          <a:prstGeom prst="rect">
            <a:avLst/>
          </a:prstGeom>
        </p:spPr>
      </p:pic>
      <p:sp>
        <p:nvSpPr>
          <p:cNvPr id="1048814" name="序号"/>
          <p:cNvSpPr txBox="1"/>
          <p:nvPr>
            <p:custDataLst>
              <p:tags r:id="rId14"/>
            </p:custDataLst>
          </p:nvPr>
        </p:nvSpPr>
        <p:spPr>
          <a:xfrm>
            <a:off x="2775500" y="4574362"/>
            <a:ext cx="1334770" cy="619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Bold" panose="00000800000000000000" charset="-122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Bold" panose="00000800000000000000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5"/>
            </p:custDataLst>
          </p:nvPr>
        </p:nvSpPr>
        <p:spPr>
          <a:xfrm>
            <a:off x="2604685" y="5518608"/>
            <a:ext cx="1587500" cy="7658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MiSans Bold" panose="00000800000000000000" charset="-122"/>
              </a:rPr>
              <a:t>安全工作的责任分工和考核标准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MiSans Bold" panose="00000800000000000000" charset="-122"/>
            </a:endParaRPr>
          </a:p>
        </p:txBody>
      </p:sp>
      <p:pic>
        <p:nvPicPr>
          <p:cNvPr id="2097177" name="@svg!m0_01_项图片" descr="C:/Users/kingsoft/AppData/Local/Temp/fig2wpp/@svg!m0_01_项图片.svg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4662085" y="4073983"/>
            <a:ext cx="2514600" cy="2381885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7"/>
            </p:custDataLst>
          </p:nvPr>
        </p:nvSpPr>
        <p:spPr>
          <a:xfrm>
            <a:off x="5283750" y="4574363"/>
            <a:ext cx="1334770" cy="619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Bold" panose="00000800000000000000" charset="-122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Bold" panose="00000800000000000000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8"/>
            </p:custDataLst>
          </p:nvPr>
        </p:nvSpPr>
        <p:spPr>
          <a:xfrm>
            <a:off x="5112935" y="5518609"/>
            <a:ext cx="1587500" cy="7658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MiSans Bold" panose="00000800000000000000" charset="-122"/>
              </a:rPr>
              <a:t>安全工作的应急预案和处置流程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MiSans Bold" panose="00000800000000000000" charset="-122"/>
            </a:endParaRPr>
          </a:p>
        </p:txBody>
      </p:sp>
      <p:pic>
        <p:nvPicPr>
          <p:cNvPr id="2097179" name="@svg!m0_01_项图片" descr="C:/Users/kingsoft/AppData/Local/Temp/fig2wpp/@svg!m0_01_项图片.svg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155730" y="4073983"/>
            <a:ext cx="2514600" cy="2381885"/>
          </a:xfrm>
          <a:prstGeom prst="rect">
            <a:avLst/>
          </a:prstGeom>
        </p:spPr>
      </p:pic>
      <p:sp>
        <p:nvSpPr>
          <p:cNvPr id="1048822" name="序号"/>
          <p:cNvSpPr txBox="1"/>
          <p:nvPr>
            <p:custDataLst>
              <p:tags r:id="rId20"/>
            </p:custDataLst>
          </p:nvPr>
        </p:nvSpPr>
        <p:spPr>
          <a:xfrm>
            <a:off x="7777395" y="4574363"/>
            <a:ext cx="1334770" cy="619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Bold" panose="00000800000000000000" charset="-122"/>
              </a:rPr>
              <a:t>06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Bold" panose="00000800000000000000" charset="-122"/>
            </a:endParaRPr>
          </a:p>
        </p:txBody>
      </p:sp>
      <p:sp>
        <p:nvSpPr>
          <p:cNvPr id="1048824" name="项标题"/>
          <p:cNvSpPr txBox="1"/>
          <p:nvPr>
            <p:custDataLst>
              <p:tags r:id="rId21"/>
            </p:custDataLst>
          </p:nvPr>
        </p:nvSpPr>
        <p:spPr>
          <a:xfrm>
            <a:off x="7606580" y="5518609"/>
            <a:ext cx="1587500" cy="7658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MiSans Bold" panose="00000800000000000000" charset="-122"/>
              </a:rPr>
              <a:t>安全工作的监督和改进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MiSans Bold" panose="000008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73772" y="3337560"/>
            <a:ext cx="10094976" cy="2409516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73772" y="1056780"/>
            <a:ext cx="10094976" cy="2280780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73772" y="3337560"/>
            <a:ext cx="10094976" cy="2409516"/>
          </a:xfrm>
        </p:spPr>
        <p:txBody>
          <a:bodyPr wrap="square">
            <a:normAutofit/>
          </a:bodyPr>
          <a:lstStyle/>
          <a:p>
            <a:r>
              <a:rPr lang="zh-CN" altLang="en-US"/>
              <a:t>安全工作计划的目标和原则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73772" y="1056780"/>
            <a:ext cx="10094976" cy="2280780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目标概述</a:t>
            </a:r>
            <a:endParaRPr lang="zh-CN" altLang="en-US"/>
          </a:p>
        </p:txBody>
      </p:sp>
      <p:sp>
        <p:nvSpPr>
          <p:cNvPr id="1048978" name="椭圆 24"/>
          <p:cNvSpPr/>
          <p:nvPr>
            <p:custDataLst>
              <p:tags r:id="rId2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rgbClr val="F7FBFF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262626"/>
                </a:solidFill>
                <a:latin typeface="+mn-ea"/>
                <a:cs typeface="+mn-ea"/>
              </a:rPr>
              <a:t>预防和减少安全事故的发生</a:t>
            </a:r>
            <a:endParaRPr lang="zh-CN" altLang="zh-CN" sz="1400">
              <a:solidFill>
                <a:srgbClr val="262626"/>
              </a:solidFill>
              <a:latin typeface="+mn-ea"/>
              <a:cs typeface="+mn-ea"/>
            </a:endParaRPr>
          </a:p>
        </p:txBody>
      </p:sp>
      <p:sp>
        <p:nvSpPr>
          <p:cNvPr id="1048980" name="椭圆 22"/>
          <p:cNvSpPr/>
          <p:nvPr>
            <p:custDataLst>
              <p:tags r:id="rId3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保障幼儿在园内的正常学习和生活秩序</a:t>
            </a:r>
            <a:endParaRPr lang="zh-CN" altLang="zh-CN" sz="140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48982" name="弧形 58"/>
          <p:cNvSpPr/>
          <p:nvPr>
            <p:custDataLst>
              <p:tags r:id="rId4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椭圆 7"/>
          <p:cNvSpPr/>
          <p:nvPr>
            <p:custDataLst>
              <p:tags r:id="rId5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提高幼儿的安全意识和自我保护能力</a:t>
            </a:r>
            <a:endParaRPr lang="zh-CN" altLang="zh-CN" sz="140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48986" name="弧形 57"/>
          <p:cNvSpPr/>
          <p:nvPr>
            <p:custDataLst>
              <p:tags r:id="rId6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椭圆 23"/>
          <p:cNvSpPr/>
          <p:nvPr>
            <p:custDataLst>
              <p:tags r:id="rId7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椭圆 9"/>
          <p:cNvSpPr/>
          <p:nvPr>
            <p:custDataLst>
              <p:tags r:id="rId9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椭圆 5"/>
          <p:cNvSpPr/>
          <p:nvPr>
            <p:custDataLst>
              <p:tags r:id="rId10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rgbClr val="F7FBFF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1400">
                <a:solidFill>
                  <a:srgbClr val="262626"/>
                </a:solidFill>
                <a:latin typeface="+mn-ea"/>
                <a:cs typeface="+mn-ea"/>
              </a:rPr>
              <a:t>确保幼儿的人身安全和财产安全</a:t>
            </a:r>
            <a:endParaRPr lang="zh-CN" altLang="zh-CN" sz="1400">
              <a:solidFill>
                <a:srgbClr val="262626"/>
              </a:solidFill>
              <a:latin typeface="+mn-ea"/>
              <a:cs typeface="+mn-ea"/>
            </a:endParaRPr>
          </a:p>
        </p:txBody>
      </p:sp>
      <p:sp>
        <p:nvSpPr>
          <p:cNvPr id="1048996" name="椭圆 4"/>
          <p:cNvSpPr/>
          <p:nvPr>
            <p:custDataLst>
              <p:tags r:id="rId11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遵循原则</a:t>
            </a:r>
            <a:endParaRPr lang="zh-CN" altLang="en-US"/>
          </a:p>
        </p:txBody>
      </p:sp>
      <p:sp>
        <p:nvSpPr>
          <p:cNvPr id="1049034" name="矩形 3"/>
          <p:cNvSpPr/>
          <p:nvPr>
            <p:custDataLst>
              <p:tags r:id="rId2"/>
            </p:custDataLst>
          </p:nvPr>
        </p:nvSpPr>
        <p:spPr>
          <a:xfrm>
            <a:off x="4338586" y="1364400"/>
            <a:ext cx="3511534" cy="9444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预防为主：通过提前预防措施，降低幼儿安全风险。</a:t>
            </a:r>
            <a:endParaRPr lang="zh-CN" altLang="en-US" sz="16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cxnSp>
        <p:nvCxnSpPr>
          <p:cNvPr id="3145729" name="直接连接符 143"/>
          <p:cNvCxnSpPr/>
          <p:nvPr>
            <p:custDataLst>
              <p:tags r:id="rId3"/>
            </p:custDataLst>
          </p:nvPr>
        </p:nvCxnSpPr>
        <p:spPr>
          <a:xfrm flipH="1">
            <a:off x="4338586" y="2481526"/>
            <a:ext cx="3515488" cy="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lumMod val="20000"/>
                    <a:lumOff val="80000"/>
                    <a:alpha val="0"/>
                  </a:schemeClr>
                </a:gs>
                <a:gs pos="100000">
                  <a:schemeClr val="tx1">
                    <a:lumMod val="20000"/>
                    <a:lumOff val="80000"/>
                  </a:schemeClr>
                </a:gs>
              </a:gsLst>
              <a:lin ang="0" scaled="1"/>
            </a:gradFill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sp>
        <p:nvSpPr>
          <p:cNvPr id="1049036" name="矩形 4"/>
          <p:cNvSpPr/>
          <p:nvPr>
            <p:custDataLst>
              <p:tags r:id="rId4"/>
            </p:custDataLst>
          </p:nvPr>
        </p:nvSpPr>
        <p:spPr>
          <a:xfrm>
            <a:off x="4337926" y="2654203"/>
            <a:ext cx="3511533" cy="9444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人身安全：确保幼儿的人身安全，避免发生意外伤害。</a:t>
            </a:r>
            <a:endParaRPr lang="zh-CN" altLang="en-US" sz="16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cxnSp>
        <p:nvCxnSpPr>
          <p:cNvPr id="3145731" name="直接连接符 15"/>
          <p:cNvCxnSpPr/>
          <p:nvPr>
            <p:custDataLst>
              <p:tags r:id="rId5"/>
            </p:custDataLst>
          </p:nvPr>
        </p:nvCxnSpPr>
        <p:spPr>
          <a:xfrm flipH="1">
            <a:off x="4338586" y="3771329"/>
            <a:ext cx="3515488" cy="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lumMod val="20000"/>
                    <a:lumOff val="80000"/>
                    <a:alpha val="0"/>
                  </a:schemeClr>
                </a:gs>
                <a:gs pos="100000">
                  <a:schemeClr val="tx1">
                    <a:lumMod val="20000"/>
                    <a:lumOff val="80000"/>
                  </a:schemeClr>
                </a:gs>
              </a:gsLst>
              <a:lin ang="0" scaled="1"/>
            </a:gradFill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sp>
        <p:nvSpPr>
          <p:cNvPr id="1049038" name="矩形 5"/>
          <p:cNvSpPr/>
          <p:nvPr>
            <p:custDataLst>
              <p:tags r:id="rId6"/>
            </p:custDataLst>
          </p:nvPr>
        </p:nvSpPr>
        <p:spPr>
          <a:xfrm>
            <a:off x="4337926" y="3944006"/>
            <a:ext cx="3511533" cy="9444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及时处理：一旦发生安全事故，应立即采取措施，减轻伤害程度。</a:t>
            </a:r>
            <a:endParaRPr lang="zh-CN" altLang="en-US" sz="16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cxnSp>
        <p:nvCxnSpPr>
          <p:cNvPr id="3145733" name="直接连接符 19"/>
          <p:cNvCxnSpPr/>
          <p:nvPr>
            <p:custDataLst>
              <p:tags r:id="rId7"/>
            </p:custDataLst>
          </p:nvPr>
        </p:nvCxnSpPr>
        <p:spPr>
          <a:xfrm flipH="1">
            <a:off x="4338586" y="5061133"/>
            <a:ext cx="3508238" cy="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lumMod val="20000"/>
                    <a:lumOff val="80000"/>
                    <a:alpha val="0"/>
                  </a:schemeClr>
                </a:gs>
                <a:gs pos="100000">
                  <a:schemeClr val="tx1">
                    <a:lumMod val="20000"/>
                    <a:lumOff val="80000"/>
                  </a:schemeClr>
                </a:gs>
              </a:gsLst>
              <a:lin ang="0" scaled="1"/>
            </a:gradFill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sp>
        <p:nvSpPr>
          <p:cNvPr id="1049040" name="矩形 6"/>
          <p:cNvSpPr/>
          <p:nvPr>
            <p:custDataLst>
              <p:tags r:id="rId8"/>
            </p:custDataLst>
          </p:nvPr>
        </p:nvSpPr>
        <p:spPr>
          <a:xfrm>
            <a:off x="4338586" y="5233809"/>
            <a:ext cx="3511534" cy="9444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责任明确：明确相关人员的安全责任，确保安全工作的有效实施。</a:t>
            </a:r>
            <a:endParaRPr lang="zh-CN" altLang="en-US" sz="16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73772" y="3337560"/>
            <a:ext cx="10094976" cy="2409516"/>
          </a:xfrm>
        </p:spPr>
        <p:txBody>
          <a:bodyPr wrap="square">
            <a:normAutofit/>
          </a:bodyPr>
          <a:lstStyle/>
          <a:p>
            <a:r>
              <a:rPr lang="zh-CN" altLang="en-US"/>
              <a:t>安全工作内容和措施</a:t>
            </a:r>
            <a:endParaRPr lang="zh-CN" altLang="en-US"/>
          </a:p>
        </p:txBody>
      </p:sp>
      <p:sp>
        <p:nvSpPr>
          <p:cNvPr id="10490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73772" y="1056780"/>
            <a:ext cx="10094976" cy="2280780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安全教育</a:t>
            </a:r>
            <a:endParaRPr lang="zh-CN" altLang="en-US"/>
          </a:p>
        </p:txBody>
      </p:sp>
      <p:sp>
        <p:nvSpPr>
          <p:cNvPr id="1049152" name="对角圆角矩形 52"/>
          <p:cNvSpPr/>
          <p:nvPr>
            <p:custDataLst>
              <p:tags r:id="rId2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7799" tIns="3456" rIns="377548" bIns="117624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1600">
                <a:solidFill>
                  <a:srgbClr val="333333"/>
                </a:solidFill>
                <a:latin typeface="+mn-ea"/>
                <a:cs typeface="+mn-ea"/>
                <a:sym typeface="+mn-ea"/>
              </a:rPr>
              <a:t>定期开展安全教育活动，提高幼儿安全意识</a:t>
            </a:r>
            <a:endParaRPr lang="zh-CN" altLang="zh-CN" sz="1600">
              <a:solidFill>
                <a:srgbClr val="33333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54" name="对角圆角矩形 15"/>
          <p:cNvSpPr/>
          <p:nvPr>
            <p:custDataLst>
              <p:tags r:id="rId3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7799" tIns="10366" rIns="377548" bIns="110714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1600">
                <a:solidFill>
                  <a:srgbClr val="333333"/>
                </a:solidFill>
                <a:latin typeface="+mn-ea"/>
                <a:cs typeface="+mn-ea"/>
                <a:sym typeface="+mn-ea"/>
              </a:rPr>
              <a:t>结合实际案例，向幼儿传授安全知识和技能</a:t>
            </a:r>
            <a:endParaRPr lang="zh-CN" altLang="zh-CN" sz="1600">
              <a:solidFill>
                <a:srgbClr val="33333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56" name="对角圆角矩形 5"/>
          <p:cNvSpPr/>
          <p:nvPr>
            <p:custDataLst>
              <p:tags r:id="rId4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7799" tIns="10366" rIns="377548" bIns="110714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1600">
                <a:solidFill>
                  <a:srgbClr val="333333"/>
                </a:solidFill>
                <a:latin typeface="+mn-ea"/>
                <a:cs typeface="+mn-ea"/>
                <a:sym typeface="+mn-ea"/>
              </a:rPr>
              <a:t>制定安全教育计划，包括消防、地震、交通安全等方面的内容</a:t>
            </a:r>
            <a:endParaRPr lang="zh-CN" altLang="zh-CN" sz="1600">
              <a:solidFill>
                <a:srgbClr val="33333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58" name="对角圆角矩形 16"/>
          <p:cNvSpPr/>
          <p:nvPr>
            <p:custDataLst>
              <p:tags r:id="rId5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17"/>
          <p:cNvSpPr/>
          <p:nvPr>
            <p:custDataLst>
              <p:tags r:id="rId6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6"/>
          <p:cNvSpPr/>
          <p:nvPr>
            <p:custDataLst>
              <p:tags r:id="rId9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7"/>
          <p:cNvSpPr/>
          <p:nvPr>
            <p:custDataLst>
              <p:tags r:id="rId10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对角圆角矩形 9"/>
          <p:cNvSpPr/>
          <p:nvPr>
            <p:custDataLst>
              <p:tags r:id="rId11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7799" tIns="10366" rIns="377548" bIns="110714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1600">
                <a:solidFill>
                  <a:srgbClr val="333333"/>
                </a:solidFill>
                <a:latin typeface="+mn-ea"/>
                <a:cs typeface="+mn-ea"/>
                <a:sym typeface="+mn-ea"/>
              </a:rPr>
              <a:t>建立安全教育考核机制，对幼儿的安全知识掌握情况进行评估</a:t>
            </a:r>
            <a:endParaRPr lang="zh-CN" altLang="zh-CN" sz="1600">
              <a:solidFill>
                <a:srgbClr val="33333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72" name="对角圆角矩形 10"/>
          <p:cNvSpPr/>
          <p:nvPr>
            <p:custDataLst>
              <p:tags r:id="rId12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直角三角形 11"/>
          <p:cNvSpPr/>
          <p:nvPr>
            <p:custDataLst>
              <p:tags r:id="rId13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安全设施</a:t>
            </a:r>
            <a:endParaRPr lang="zh-CN" altLang="en-US"/>
          </a:p>
        </p:txBody>
      </p:sp>
      <p:sp>
        <p:nvSpPr>
          <p:cNvPr id="1049212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77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安装监控设备，实时监控幼儿活动区域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18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定期检查消防设施，确保其有效性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24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设立安全出口标识，确保紧急情况下幼儿能够快速疏散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30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77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配备专业的安保人员，负责幼儿的安全保障工作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安全制度</a:t>
            </a:r>
            <a:endParaRPr lang="zh-CN" altLang="en-US"/>
          </a:p>
        </p:txBody>
      </p:sp>
      <p:sp>
        <p:nvSpPr>
          <p:cNvPr id="104927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181561" cy="7756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制定安全管理制度和规定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正文"/>
          <p:cNvSpPr txBox="1"/>
          <p:nvPr>
            <p:custDataLst>
              <p:tags r:id="rId28"/>
            </p:custDataLst>
          </p:nvPr>
        </p:nvSpPr>
        <p:spPr>
          <a:xfrm>
            <a:off x="9147178" y="3693311"/>
            <a:ext cx="2206622" cy="7756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开展安全教育培训和宣传工作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201610" cy="7756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建立安全事故应急预案和处置机制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145849" cy="7756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定期进行安全检查和隐患排查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安全演练</a:t>
            </a:r>
            <a:endParaRPr lang="zh-CN" altLang="en-US"/>
          </a:p>
        </p:txBody>
      </p:sp>
      <p:sp>
        <p:nvSpPr>
          <p:cNvPr id="1049352" name="对角圆角矩形 52"/>
          <p:cNvSpPr/>
          <p:nvPr>
            <p:custDataLst>
              <p:tags r:id="rId2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7799" tIns="3456" rIns="377548" bIns="117624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1600">
                <a:solidFill>
                  <a:srgbClr val="333333"/>
                </a:solidFill>
                <a:latin typeface="+mn-ea"/>
                <a:cs typeface="+mn-ea"/>
                <a:sym typeface="+mn-ea"/>
              </a:rPr>
              <a:t>定期组织安全演练，提高幼儿的安全意识和自救能力。</a:t>
            </a:r>
            <a:endParaRPr lang="zh-CN" altLang="zh-CN" sz="1600">
              <a:solidFill>
                <a:srgbClr val="33333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354" name="对角圆角矩形 15"/>
          <p:cNvSpPr/>
          <p:nvPr>
            <p:custDataLst>
              <p:tags r:id="rId3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7799" tIns="10366" rIns="377548" bIns="110714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1600">
                <a:solidFill>
                  <a:srgbClr val="333333"/>
                </a:solidFill>
                <a:latin typeface="+mn-ea"/>
                <a:cs typeface="+mn-ea"/>
                <a:sym typeface="+mn-ea"/>
              </a:rPr>
              <a:t>在演练过程中，要确保幼儿的安全，避免发生意外事故。</a:t>
            </a:r>
            <a:endParaRPr lang="zh-CN" altLang="zh-CN" sz="1600">
              <a:solidFill>
                <a:srgbClr val="33333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356" name="对角圆角矩形 5"/>
          <p:cNvSpPr/>
          <p:nvPr>
            <p:custDataLst>
              <p:tags r:id="rId4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7799" tIns="10366" rIns="377548" bIns="110714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1600">
                <a:solidFill>
                  <a:srgbClr val="333333"/>
                </a:solidFill>
                <a:latin typeface="+mn-ea"/>
                <a:cs typeface="+mn-ea"/>
                <a:sym typeface="+mn-ea"/>
              </a:rPr>
              <a:t>制定详细的安全演练计划，包括演练时间、地点、参与人员和演练内容等。</a:t>
            </a:r>
            <a:endParaRPr lang="zh-CN" altLang="zh-CN" sz="1600">
              <a:solidFill>
                <a:srgbClr val="33333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358" name="对角圆角矩形 16"/>
          <p:cNvSpPr/>
          <p:nvPr>
            <p:custDataLst>
              <p:tags r:id="rId5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直角三角形 17"/>
          <p:cNvSpPr/>
          <p:nvPr>
            <p:custDataLst>
              <p:tags r:id="rId6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对角圆角矩形 6"/>
          <p:cNvSpPr/>
          <p:nvPr>
            <p:custDataLst>
              <p:tags r:id="rId9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直角三角形 7"/>
          <p:cNvSpPr/>
          <p:nvPr>
            <p:custDataLst>
              <p:tags r:id="rId10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对角圆角矩形 9"/>
          <p:cNvSpPr/>
          <p:nvPr>
            <p:custDataLst>
              <p:tags r:id="rId11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7799" tIns="10366" rIns="377548" bIns="110714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1600">
                <a:solidFill>
                  <a:srgbClr val="333333"/>
                </a:solidFill>
                <a:latin typeface="+mn-ea"/>
                <a:cs typeface="+mn-ea"/>
                <a:sym typeface="+mn-ea"/>
              </a:rPr>
              <a:t>演练结束后，要及时总结经验教训，不断完善安全演练计划。</a:t>
            </a:r>
            <a:endParaRPr lang="zh-CN" altLang="zh-CN" sz="1600">
              <a:solidFill>
                <a:srgbClr val="33333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372" name="对角圆角矩形 10"/>
          <p:cNvSpPr/>
          <p:nvPr>
            <p:custDataLst>
              <p:tags r:id="rId12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直角三角形 11"/>
          <p:cNvSpPr/>
          <p:nvPr>
            <p:custDataLst>
              <p:tags r:id="rId13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https://d.book118.com/966110230234010101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88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1*f*4"/>
  <p:tag name="KSO_WM_UNIT_INDEX" val="4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8"/>
</p:tagLst>
</file>

<file path=ppt/tags/tag77.xml><?xml version="1.0" encoding="utf-8"?>
<p:tagLst xmlns:p="http://schemas.openxmlformats.org/presentationml/2006/main">
  <p:tag name="KSO_WM_BEAUTIFY_FLAG" val="#wm#"/>
  <p:tag name="KSO_WM_SLIDE_ID" val="custom2023128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88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 / CONTENTS"/>
  <p:tag name="KSO_WM_UNIT_TYPE" val="a"/>
  <p:tag name="KSO_WM_UNIT_VALUE" val="3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.25999847054481506},{&quot;brightness&quot;:0,&quot;colorType&quot;:2,&quot;pos&quot;:1,&quot;rgb&quot;:&quot;#ffffff&quot;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1000061035156,&quot;width&quot;:921.2000122070312}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6*l_h_i*1_1_2"/>
  <p:tag name="KSO_WM_UNIT_INDEX" val="1_1_2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1000061035156,&quot;width&quot;:921.2000122070312}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1000061035156,&quot;width&quot;:921.2000122070312}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 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.25999847054481506},{&quot;brightness&quot;:0,&quot;colorType&quot;:2,&quot;pos&quot;:1,&quot;rgb&quot;:&quot;#ffffff&quot;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1000061035156,&quot;width&quot;:921.2000122070312}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6*l_h_i*1_2_2"/>
  <p:tag name="KSO_WM_UNIT_INDEX" val="1_2_2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1000061035156,&quot;width&quot;:921.2000122070312}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1000061035156,&quot;width&quot;:921.2000122070312}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 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.25999847054481506},{&quot;brightness&quot;:0,&quot;colorType&quot;:2,&quot;pos&quot;:1,&quot;rgb&quot;:&quot;#ffffff&quot;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1000061035156,&quot;width&quot;:921.2000122070312}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6*l_h_i*1_3_2"/>
  <p:tag name="KSO_WM_UNIT_INDEX" val="1_3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1000061035156,&quot;width&quot;:921.2000122070312}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6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1000061035156,&quot;width&quot;:921.2000122070312}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 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.25999847054481506},{&quot;brightness&quot;:0,&quot;colorType&quot;:2,&quot;pos&quot;:1,&quot;rgb&quot;:&quot;#ffffff&quot;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1000061035156,&quot;width&quot;:921.2000122070312}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6*l_h_i*1_4_2"/>
  <p:tag name="KSO_WM_UNIT_INDEX" val="1_4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1000061035156,&quot;width&quot;:921.2000122070312}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6*l_h_i*1_4_1"/>
  <p:tag name="KSO_WM_UNIT_INDEX" val="1_4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1000061035156,&quot;width&quot;:921.2000122070312}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 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.25999847054481506},{&quot;brightness&quot;:0,&quot;colorType&quot;:2,&quot;pos&quot;:1,&quot;rgb&quot;:&quot;#ffffff&quot;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1000061035156,&quot;width&quot;:921.2000122070312}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6*l_h_i*1_5_2"/>
  <p:tag name="KSO_WM_UNIT_INDEX" val="1_5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1000061035156,&quot;width&quot;:921.2000122070312}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6*l_h_i*1_5_1"/>
  <p:tag name="KSO_WM_UNIT_INDEX" val="1_5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1000061035156,&quot;width&quot;:921.2000122070312}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 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.25999847054481506},{&quot;brightness&quot;:0,&quot;colorType&quot;:2,&quot;pos&quot;:1,&quot;rgb&quot;:&quot;#ffffff&quot;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1000061035156,&quot;width&quot;:921.2000122070312}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6*l_h_i*1_6_2"/>
  <p:tag name="KSO_WM_UNIT_INDEX" val="1_6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1000061035156,&quot;width&quot;:921.2000122070312}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6*l_h_i*1_6_1"/>
  <p:tag name="KSO_WM_UNIT_INDEX" val="1_6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1000061035156,&quot;width&quot;:921.2000122070312}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 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88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88"/>
  <p:tag name="KSO_WM_UNIT_COMPATIBLE" val="1"/>
  <p:tag name="KSO_WM_UNIT_DIAGRAM_ISNUMVISUAL" val="0"/>
  <p:tag name="KSO_WM_UNIT_DIAGRAM_ISREFERUNIT" val="0"/>
  <p:tag name="KSO_WM_UNIT_HIGHLIGHT" val="0"/>
  <p:tag name="KSO_WM_UNIT_ID" val="custom20231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1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88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88"/>
  <p:tag name="KSO_WM_UNIT_COMPATIBLE" val="1"/>
  <p:tag name="KSO_WM_UNIT_DIAGRAM_ISNUMVISUAL" val="0"/>
  <p:tag name="KSO_WM_UNIT_DIAGRAM_ISREFERUNIT" val="0"/>
  <p:tag name="KSO_WM_UNIT_HIGHLIGHT" val="0"/>
  <p:tag name="KSO_WM_UNIT_ID" val="custom202312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1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88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2,&quot;pos&quot;:0.47999998927116394,&quot;rgb&quot;:&quot;#f7fbff&quot;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26262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FILL_TYPE" val="3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FILL_TYPE" val="3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2,&quot;pos&quot;:0.47999998927116394,&quot;rgb&quot;:&quot;#f7fbff&quot;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26262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_BRIGHTNESS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3*l_h_f*1_1_1"/>
  <p:tag name="KSO_WM_UNIT_INDEX" val="1_1_1"/>
  <p:tag name="KSO_WM_UNIT_LAYERLEVEL" val="1_1_1"/>
  <p:tag name="KSO_WM_UNIT_NOCLEAR" val="0"/>
  <p:tag name="KSO_WM_UNIT_PRESET_TEXT" val="单击添加文本内容，简明扼要地阐述您的观点。根据需要可酌情增减文字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5,&quot;pos&quot;:0,&quot;transparency&quot;:1},{&quot;brightness&quot;:0.800000011920929,&quot;colorType&quot;:1,&quot;foreColorIndex&quot;:13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3*l_h_f*1_2_1"/>
  <p:tag name="KSO_WM_UNIT_INDEX" val="1_2_1"/>
  <p:tag name="KSO_WM_UNIT_LAYERLEVEL" val="1_1_1"/>
  <p:tag name="KSO_WM_UNIT_NOCLEAR" val="0"/>
  <p:tag name="KSO_WM_UNIT_PRESET_TEXT" val="单击添加文本内容，简明扼要地阐述您的观点。根据需要可酌情增减文字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5,&quot;pos&quot;:0,&quot;transparency&quot;:1},{&quot;brightness&quot;:0.800000011920929,&quot;colorType&quot;:1,&quot;foreColorIndex&quot;:13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3*l_h_f*1_3_1"/>
  <p:tag name="KSO_WM_UNIT_INDEX" val="1_3_1"/>
  <p:tag name="KSO_WM_UNIT_LAYERLEVEL" val="1_1_1"/>
  <p:tag name="KSO_WM_UNIT_NOCLEAR" val="0"/>
  <p:tag name="KSO_WM_UNIT_PRESET_TEXT" val="单击添加文本内容，简明扼要地阐述您的观点。根据需要可酌情增减文字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5,&quot;pos&quot;:0,&quot;transparency&quot;:1},{&quot;brightness&quot;:0.800000011920929,&quot;colorType&quot;:1,&quot;foreColorIndex&quot;:13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8999938964844,&quot;width&quot;:267.3500061035156}"/>
  <p:tag name="KSO_WM_TAG_VERSION" val="3.0"/>
  <p:tag name="KSO_WM_TEMPLATE_CATEGORY" val="diagram"/>
  <p:tag name="KSO_WM_TEMPLATE_INDEX" val="20233004"/>
  <p:tag name="KSO_WM_UNIT_COMPATIBLE" val="0"/>
  <p:tag name="KSO_WM_UNIT_DIAGRAM_ISNUMVISUAL" val="0"/>
  <p:tag name="KSO_WM_UNIT_DIAGRAM_ISREFERUNIT" val="0"/>
  <p:tag name="KSO_WM_UNIT_HIGHLIGHT" val="0"/>
  <p:tag name="KSO_WM_UNIT_ID" val="diagram20233004_3*l_h_f*1_4_1"/>
  <p:tag name="KSO_WM_UNIT_INDEX" val="1_4_1"/>
  <p:tag name="KSO_WM_UNIT_LAYERLEVEL" val="1_1_1"/>
  <p:tag name="KSO_WM_UNIT_NOCLEAR" val="0"/>
  <p:tag name="KSO_WM_UNIT_PRESET_TEXT" val="单击添加文本内容，简明扼要地阐述您的观点。根据需要可酌情增减文字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88"/>
  <p:tag name="KSO_WM_UNIT_COMPATIBLE" val="0"/>
  <p:tag name="KSO_WM_UNIT_DIAGRAM_ISNUMVISUAL" val="0"/>
  <p:tag name="KSO_WM_UNIT_DIAGRAM_ISREFERUNIT" val="0"/>
  <p:tag name="KSO_WM_UNIT_HIGHLIGHT" val="0"/>
  <p:tag name="KSO_WM_UNIT_ID" val="custom20231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88"/>
  <p:tag name="KSO_WM_UNIT_COMPATIBLE" val="1"/>
  <p:tag name="KSO_WM_UNIT_DIAGRAM_ISNUMVISUAL" val="0"/>
  <p:tag name="KSO_WM_UNIT_DIAGRAM_ISREFERUNIT" val="0"/>
  <p:tag name="KSO_WM_UNIT_HIGHLIGHT" val="0"/>
  <p:tag name="KSO_WM_UNIT_ID" val="custom202312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3.xml><?xml version="1.0" encoding="utf-8"?>
<p:tagLst xmlns:p="http://schemas.openxmlformats.org/presentationml/2006/main">
  <p:tag name="KSO_WM_BEAUTIFY_FLAG" val="#wm#"/>
  <p:tag name="KSO_WM_SLIDE_ID" val="custom20231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88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333333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333333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333333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-0.25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-0.25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333333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-0.25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628479003906,&quot;width&quot;:839.200012207031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333333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333333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333333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-0.25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-0.25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333333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-0.25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85">
      <a:dk1>
        <a:srgbClr val="000000"/>
      </a:dk1>
      <a:lt1>
        <a:srgbClr val="FFFFFF"/>
      </a:lt1>
      <a:dk2>
        <a:srgbClr val="4E0054"/>
      </a:dk2>
      <a:lt2>
        <a:srgbClr val="FCEBFF"/>
      </a:lt2>
      <a:accent1>
        <a:srgbClr val="6E58F6"/>
      </a:accent1>
      <a:accent2>
        <a:srgbClr val="4530E1"/>
      </a:accent2>
      <a:accent3>
        <a:srgbClr val="A749E1"/>
      </a:accent3>
      <a:accent4>
        <a:srgbClr val="3B67FF"/>
      </a:accent4>
      <a:accent5>
        <a:srgbClr val="1EA2ED"/>
      </a:accent5>
      <a:accent6>
        <a:srgbClr val="63CC7A"/>
      </a:accent6>
      <a:hlink>
        <a:srgbClr val="304FFE"/>
      </a:hlink>
      <a:folHlink>
        <a:srgbClr val="492067"/>
      </a:folHlink>
    </a:clrScheme>
    <a:fontScheme name="自定义 23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MiSans Bold</vt:lpstr>
      <vt:lpstr>MiSans</vt:lpstr>
      <vt:lpstr>微软雅黑</vt:lpstr>
      <vt:lpstr>Office Theme</vt:lpstr>
      <vt:lpstr>2024年幼儿安全工作计划模板</vt:lpstr>
      <vt:lpstr>目录</vt:lpstr>
      <vt:lpstr>添加章节标题</vt:lpstr>
      <vt:lpstr>安全工作计划的目标和原则</vt:lpstr>
      <vt:lpstr>PowerPoint Presentation</vt:lpstr>
      <vt:lpstr>目标概述</vt:lpstr>
      <vt:lpstr>遵循原则</vt:lpstr>
      <vt:lpstr>安全工作内容和措施</vt:lpstr>
      <vt:lpstr>PowerPoint Presentation</vt:lpstr>
      <vt:lpstr>安全教育</vt:lpstr>
      <vt:lpstr>安全设施</vt:lpstr>
      <vt:lpstr>安全制度</vt:lpstr>
      <vt:lpstr>安全演练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2024-09-26T15:19:53.131</cp:lastPrinted>
  <dcterms:created xsi:type="dcterms:W3CDTF">2024-09-26T07:19:53Z</dcterms:created>
  <dcterms:modified xsi:type="dcterms:W3CDTF">2024-09-26T07:19:55Z</dcterms:modified>
</cp:coreProperties>
</file>