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1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906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5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2.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3.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4.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manualLayout>
          <c:layoutTarget val="inner"/>
          <c:xMode val="edge"/>
          <c:yMode val="edge"/>
          <c:x val="0.0476190485060215"/>
          <c:y val="0.034482758492231369"/>
          <c:w val="0.86243385076522827"/>
          <c:h val="0.93678158521652222"/>
        </c:manualLayout>
      </c:layout>
      <c:pieChart>
        <c:varyColors val="1"/>
        <c:ser>
          <c:idx val="0"/>
          <c:order val="0"/>
          <c:dPt>
            <c:idx val="0"/>
            <c:invertIfNegative val="0"/>
            <c:spPr>
              <a:solidFill>
                <a:srgbClr val="FFFF00"/>
              </a:solidFill>
            </c:spPr>
          </c:dPt>
          <c:dPt>
            <c:idx val="3"/>
            <c:invertIfNegative val="0"/>
            <c:spPr>
              <a:solidFill>
                <a:schemeClr val="bg2">
                  <a:lumMod val="60000"/>
                  <a:lumOff val="40000"/>
                </a:schemeClr>
              </a:solidFill>
            </c:spPr>
          </c:dPt>
          <c:dLbls>
            <c:dLbl>
              <c:idx val="0"/>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1"/>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2"/>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3"/>
              <c:numFmt formatCode="" sourceLinked="1"/>
              <c:txPr>
                <a:bodyPr/>
                <a:p>
                  <a:pPr>
                    <a:defRPr sz="1400" smtId="4294967295"/>
                  </a:pPr>
                  <a:endParaRPr sz="1400" smtId="4294967295"/>
                </a:p>
              </c:txPr>
              <c:dLblPos val="inEnd"/>
              <c:showLegendKey val="0"/>
              <c:showVal val="0"/>
              <c:showCatName val="0"/>
              <c:showSerName val="0"/>
              <c:showPercent val="1"/>
              <c:showBubbleSize val="0"/>
              <c:extLst/>
            </c:dLbl>
            <c:txPr>
              <a:bodyPr/>
              <a:p>
                <a:pPr>
                  <a:defRPr sz="1400" smtId="4294967295"/>
                </a:pPr>
                <a:endParaRPr sz="1400" smtId="4294967295"/>
              </a:p>
            </c:txPr>
            <c:dLblPos val="inEnd"/>
            <c:showLegendKey val="0"/>
            <c:showVal val="0"/>
            <c:showCatName val="0"/>
            <c:showSerName val="0"/>
            <c:showPercent val="1"/>
            <c:showBubbleSize val="0"/>
            <c:showLeaderLines val="1"/>
            <c:extLst/>
          </c:dLbls>
          <c:val>
            <c:numRef>
              <c:f>Sheet1!$U$2:$U$5</c:f>
              <c:numCache>
                <c:formatCode>0%</c:formatCode>
                <c:ptCount val="4"/>
                <c:pt idx="0">
                  <c:v>0.263157894736842</c:v>
                </c:pt>
                <c:pt idx="1">
                  <c:v>0.105263157894737</c:v>
                </c:pt>
                <c:pt idx="2">
                  <c:v>0.42105263157895</c:v>
                </c:pt>
                <c:pt idx="3">
                  <c:v>0.21</c:v>
                </c:pt>
              </c:numCache>
            </c:numRef>
          </c:val>
        </c:ser>
        <c:dLbls>
          <c:showLegendKey val="0"/>
          <c:showVal val="0"/>
          <c:showCatName val="0"/>
          <c:showSerName val="0"/>
          <c:showPercent val="0"/>
          <c:showBubbleSize val="0"/>
          <c:showLeaderLines val="0"/>
        </c:dLbls>
        <c:firstSliceAng/>
      </c:pieChart>
    </c:plotArea>
    <c:plotVisOnly val="1"/>
    <c:dispBlanksAs/>
    <c:showDLblsOverMax val="1"/>
  </c:chart>
  <c:txPr>
    <a:bodyPr/>
    <a:p>
      <a:pPr>
        <a:defRPr sz="1800" smtId="4294967295"/>
      </a:pPr>
      <a:endParaRPr sz="1800"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barChart>
        <c:barDir val="col"/>
        <c:grouping val="clustered"/>
        <c:varyColors val="0"/>
        <c:ser>
          <c:idx val="0"/>
          <c:order val="0"/>
          <c:invertIfNegative val="0"/>
          <c:dLbls>
            <c:dLbl>
              <c:idx val="0"/>
              <c:layout>
                <c:manualLayout>
                  <c:x val="0.0024509804788976908"/>
                  <c:y val="-0.0037878789007663727"/>
                </c:manualLayout>
              </c:layout>
              <c:tx>
                <c:rich>
                  <a:bodyPr/>
                  <a:lstStyle/>
                  <a:p>
                    <a:pPr>
                      <a:defRPr/>
                    </a:pPr>
                    <a:endParaRPr lang="en-US" sz="1000" smtClean="0"/>
                  </a:p>
                  <a:p>
                    <a:pPr>
                      <a:defRPr/>
                    </a:pPr>
                    <a:r>
                      <a:rPr lang="en-US" sz="1000" smtClean="0"/>
                      <a:t>5</a:t>
                    </a:r>
                    <a:r>
                      <a:rPr lang="en-US" sz="1000"/>
                      <a:t>%</a:t>
                    </a:r>
                  </a:p>
                </c:rich>
              </c:tx>
              <c:numFmt formatCode="" sourceLinked="1"/>
              <c:showLegendKey val="1"/>
              <c:showVal val="1"/>
              <c:showCatName val="0"/>
              <c:showSerName val="1"/>
              <c:showPercent val="0"/>
              <c:showBubbleSize val="0"/>
              <c:extLst/>
            </c:dLbl>
            <c:dLbl>
              <c:idx val="1"/>
              <c:tx>
                <c:rich>
                  <a:bodyPr/>
                  <a:lstStyle/>
                  <a:p>
                    <a:pPr>
                      <a:defRPr/>
                    </a:pPr>
                    <a:r>
                      <a:rPr lang="en-US" sz="1000" smtClean="0"/>
                      <a:t>16</a:t>
                    </a:r>
                    <a:r>
                      <a:rPr lang="en-US" sz="1000"/>
                      <a:t>%</a:t>
                    </a:r>
                  </a:p>
                </c:rich>
              </c:tx>
              <c:numFmt formatCode="" sourceLinked="1"/>
              <c:showLegendKey val="1"/>
              <c:showVal val="1"/>
              <c:showCatName val="0"/>
              <c:showSerName val="1"/>
              <c:showPercent val="0"/>
              <c:showBubbleSize val="0"/>
              <c:extLst/>
            </c:dLbl>
            <c:dLbl>
              <c:idx val="2"/>
              <c:tx>
                <c:rich>
                  <a:bodyPr/>
                  <a:lstStyle/>
                  <a:p>
                    <a:pPr>
                      <a:defRPr/>
                    </a:pPr>
                    <a:r>
                      <a:rPr lang="en-US" sz="1000" smtClean="0"/>
                      <a:t>21</a:t>
                    </a:r>
                    <a:r>
                      <a:rPr lang="en-US" sz="1000"/>
                      <a:t>%</a:t>
                    </a:r>
                  </a:p>
                </c:rich>
              </c:tx>
              <c:numFmt formatCode="" sourceLinked="1"/>
              <c:showLegendKey val="1"/>
              <c:showVal val="1"/>
              <c:showCatName val="0"/>
              <c:showSerName val="1"/>
              <c:showPercent val="0"/>
              <c:showBubbleSize val="0"/>
              <c:extLst/>
            </c:dLbl>
            <c:dLbl>
              <c:idx val="3"/>
              <c:tx>
                <c:rich>
                  <a:bodyPr/>
                  <a:lstStyle/>
                  <a:p>
                    <a:pPr>
                      <a:defRPr/>
                    </a:pPr>
                    <a:r>
                      <a:rPr lang="en-US" sz="1000" smtClean="0"/>
                      <a:t>26</a:t>
                    </a:r>
                    <a:r>
                      <a:rPr lang="en-US" sz="1000"/>
                      <a:t>%</a:t>
                    </a:r>
                  </a:p>
                </c:rich>
              </c:tx>
              <c:numFmt formatCode="" sourceLinked="1"/>
              <c:showLegendKey val="1"/>
              <c:showVal val="1"/>
              <c:showCatName val="0"/>
              <c:showSerName val="1"/>
              <c:showPercent val="0"/>
              <c:showBubbleSize val="0"/>
              <c:extLst/>
            </c:dLbl>
            <c:dLbl>
              <c:idx val="4"/>
              <c:tx>
                <c:rich>
                  <a:bodyPr/>
                  <a:lstStyle/>
                  <a:p>
                    <a:pPr>
                      <a:defRPr/>
                    </a:pPr>
                    <a:r>
                      <a:rPr lang="en-US" sz="1000" smtClean="0"/>
                      <a:t>16</a:t>
                    </a:r>
                    <a:r>
                      <a:rPr lang="en-US" sz="1000"/>
                      <a:t>%</a:t>
                    </a:r>
                  </a:p>
                </c:rich>
              </c:tx>
              <c:numFmt formatCode="" sourceLinked="1"/>
              <c:showLegendKey val="1"/>
              <c:showVal val="1"/>
              <c:showCatName val="0"/>
              <c:showSerName val="1"/>
              <c:showPercent val="0"/>
              <c:showBubbleSize val="0"/>
              <c:extLst/>
            </c:dLbl>
            <c:showLegendKey val="1"/>
            <c:showVal val="1"/>
            <c:showCatName val="0"/>
            <c:showSerName val="1"/>
            <c:showPercent val="0"/>
            <c:showBubbleSize val="0"/>
            <c:showLeaderLines val="0"/>
            <c:extLst/>
          </c:dLbls>
          <c:val>
            <c:numRef>
              <c:f>Sheet1!$U$12:$U$16</c:f>
              <c:numCache>
                <c:formatCode>0%</c:formatCode>
                <c:ptCount val="5"/>
                <c:pt idx="0">
                  <c:v>0.0526315789473684</c:v>
                </c:pt>
                <c:pt idx="1">
                  <c:v>0.157894736842107</c:v>
                </c:pt>
                <c:pt idx="2">
                  <c:v>0.210526315789475</c:v>
                </c:pt>
                <c:pt idx="3">
                  <c:v>0.263157894736842</c:v>
                </c:pt>
                <c:pt idx="4">
                  <c:v>0.157894736842107</c:v>
                </c:pt>
              </c:numCache>
            </c:numRef>
          </c:val>
        </c:ser>
        <c:dLbls>
          <c:showLegendKey val="0"/>
          <c:showVal val="0"/>
          <c:showCatName val="0"/>
          <c:showSerName val="0"/>
          <c:showPercent val="0"/>
          <c:showBubbleSize val="0"/>
          <c:showLeaderLines val="0"/>
        </c:dLbls>
        <c:gapWidth/>
        <c:overlap/>
        <c:axId val="132238336"/>
        <c:axId val="132317952"/>
      </c:barChart>
      <c:catAx>
        <c:axId val="132238336"/>
        <c:scaling>
          <c:orientation/>
        </c:scaling>
        <c:delete val="1"/>
        <c:axPos val="b"/>
        <c:majorTickMark val="out"/>
        <c:minorTickMark val="none"/>
        <c:tickLblPos val="none"/>
        <c:crossAx val="132317952"/>
        <c:auto val="0"/>
        <c:lblAlgn val="ctr"/>
        <c:lblOffset/>
        <c:noMultiLvlLbl val="0"/>
      </c:catAx>
      <c:valAx>
        <c:axId val="132317952"/>
        <c:scaling>
          <c:orientation/>
        </c:scaling>
        <c:delete val="0"/>
        <c:axPos val="l"/>
        <c:majorGridlines/>
        <c:numFmt formatCode="0%" sourceLinked="1"/>
        <c:majorTickMark val="out"/>
        <c:minorTickMark val="none"/>
        <c:txPr>
          <a:bodyPr/>
          <a:p>
            <a:pPr>
              <a:defRPr sz="1000" smtId="4294967295"/>
            </a:pPr>
            <a:endParaRPr sz="1000" smtId="4294967295"/>
          </a:p>
        </c:txPr>
        <c:crossAx val="132238336"/>
        <c:crosses val="autoZero"/>
        <c:crossBetween val="between"/>
      </c:valAx>
      <c:spPr>
        <a:solidFill>
          <a:schemeClr val="bg1">
            <a:lumMod val="95000"/>
          </a:schemeClr>
        </a:solidFill>
      </c:spPr>
    </c:plotArea>
    <c:plotVisOnly val="1"/>
    <c:dispBlanksAs/>
    <c:showDLblsOverMax val="1"/>
  </c:chart>
  <c:txPr>
    <a:bodyPr/>
    <a:p>
      <a:pPr>
        <a:defRPr sz="1800" smtId="4294967295"/>
      </a:pPr>
      <a:endParaRPr sz="1800" smtId="4294967295"/>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spPr>
            <a:solidFill>
              <a:schemeClr val="bg2">
                <a:lumMod val="60000"/>
                <a:lumOff val="40000"/>
              </a:schemeClr>
            </a:solidFill>
          </c:spPr>
          <c:dPt>
            <c:idx val="0"/>
            <c:invertIfNegative val="0"/>
            <c:spPr>
              <a:solidFill>
                <a:schemeClr val="tx2"/>
              </a:solidFill>
            </c:spPr>
          </c:dPt>
          <c:dPt>
            <c:idx val="1"/>
            <c:invertIfNegative val="0"/>
            <c:spPr>
              <a:solidFill>
                <a:schemeClr val="accent6">
                  <a:lumMod val="20000"/>
                  <a:lumOff val="80000"/>
                </a:schemeClr>
              </a:solidFill>
            </c:spPr>
          </c:dPt>
          <c:dLbls>
            <c:dLbl>
              <c:idx val="1"/>
              <c:layout>
                <c:manualLayout>
                  <c:x val="0.15414060652256012"/>
                  <c:y val="0.072351515293121338"/>
                </c:manualLayout>
              </c:layout>
              <c:numFmt formatCode="" sourceLinked="1"/>
              <c:txPr>
                <a:bodyPr/>
                <a:p>
                  <a:pPr>
                    <a:defRPr sz="1400" smtId="4294967295"/>
                  </a:pPr>
                  <a:endParaRPr sz="1400" smtId="4294967295"/>
                </a:p>
              </c:txPr>
              <c:showLegendKey val="0"/>
              <c:showVal val="1"/>
              <c:showCatName val="0"/>
              <c:showSerName val="0"/>
              <c:showPercent val="0"/>
              <c:showBubbleSize val="0"/>
              <c:extLst/>
            </c:dLbl>
            <c:txPr>
              <a:bodyPr/>
              <a:p>
                <a:pPr>
                  <a:defRPr sz="1400" smtId="4294967295"/>
                </a:pPr>
                <a:endParaRPr sz="1400" smtId="4294967295"/>
              </a:p>
            </c:txPr>
            <c:showLegendKey val="0"/>
            <c:showVal val="1"/>
            <c:showCatName val="0"/>
            <c:showSerName val="0"/>
            <c:showPercent val="0"/>
            <c:showBubbleSize val="0"/>
            <c:showLeaderLines val="1"/>
            <c:extLst/>
          </c:dLbls>
          <c:val>
            <c:numRef>
              <c:f>Sheet1!$U$9:$U$11</c:f>
              <c:numCache>
                <c:formatCode>0%</c:formatCode>
                <c:ptCount val="3"/>
                <c:pt idx="0">
                  <c:v>0.789473684210526</c:v>
                </c:pt>
                <c:pt idx="1">
                  <c:v>0.0526315789473684</c:v>
                </c:pt>
                <c:pt idx="2">
                  <c:v>0.16</c:v>
                </c:pt>
              </c:numCache>
            </c:numRef>
          </c:val>
        </c:ser>
        <c:dLbls>
          <c:showLegendKey val="0"/>
          <c:showVal val="0"/>
          <c:showCatName val="0"/>
          <c:showSerName val="0"/>
          <c:showPercent val="0"/>
          <c:showBubbleSize val="0"/>
          <c:showLeaderLines val="0"/>
        </c:dLbls>
        <c:firstSliceAng/>
      </c:pieChart>
    </c:plotArea>
    <c:plotVisOnly val="1"/>
    <c:dispBlanksAs/>
    <c:showDLblsOverMax val="1"/>
  </c:chart>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27524633333086967"/>
          <c:y val="0.042725875973701477"/>
          <c:w val="0.89181596040725708"/>
          <c:h val="0.92204701900482178"/>
        </c:manualLayout>
      </c:layout>
      <c:pieChart>
        <c:varyColors val="1"/>
        <c:ser>
          <c:idx val="0"/>
          <c:order val="0"/>
          <c:dPt>
            <c:idx val="0"/>
            <c:invertIfNegative val="0"/>
            <c:spPr>
              <a:solidFill>
                <a:schemeClr val="tx2"/>
              </a:solidFill>
            </c:spPr>
          </c:dPt>
          <c:dPt>
            <c:idx val="1"/>
            <c:invertIfNegative val="0"/>
            <c:spPr>
              <a:solidFill>
                <a:schemeClr val="tx2">
                  <a:lumMod val="40000"/>
                  <a:lumOff val="60000"/>
                </a:schemeClr>
              </a:solidFill>
            </c:spPr>
          </c:dPt>
          <c:dPt>
            <c:idx val="2"/>
            <c:invertIfNegative val="0"/>
            <c:spPr>
              <a:solidFill>
                <a:schemeClr val="bg2">
                  <a:lumMod val="60000"/>
                  <a:lumOff val="40000"/>
                </a:schemeClr>
              </a:solidFill>
            </c:spPr>
          </c:dPt>
          <c:dLbls>
            <c:txPr>
              <a:bodyPr/>
              <a:p>
                <a:pPr>
                  <a:defRPr sz="1400" smtId="4294967295"/>
                </a:pPr>
                <a:endParaRPr sz="1400" smtId="4294967295"/>
              </a:p>
            </c:txPr>
            <c:showLegendKey val="0"/>
            <c:showVal val="1"/>
            <c:showCatName val="0"/>
            <c:showSerName val="0"/>
            <c:showPercent val="0"/>
            <c:showBubbleSize val="0"/>
            <c:showLeaderLines val="1"/>
            <c:extLst/>
          </c:dLbls>
          <c:val>
            <c:numRef>
              <c:f>Sheet1!$U$6:$U$8</c:f>
              <c:numCache>
                <c:formatCode>0%</c:formatCode>
                <c:ptCount val="3"/>
                <c:pt idx="0">
                  <c:v>0.631578947368425</c:v>
                </c:pt>
                <c:pt idx="1">
                  <c:v>0.210526315789475</c:v>
                </c:pt>
                <c:pt idx="2">
                  <c:v>0.16</c:v>
                </c:pt>
              </c:numCache>
            </c:numRef>
          </c:val>
        </c:ser>
        <c:dLbls>
          <c:showLegendKey val="0"/>
          <c:showVal val="0"/>
          <c:showCatName val="0"/>
          <c:showSerName val="0"/>
          <c:showPercent val="0"/>
          <c:showBubbleSize val="0"/>
          <c:showLeaderLines val="0"/>
        </c:dLbls>
        <c:firstSliceAng/>
      </c:pieChart>
    </c:plotArea>
    <c:plotVisOnly val="1"/>
    <c:dispBlanksAs/>
    <c:showDLblsOverMax val="1"/>
  </c:chart>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1FB0C6D-B964-4EE9-A92A-D1EAB57D7DF1}"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US"/>
        </a:p>
      </dgm:t>
    </dgm:pt>
    <dgm:pt modelId="{2793D341-960B-4F37-BEBC-495E5B49A3AA}" type="parTrans" cxnId="{16743A03-5B86-4CEC-9814-B7929BE43D0B}">
      <dgm:prSet custT="1"/>
      <dgm:spPr/>
      <dgm:t>
        <a:bodyPr/>
        <a:lstStyle/>
        <a:p>
          <a:endParaRPr lang="en-US" sz="1400">
            <a:latin typeface="宋体" pitchFamily="2" charset="-122"/>
            <a:ea typeface="宋体" pitchFamily="2" charset="-122"/>
          </a:endParaRPr>
        </a:p>
      </dgm:t>
    </dgm:pt>
    <dgm:pt modelId="{7DE02F83-D59C-479B-A5F5-64B297220198}">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公平原则</a:t>
          </a:r>
          <a:endParaRPr lang="en-US" sz="1400" b="1">
            <a:solidFill>
              <a:schemeClr val="tx1"/>
            </a:solidFill>
            <a:latin typeface="宋体" pitchFamily="2" charset="-122"/>
            <a:ea typeface="宋体" pitchFamily="2" charset="-122"/>
          </a:endParaRPr>
        </a:p>
      </dgm:t>
    </dgm:pt>
    <dgm:pt modelId="{AE77A23A-9DA3-4B39-8363-5AE1C89F3E35}" type="sibTrans" cxnId="{16743A03-5B86-4CEC-9814-B7929BE43D0B}">
      <dgm:prSet custT="1"/>
      <dgm:spPr>
        <a:solidFill>
          <a:schemeClr val="dk2">
            <a:tint val="40000"/>
            <a:hueOff val="0"/>
            <a:satOff val="0"/>
            <a:lumOff val="0"/>
            <a:alphaOff val="0"/>
          </a:schemeClr>
        </a:solidFill>
        <a:ln>
          <a:noFill/>
        </a:ln>
      </dgm:spPr>
      <dgm:t>
        <a:bodyPr/>
        <a:lstStyle/>
        <a:p>
          <a:endParaRPr lang="en-US" sz="1400">
            <a:latin typeface="宋体" pitchFamily="2" charset="-122"/>
            <a:ea typeface="宋体" pitchFamily="2" charset="-122"/>
          </a:endParaRPr>
        </a:p>
      </dgm:t>
    </dgm:pt>
    <dgm:pt modelId="{20EA5383-F40C-451A-8CEE-1FA67B176ED2}" type="parTrans" cxnId="{772B483E-31F9-4D2F-8945-874DBB5D62C7}">
      <dgm:prSet custT="1"/>
      <dgm:spPr/>
      <dgm:t>
        <a:bodyPr/>
        <a:lstStyle/>
        <a:p>
          <a:endParaRPr lang="en-US" sz="1400">
            <a:latin typeface="宋体" pitchFamily="2" charset="-122"/>
            <a:ea typeface="宋体" pitchFamily="2" charset="-122"/>
          </a:endParaRPr>
        </a:p>
      </dgm:t>
    </dgm:pt>
    <dgm:pt modelId="{04CCFD19-D71B-4CA1-B77E-6B62F09B679A}">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效率优先原则</a:t>
          </a:r>
          <a:endParaRPr lang="en-US" sz="1400" b="1">
            <a:solidFill>
              <a:schemeClr val="tx1"/>
            </a:solidFill>
            <a:latin typeface="宋体" pitchFamily="2" charset="-122"/>
            <a:ea typeface="宋体" pitchFamily="2" charset="-122"/>
          </a:endParaRPr>
        </a:p>
      </dgm:t>
    </dgm:pt>
    <dgm:pt modelId="{EFB4BD83-1177-4E71-B578-74654BEFBEC4}" type="sibTrans" cxnId="{772B483E-31F9-4D2F-8945-874DBB5D62C7}">
      <dgm:prSet custT="1"/>
      <dgm:spPr/>
      <dgm:t>
        <a:bodyPr/>
        <a:lstStyle/>
        <a:p>
          <a:endParaRPr lang="en-US" sz="1400">
            <a:latin typeface="宋体" pitchFamily="2" charset="-122"/>
            <a:ea typeface="宋体" pitchFamily="2" charset="-122"/>
          </a:endParaRPr>
        </a:p>
      </dgm:t>
    </dgm:pt>
    <dgm:pt modelId="{442BBE8C-BEE8-4745-AB26-F32D77C137D9}" type="parTrans" cxnId="{07D2543F-5D1E-4BC8-BEE2-0C1E1B129CEE}">
      <dgm:prSet custT="1"/>
      <dgm:spPr/>
      <dgm:t>
        <a:bodyPr/>
        <a:lstStyle/>
        <a:p>
          <a:endParaRPr lang="en-US" sz="1400">
            <a:latin typeface="宋体" pitchFamily="2" charset="-122"/>
            <a:ea typeface="宋体" pitchFamily="2" charset="-122"/>
          </a:endParaRPr>
        </a:p>
      </dgm:t>
    </dgm:pt>
    <dgm:pt modelId="{68016F49-50A6-413A-8A53-0D60DF2AED70}">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遵守法律原则</a:t>
          </a:r>
          <a:endParaRPr lang="en-US" sz="1400" b="1">
            <a:solidFill>
              <a:schemeClr val="tx1"/>
            </a:solidFill>
            <a:latin typeface="宋体" pitchFamily="2" charset="-122"/>
            <a:ea typeface="宋体" pitchFamily="2" charset="-122"/>
          </a:endParaRPr>
        </a:p>
      </dgm:t>
    </dgm:pt>
    <dgm:pt modelId="{1E6D8E93-B934-4BE5-A1CA-89F6645E4A7A}" type="sibTrans" cxnId="{07D2543F-5D1E-4BC8-BEE2-0C1E1B129CEE}">
      <dgm:prSet custT="1"/>
      <dgm:spPr/>
      <dgm:t>
        <a:bodyPr/>
        <a:lstStyle/>
        <a:p>
          <a:endParaRPr lang="en-US" sz="1400">
            <a:latin typeface="宋体" pitchFamily="2" charset="-122"/>
            <a:ea typeface="宋体" pitchFamily="2" charset="-122"/>
          </a:endParaRPr>
        </a:p>
      </dgm:t>
    </dgm:pt>
    <dgm:pt modelId="{ADD59101-1989-4633-8122-A3326BC99550}" type="parTrans" cxnId="{CA5EAC65-EF0E-4F94-A0E9-BE85CB9566C9}">
      <dgm:prSet custT="1"/>
      <dgm:spPr/>
      <dgm:t>
        <a:bodyPr/>
        <a:lstStyle/>
        <a:p>
          <a:endParaRPr lang="en-US" sz="1400">
            <a:latin typeface="宋体" pitchFamily="2" charset="-122"/>
            <a:ea typeface="宋体" pitchFamily="2" charset="-122"/>
          </a:endParaRPr>
        </a:p>
      </dgm:t>
    </dgm:pt>
    <dgm:pt modelId="{96E15A1C-57A8-43B6-9C56-40695AF944E7}">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激励限度原则</a:t>
          </a:r>
          <a:endParaRPr lang="en-US" sz="1400" b="1">
            <a:solidFill>
              <a:schemeClr val="tx1"/>
            </a:solidFill>
            <a:latin typeface="宋体" pitchFamily="2" charset="-122"/>
            <a:ea typeface="宋体" pitchFamily="2" charset="-122"/>
          </a:endParaRPr>
        </a:p>
      </dgm:t>
    </dgm:pt>
    <dgm:pt modelId="{4753FE88-B199-48E4-9C6B-7AC691941B1C}" type="sibTrans" cxnId="{CA5EAC65-EF0E-4F94-A0E9-BE85CB9566C9}">
      <dgm:prSet custT="1"/>
      <dgm:spPr/>
      <dgm:t>
        <a:bodyPr/>
        <a:lstStyle/>
        <a:p>
          <a:endParaRPr lang="en-US" sz="1400">
            <a:latin typeface="宋体" pitchFamily="2" charset="-122"/>
            <a:ea typeface="宋体" pitchFamily="2" charset="-122"/>
          </a:endParaRPr>
        </a:p>
      </dgm:t>
    </dgm:pt>
    <dgm:pt modelId="{952193A3-877F-4530-883C-565E51B60B57}" type="parTrans" cxnId="{ADAFC2AC-6DBA-4884-940A-60C0849D5FD2}">
      <dgm:prSet custT="1"/>
      <dgm:spPr/>
      <dgm:t>
        <a:bodyPr/>
        <a:lstStyle/>
        <a:p>
          <a:endParaRPr lang="en-US" sz="1400">
            <a:latin typeface="宋体" pitchFamily="2" charset="-122"/>
            <a:ea typeface="宋体" pitchFamily="2" charset="-122"/>
          </a:endParaRPr>
        </a:p>
      </dgm:t>
    </dgm:pt>
    <dgm:pt modelId="{4E4AE0F2-BFD5-4D79-A83D-9F08BB7668C7}">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适应需求原则</a:t>
          </a:r>
          <a:endParaRPr lang="en-US" sz="1400" b="1">
            <a:solidFill>
              <a:schemeClr val="tx1"/>
            </a:solidFill>
            <a:latin typeface="宋体" pitchFamily="2" charset="-122"/>
            <a:ea typeface="宋体" pitchFamily="2" charset="-122"/>
          </a:endParaRPr>
        </a:p>
      </dgm:t>
    </dgm:pt>
    <dgm:pt modelId="{3CE1839F-834F-4C81-8852-BE0F24BB44E3}" type="sibTrans" cxnId="{ADAFC2AC-6DBA-4884-940A-60C0849D5FD2}">
      <dgm:prSet custT="1"/>
      <dgm:spPr/>
      <dgm:t>
        <a:bodyPr/>
        <a:lstStyle/>
        <a:p>
          <a:endParaRPr lang="en-US" sz="1400">
            <a:latin typeface="宋体" pitchFamily="2" charset="-122"/>
            <a:ea typeface="宋体" pitchFamily="2" charset="-122"/>
          </a:endParaRPr>
        </a:p>
      </dgm:t>
    </dgm:pt>
    <dgm:pt modelId="{2003207C-0043-4999-877E-E10472A53A45}" type="pres">
      <dgm:prSet presAssocID="{C1FB0C6D-B964-4EE9-A92A-D1EAB57D7DF1}" presName="Name0">
        <dgm:presLayoutVars>
          <dgm:dir/>
          <dgm:resizeHandles val="exact"/>
        </dgm:presLayoutVars>
      </dgm:prSet>
      <dgm:spPr/>
      <dgm:t>
        <a:bodyPr/>
        <a:lstStyle/>
        <a:p>
          <a:endParaRPr lang="en-US"/>
        </a:p>
      </dgm:t>
    </dgm:pt>
    <dgm:pt modelId="{11A2F449-58F4-451F-991D-C344C74D2B6B}" type="pres">
      <dgm:prSet presAssocID="{C1FB0C6D-B964-4EE9-A92A-D1EAB57D7DF1}" presName="cycle"/>
      <dgm:spPr/>
      <dgm:t>
        <a:bodyPr/>
        <a:lstStyle/>
        <a:p>
          <a:endParaRPr lang="en-US"/>
        </a:p>
      </dgm:t>
    </dgm:pt>
    <dgm:pt modelId="{77241CDD-8A80-4C80-B660-88213E02B0F8}" type="pres">
      <dgm:prSet presAssocID="{7DE02F83-D59C-479B-A5F5-64B297220198}" presName="nodeFirstNode" presStyleLbl="node1" presStyleCnt="5">
        <dgm:presLayoutVars>
          <dgm:bulletEnabled val="1"/>
        </dgm:presLayoutVars>
      </dgm:prSet>
      <dgm:spPr/>
      <dgm:t>
        <a:bodyPr/>
        <a:lstStyle/>
        <a:p>
          <a:endParaRPr lang="en-US"/>
        </a:p>
      </dgm:t>
    </dgm:pt>
    <dgm:pt modelId="{B1DFFAB7-789A-47DA-970F-A016F77E1EEB}" type="pres">
      <dgm:prSet presAssocID="{AE77A23A-9DA3-4B39-8363-5AE1C89F3E35}" presName="sibTransFirstNode" presStyleLbl="bgShp" presStyleCnt="1"/>
      <dgm:spPr/>
      <dgm:t>
        <a:bodyPr/>
        <a:lstStyle/>
        <a:p>
          <a:endParaRPr lang="en-US"/>
        </a:p>
      </dgm:t>
    </dgm:pt>
    <dgm:pt modelId="{D95C78E9-BA3F-426E-8871-E1BDB14D3FD0}" type="pres">
      <dgm:prSet presAssocID="{04CCFD19-D71B-4CA1-B77E-6B62F09B679A}" presName="nodeFollowingNodes" presStyleLbl="node1" presStyleIdx="1" presStyleCnt="5">
        <dgm:presLayoutVars>
          <dgm:bulletEnabled val="1"/>
        </dgm:presLayoutVars>
      </dgm:prSet>
      <dgm:spPr/>
      <dgm:t>
        <a:bodyPr/>
        <a:lstStyle/>
        <a:p>
          <a:endParaRPr lang="en-US"/>
        </a:p>
      </dgm:t>
    </dgm:pt>
    <dgm:pt modelId="{B793829F-81EF-4AAB-9CBD-A25507CFEC06}" type="pres">
      <dgm:prSet presAssocID="{68016F49-50A6-413A-8A53-0D60DF2AED70}" presName="nodeFollowingNodes" presStyleLbl="node1" presStyleIdx="2" presStyleCnt="5">
        <dgm:presLayoutVars>
          <dgm:bulletEnabled val="1"/>
        </dgm:presLayoutVars>
      </dgm:prSet>
      <dgm:spPr/>
      <dgm:t>
        <a:bodyPr/>
        <a:lstStyle/>
        <a:p>
          <a:endParaRPr lang="en-US"/>
        </a:p>
      </dgm:t>
    </dgm:pt>
    <dgm:pt modelId="{61BBC680-2AF4-4511-81A1-B0F10F50F5F8}" type="pres">
      <dgm:prSet presAssocID="{96E15A1C-57A8-43B6-9C56-40695AF944E7}" presName="nodeFollowingNodes" presStyleLbl="node1" presStyleIdx="3" presStyleCnt="5">
        <dgm:presLayoutVars>
          <dgm:bulletEnabled val="1"/>
        </dgm:presLayoutVars>
      </dgm:prSet>
      <dgm:spPr/>
      <dgm:t>
        <a:bodyPr/>
        <a:lstStyle/>
        <a:p>
          <a:endParaRPr lang="en-US"/>
        </a:p>
      </dgm:t>
    </dgm:pt>
    <dgm:pt modelId="{4661D002-7DD6-4A2A-B530-ADA60AE0BA45}" type="pres">
      <dgm:prSet presAssocID="{4E4AE0F2-BFD5-4D79-A83D-9F08BB7668C7}" presName="nodeFollowingNodes" presStyleLbl="node1" presStyleIdx="4" presStyleCnt="5">
        <dgm:presLayoutVars>
          <dgm:bulletEnabled val="1"/>
        </dgm:presLayoutVars>
      </dgm:prSet>
      <dgm:spPr/>
      <dgm:t>
        <a:bodyPr/>
        <a:lstStyle/>
        <a:p>
          <a:endParaRPr lang="en-US"/>
        </a:p>
      </dgm:t>
    </dgm:pt>
  </dgm:ptLst>
  <dgm:cxnLst>
    <dgm:cxn modelId="{16743A03-5B86-4CEC-9814-B7929BE43D0B}" srcId="{C1FB0C6D-B964-4EE9-A92A-D1EAB57D7DF1}" destId="{7DE02F83-D59C-479B-A5F5-64B297220198}" srcOrd="0" destOrd="0" parTransId="{2793D341-960B-4F37-BEBC-495E5B49A3AA}" sibTransId="{AE77A23A-9DA3-4B39-8363-5AE1C89F3E35}"/>
    <dgm:cxn modelId="{772B483E-31F9-4D2F-8945-874DBB5D62C7}" srcId="{C1FB0C6D-B964-4EE9-A92A-D1EAB57D7DF1}" destId="{04CCFD19-D71B-4CA1-B77E-6B62F09B679A}" srcOrd="1" destOrd="0" parTransId="{20EA5383-F40C-451A-8CEE-1FA67B176ED2}" sibTransId="{EFB4BD83-1177-4E71-B578-74654BEFBEC4}"/>
    <dgm:cxn modelId="{07D2543F-5D1E-4BC8-BEE2-0C1E1B129CEE}" srcId="{C1FB0C6D-B964-4EE9-A92A-D1EAB57D7DF1}" destId="{68016F49-50A6-413A-8A53-0D60DF2AED70}" srcOrd="2" destOrd="0" parTransId="{442BBE8C-BEE8-4745-AB26-F32D77C137D9}" sibTransId="{1E6D8E93-B934-4BE5-A1CA-89F6645E4A7A}"/>
    <dgm:cxn modelId="{CA5EAC65-EF0E-4F94-A0E9-BE85CB9566C9}" srcId="{C1FB0C6D-B964-4EE9-A92A-D1EAB57D7DF1}" destId="{96E15A1C-57A8-43B6-9C56-40695AF944E7}" srcOrd="3" destOrd="0" parTransId="{ADD59101-1989-4633-8122-A3326BC99550}" sibTransId="{4753FE88-B199-48E4-9C6B-7AC691941B1C}"/>
    <dgm:cxn modelId="{ADAFC2AC-6DBA-4884-940A-60C0849D5FD2}" srcId="{C1FB0C6D-B964-4EE9-A92A-D1EAB57D7DF1}" destId="{4E4AE0F2-BFD5-4D79-A83D-9F08BB7668C7}" srcOrd="4" destOrd="0" parTransId="{952193A3-877F-4530-883C-565E51B60B57}" sibTransId="{3CE1839F-834F-4C81-8852-BE0F24BB44E3}"/>
    <dgm:cxn modelId="{EB866D13-4F47-45DA-8FCE-DA0B6516CE89}" type="presOf" srcId="{C1FB0C6D-B964-4EE9-A92A-D1EAB57D7DF1}" destId="{2003207C-0043-4999-877E-E10472A53A45}" srcOrd="0" destOrd="0" presId="urn:microsoft.com/office/officeart/2005/8/layout/cycle3"/>
    <dgm:cxn modelId="{49FA0BCD-29E2-4A0A-8030-F26CE17C1300}" type="presParOf" srcId="{2003207C-0043-4999-877E-E10472A53A45}" destId="{11A2F449-58F4-451F-991D-C344C74D2B6B}" srcOrd="0" destOrd="0" presId="urn:microsoft.com/office/officeart/2005/8/layout/cycle3"/>
    <dgm:cxn modelId="{EDD175EA-6409-4619-95CD-367FA2FA463A}" type="presParOf" srcId="{11A2F449-58F4-451F-991D-C344C74D2B6B}" destId="{77241CDD-8A80-4C80-B660-88213E02B0F8}" srcOrd="0" destOrd="0" presId="urn:microsoft.com/office/officeart/2005/8/layout/cycle3"/>
    <dgm:cxn modelId="{CA7F3B87-3629-411A-A022-80005EF6E92B}" type="presOf" srcId="{7DE02F83-D59C-479B-A5F5-64B297220198}" destId="{77241CDD-8A80-4C80-B660-88213E02B0F8}" srcOrd="0" destOrd="0" presId="urn:microsoft.com/office/officeart/2005/8/layout/cycle3"/>
    <dgm:cxn modelId="{C35C724B-2418-45D3-A7B3-9557D281BBDB}" type="presParOf" srcId="{11A2F449-58F4-451F-991D-C344C74D2B6B}" destId="{B1DFFAB7-789A-47DA-970F-A016F77E1EEB}" srcOrd="1" destOrd="0" presId="urn:microsoft.com/office/officeart/2005/8/layout/cycle3"/>
    <dgm:cxn modelId="{ECACCC2D-7044-4946-B47E-17D6C82D239B}" type="presOf" srcId="{AE77A23A-9DA3-4B39-8363-5AE1C89F3E35}" destId="{B1DFFAB7-789A-47DA-970F-A016F77E1EEB}" srcOrd="0" destOrd="0" presId="urn:microsoft.com/office/officeart/2005/8/layout/cycle3"/>
    <dgm:cxn modelId="{AC0C0DBF-625A-4057-9CF7-712799A44C56}" type="presParOf" srcId="{11A2F449-58F4-451F-991D-C344C74D2B6B}" destId="{D95C78E9-BA3F-426E-8871-E1BDB14D3FD0}" srcOrd="2" destOrd="0" presId="urn:microsoft.com/office/officeart/2005/8/layout/cycle3"/>
    <dgm:cxn modelId="{29F1660E-A0EF-4633-B512-EA6F4109E175}" type="presOf" srcId="{04CCFD19-D71B-4CA1-B77E-6B62F09B679A}" destId="{D95C78E9-BA3F-426E-8871-E1BDB14D3FD0}" srcOrd="0" destOrd="0" presId="urn:microsoft.com/office/officeart/2005/8/layout/cycle3"/>
    <dgm:cxn modelId="{D8068CC6-A175-491D-B618-CCCEF02904AB}" type="presParOf" srcId="{11A2F449-58F4-451F-991D-C344C74D2B6B}" destId="{B793829F-81EF-4AAB-9CBD-A25507CFEC06}" srcOrd="3" destOrd="0" presId="urn:microsoft.com/office/officeart/2005/8/layout/cycle3"/>
    <dgm:cxn modelId="{41F296E2-3846-4A32-A9E8-7C887DBE80CA}" type="presOf" srcId="{68016F49-50A6-413A-8A53-0D60DF2AED70}" destId="{B793829F-81EF-4AAB-9CBD-A25507CFEC06}" srcOrd="0" destOrd="0" presId="urn:microsoft.com/office/officeart/2005/8/layout/cycle3"/>
    <dgm:cxn modelId="{7A7DB0E8-03BF-4EFD-93BF-B8C13607D484}" type="presParOf" srcId="{11A2F449-58F4-451F-991D-C344C74D2B6B}" destId="{61BBC680-2AF4-4511-81A1-B0F10F50F5F8}" srcOrd="4" destOrd="0" presId="urn:microsoft.com/office/officeart/2005/8/layout/cycle3"/>
    <dgm:cxn modelId="{DDBDDCBA-9C88-499B-A2D9-C876C1955BBA}" type="presOf" srcId="{96E15A1C-57A8-43B6-9C56-40695AF944E7}" destId="{61BBC680-2AF4-4511-81A1-B0F10F50F5F8}" srcOrd="0" destOrd="0" presId="urn:microsoft.com/office/officeart/2005/8/layout/cycle3"/>
    <dgm:cxn modelId="{968ED6F4-BFF8-4E42-A17C-B30D65098162}" type="presParOf" srcId="{11A2F449-58F4-451F-991D-C344C74D2B6B}" destId="{4661D002-7DD6-4A2A-B530-ADA60AE0BA45}" srcOrd="5" destOrd="0" presId="urn:microsoft.com/office/officeart/2005/8/layout/cycle3"/>
    <dgm:cxn modelId="{15B8CFCA-F89F-4A17-8EB6-103BB5E1F994}" type="presOf" srcId="{4E4AE0F2-BFD5-4D79-A83D-9F08BB7668C7}" destId="{4661D002-7DD6-4A2A-B530-ADA60AE0BA45}" srcOrd="0" destOrd="0" presId="urn:microsoft.com/office/officeart/2005/8/layout/cycle3"/>
  </dgm:cxnLst>
  <dgm:bg>
    <a:noFill/>
    <a:effectLst>
      <a:outerShdw blurRad="50800" dist="50800" dir="5400000" algn="ctr" rotWithShape="0">
        <a:srgbClr val="FFFF00"/>
      </a:outerShdw>
    </a:effect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1" name=""/>
      <dsp:cNvGrpSpPr/>
    </dsp:nvGrpSpPr>
    <dsp:grpSpPr/>
    <dsp:sp modelId="{B1DFFAB7-789A-47DA-970F-A016F77E1EEB}">
      <dsp:nvSpPr>
        <dsp:cNvPr id="62" name=""/>
        <dsp:cNvSpPr/>
      </dsp:nvSpPr>
      <dsp:spPr>
        <a:xfrm>
          <a:off x="324172" y="-9477"/>
          <a:ext cx="2323455" cy="2323455"/>
        </a:xfrm>
        <a:prstGeom prst="circularArrow">
          <a:avLst>
            <a:gd name="adj1" fmla="val 5544"/>
            <a:gd name="adj2" fmla="val 330680"/>
            <a:gd name="adj3" fmla="val 13994342"/>
            <a:gd name="adj4" fmla="val 17254422"/>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a:lstStyle/>
        <a:p/>
      </dsp:txBody>
    </dsp:sp>
    <dsp:sp modelId="{77241CDD-8A80-4C80-B660-88213E02B0F8}">
      <dsp:nvSpPr>
        <dsp:cNvPr id="63" name=""/>
        <dsp:cNvSpPr/>
      </dsp:nvSpPr>
      <dsp:spPr>
        <a:xfrm>
          <a:off x="993985" y="844"/>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公平原则</a:t>
          </a:r>
          <a:endParaRPr lang="en-US" sz="1400" b="1" kern="1200">
            <a:solidFill>
              <a:schemeClr val="tx1"/>
            </a:solidFill>
            <a:latin typeface="宋体" pitchFamily="2" charset="-122"/>
            <a:ea typeface="宋体" pitchFamily="2" charset="-122"/>
          </a:endParaRPr>
        </a:p>
      </dsp:txBody>
      <dsp:txXfrm>
        <a:off x="1017998" y="24857"/>
        <a:ext cx="935802" cy="443887"/>
      </dsp:txXfrm>
    </dsp:sp>
    <dsp:sp modelId="{D95C78E9-BA3F-426E-8871-E1BDB14D3FD0}">
      <dsp:nvSpPr>
        <dsp:cNvPr id="64" name=""/>
        <dsp:cNvSpPr/>
      </dsp:nvSpPr>
      <dsp:spPr>
        <a:xfrm>
          <a:off x="1936304" y="685479"/>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效率优先原则</a:t>
          </a:r>
          <a:endParaRPr lang="en-US" sz="1400" b="1" kern="1200">
            <a:solidFill>
              <a:schemeClr val="tx1"/>
            </a:solidFill>
            <a:latin typeface="宋体" pitchFamily="2" charset="-122"/>
            <a:ea typeface="宋体" pitchFamily="2" charset="-122"/>
          </a:endParaRPr>
        </a:p>
      </dsp:txBody>
      <dsp:txXfrm>
        <a:off x="1960317" y="709492"/>
        <a:ext cx="935802" cy="443887"/>
      </dsp:txXfrm>
    </dsp:sp>
    <dsp:sp modelId="{B793829F-81EF-4AAB-9CBD-A25507CFEC06}">
      <dsp:nvSpPr>
        <dsp:cNvPr id="65" name=""/>
        <dsp:cNvSpPr/>
      </dsp:nvSpPr>
      <dsp:spPr>
        <a:xfrm>
          <a:off x="1576370" y="1793241"/>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遵守法律原则</a:t>
          </a:r>
          <a:endParaRPr lang="en-US" sz="1400" b="1" kern="1200">
            <a:solidFill>
              <a:schemeClr val="tx1"/>
            </a:solidFill>
            <a:latin typeface="宋体" pitchFamily="2" charset="-122"/>
            <a:ea typeface="宋体" pitchFamily="2" charset="-122"/>
          </a:endParaRPr>
        </a:p>
      </dsp:txBody>
      <dsp:txXfrm>
        <a:off x="1600383" y="1817254"/>
        <a:ext cx="935802" cy="443887"/>
      </dsp:txXfrm>
    </dsp:sp>
    <dsp:sp modelId="{61BBC680-2AF4-4511-81A1-B0F10F50F5F8}">
      <dsp:nvSpPr>
        <dsp:cNvPr id="66" name=""/>
        <dsp:cNvSpPr/>
      </dsp:nvSpPr>
      <dsp:spPr>
        <a:xfrm>
          <a:off x="411600" y="1793241"/>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激励限度原则</a:t>
          </a:r>
          <a:endParaRPr lang="en-US" sz="1400" b="1" kern="1200">
            <a:solidFill>
              <a:schemeClr val="tx1"/>
            </a:solidFill>
            <a:latin typeface="宋体" pitchFamily="2" charset="-122"/>
            <a:ea typeface="宋体" pitchFamily="2" charset="-122"/>
          </a:endParaRPr>
        </a:p>
      </dsp:txBody>
      <dsp:txXfrm>
        <a:off x="435613" y="1817254"/>
        <a:ext cx="935802" cy="443887"/>
      </dsp:txXfrm>
    </dsp:sp>
    <dsp:sp modelId="{4661D002-7DD6-4A2A-B530-ADA60AE0BA45}">
      <dsp:nvSpPr>
        <dsp:cNvPr id="67" name=""/>
        <dsp:cNvSpPr/>
      </dsp:nvSpPr>
      <dsp:spPr>
        <a:xfrm>
          <a:off x="51667" y="685479"/>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适应需求原则</a:t>
          </a:r>
          <a:endParaRPr lang="en-US" sz="1400" b="1" kern="1200">
            <a:solidFill>
              <a:schemeClr val="tx1"/>
            </a:solidFill>
            <a:latin typeface="宋体" pitchFamily="2" charset="-122"/>
            <a:ea typeface="宋体" pitchFamily="2" charset="-122"/>
          </a:endParaRPr>
        </a:p>
      </dsp:txBody>
      <dsp:txXfrm>
        <a:off x="75680" y="709492"/>
        <a:ext cx="935802" cy="443887"/>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p1">
          <dgm:alg type="sp"/>
          <dgm:shape r:blip="">
            <dgm:adjLst/>
          </dgm:shape>
          <dgm:presOf/>
          <dgm:constrLst/>
          <dgm:ruleLst/>
        </dgm:layoutNode>
        <dgm:layoutNode name="sp2">
          <dgm:alg type="sp"/>
          <dgm:shape r:blip="">
            <dgm:adjLst/>
          </dgm:shape>
          <dgm:presOf/>
          <dgm:constrLst/>
          <dgm:ruleLst/>
        </dgm:layoutNode>
      </dgm:if>
      <dgm:else name="Name9">
        <dgm:layoutNode name="cycle">
          <dgm:choose name="Name10">
            <dgm:if name="Name11" func="var" arg="dir" op="equ" val="norm">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dgm:layoutNode>
      </dgm:else>
    </dgm:choos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8.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Rectangle 2"/>
          <p:cNvSpPr>
            <a:spLocks noGrp="1" noChangeArrowheads="1"/>
          </p:cNvSpPr>
          <p:nvPr>
            <p:ph type="hdr" sz="quarter"/>
          </p:nvPr>
        </p:nvSpPr>
        <p:spPr bwMode="auto">
          <a:xfrm>
            <a:off x="0" y="0"/>
            <a:ext cx="3041650" cy="465138"/>
          </a:xfrm>
          <a:prstGeom prst="rect">
            <a:avLst/>
          </a:prstGeom>
          <a:noFill/>
          <a:ln w="9525">
            <a:noFill/>
            <a:miter lim="800000"/>
          </a:ln>
        </p:spPr>
        <p:txBody>
          <a:bodyPr vert="horz" wrap="square" lIns="93287" tIns="46644" rIns="93287" bIns="46644" numCol="1" anchor="t" anchorCtr="0" compatLnSpc="1">
            <a:prstTxWarp prst="textNoShape">
              <a:avLst/>
            </a:prstTxWarp>
          </a:bodyPr>
          <a:lstStyle>
            <a:lvl1pPr algn="l" defTabSz="933450">
              <a:defRPr sz="1200">
                <a:solidFill>
                  <a:schemeClr val="tx1"/>
                </a:solidFill>
                <a:latin typeface="Arial" pitchFamily="34" charset="0"/>
                <a:ea typeface="宋体" pitchFamily="2" charset="-122"/>
              </a:defRPr>
            </a:lvl1pPr>
          </a:lstStyle>
          <a:p>
            <a:pPr>
              <a:defRPr/>
            </a:pPr>
            <a:endParaRPr lang="en-US" altLang="zh-CN"/>
          </a:p>
        </p:txBody>
      </p:sp>
      <p:sp>
        <p:nvSpPr>
          <p:cNvPr id="4099" name="Rectangle 3"/>
          <p:cNvSpPr>
            <a:spLocks noGrp="1" noChangeArrowheads="1"/>
          </p:cNvSpPr>
          <p:nvPr>
            <p:ph type="dt" idx="1"/>
          </p:nvPr>
        </p:nvSpPr>
        <p:spPr bwMode="auto">
          <a:xfrm>
            <a:off x="3976688" y="0"/>
            <a:ext cx="3041650" cy="465138"/>
          </a:xfrm>
          <a:prstGeom prst="rect">
            <a:avLst/>
          </a:prstGeom>
          <a:noFill/>
          <a:ln w="9525">
            <a:noFill/>
            <a:miter lim="800000"/>
          </a:ln>
        </p:spPr>
        <p:txBody>
          <a:bodyPr vert="horz" wrap="square" lIns="93287" tIns="46644" rIns="93287" bIns="46644" numCol="1" anchor="t" anchorCtr="0" compatLnSpc="1">
            <a:prstTxWarp prst="textNoShape">
              <a:avLst/>
            </a:prstTxWarp>
          </a:bodyPr>
          <a:lstStyle>
            <a:lvl1pPr algn="r" defTabSz="933450">
              <a:defRPr sz="1200">
                <a:solidFill>
                  <a:schemeClr val="tx1"/>
                </a:solidFill>
                <a:latin typeface="Arial" pitchFamily="34" charset="0"/>
                <a:ea typeface="宋体" pitchFamily="2" charset="-122"/>
              </a:defRPr>
            </a:lvl1pPr>
          </a:lstStyle>
          <a:p>
            <a:pPr>
              <a:defRPr/>
            </a:pPr>
            <a:endParaRPr lang="en-US" altLang="zh-CN"/>
          </a:p>
        </p:txBody>
      </p:sp>
      <p:sp>
        <p:nvSpPr>
          <p:cNvPr id="65540" name="Rectangle 4"/>
          <p:cNvSpPr>
            <a:spLocks noGrp="1" noRot="1" noChangeAspect="1" noChangeArrowheads="1" noTextEdit="1"/>
          </p:cNvSpPr>
          <p:nvPr>
            <p:ph type="sldImg" idx="2"/>
          </p:nvPr>
        </p:nvSpPr>
        <p:spPr bwMode="auto">
          <a:xfrm>
            <a:off x="992188" y="698500"/>
            <a:ext cx="5037137" cy="3489325"/>
          </a:xfrm>
          <a:prstGeom prst="rect">
            <a:avLst/>
          </a:prstGeom>
          <a:noFill/>
          <a:ln w="9525">
            <a:solidFill>
              <a:srgbClr val="000000"/>
            </a:solidFill>
            <a:miter lim="800000"/>
          </a:ln>
        </p:spPr>
      </p:sp>
      <p:sp>
        <p:nvSpPr>
          <p:cNvPr id="4101" name="Rectangle 5"/>
          <p:cNvSpPr>
            <a:spLocks noGrp="1" noChangeArrowheads="1"/>
          </p:cNvSpPr>
          <p:nvPr>
            <p:ph type="body" sz="quarter" idx="3"/>
          </p:nvPr>
        </p:nvSpPr>
        <p:spPr bwMode="auto">
          <a:xfrm>
            <a:off x="701675" y="4419600"/>
            <a:ext cx="5616575" cy="4187825"/>
          </a:xfrm>
          <a:prstGeom prst="rect">
            <a:avLst/>
          </a:prstGeom>
          <a:noFill/>
          <a:ln w="9525">
            <a:noFill/>
            <a:miter lim="800000"/>
          </a:ln>
        </p:spPr>
        <p:txBody>
          <a:bodyPr vert="horz" wrap="square" lIns="93287" tIns="46644" rIns="93287" bIns="46644" numCol="1" anchor="t" anchorCtr="0" compatLnSpc="1">
            <a:prstTxWarp prst="textNoShape">
              <a:avLst/>
            </a:prstTxWarp>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p>
        </p:txBody>
      </p:sp>
      <p:sp>
        <p:nvSpPr>
          <p:cNvPr id="4102" name="Rectangle 6"/>
          <p:cNvSpPr>
            <a:spLocks noGrp="1" noChangeArrowheads="1"/>
          </p:cNvSpPr>
          <p:nvPr>
            <p:ph type="ftr" sz="quarter" idx="4"/>
          </p:nvPr>
        </p:nvSpPr>
        <p:spPr bwMode="auto">
          <a:xfrm>
            <a:off x="0" y="8839200"/>
            <a:ext cx="3041650" cy="465138"/>
          </a:xfrm>
          <a:prstGeom prst="rect">
            <a:avLst/>
          </a:prstGeom>
          <a:noFill/>
          <a:ln w="9525">
            <a:noFill/>
            <a:miter lim="800000"/>
          </a:ln>
        </p:spPr>
        <p:txBody>
          <a:bodyPr vert="horz" wrap="square" lIns="93287" tIns="46644" rIns="93287" bIns="46644" numCol="1" anchor="b" anchorCtr="0" compatLnSpc="1">
            <a:prstTxWarp prst="textNoShape">
              <a:avLst/>
            </a:prstTxWarp>
          </a:bodyPr>
          <a:lstStyle>
            <a:lvl1pPr algn="l" defTabSz="933450">
              <a:defRPr sz="1200">
                <a:solidFill>
                  <a:schemeClr val="tx1"/>
                </a:solidFill>
                <a:latin typeface="Arial" pitchFamily="34" charset="0"/>
                <a:ea typeface="宋体" pitchFamily="2" charset="-122"/>
              </a:defRPr>
            </a:lvl1pPr>
          </a:lstStyle>
          <a:p>
            <a:pPr>
              <a:defRPr/>
            </a:pPr>
            <a:endParaRPr lang="en-US" altLang="zh-CN"/>
          </a:p>
        </p:txBody>
      </p:sp>
      <p:sp>
        <p:nvSpPr>
          <p:cNvPr id="4103" name="Rectangle 7"/>
          <p:cNvSpPr>
            <a:spLocks noGrp="1" noChangeArrowheads="1"/>
          </p:cNvSpPr>
          <p:nvPr>
            <p:ph type="sldNum" sz="quarter" idx="5"/>
          </p:nvPr>
        </p:nvSpPr>
        <p:spPr bwMode="auto">
          <a:xfrm>
            <a:off x="3976688" y="8839200"/>
            <a:ext cx="3041650" cy="465138"/>
          </a:xfrm>
          <a:prstGeom prst="rect">
            <a:avLst/>
          </a:prstGeom>
          <a:noFill/>
          <a:ln w="9525">
            <a:noFill/>
            <a:miter lim="800000"/>
          </a:ln>
        </p:spPr>
        <p:txBody>
          <a:bodyPr vert="horz" wrap="square" lIns="93287" tIns="46644" rIns="93287" bIns="46644" numCol="1" anchor="b" anchorCtr="0" compatLnSpc="1">
            <a:prstTxWarp prst="textNoShape">
              <a:avLst/>
            </a:prstTxWarp>
          </a:bodyPr>
          <a:lstStyle>
            <a:lvl1pPr algn="r" defTabSz="933450">
              <a:defRPr sz="1200">
                <a:solidFill>
                  <a:schemeClr val="tx1"/>
                </a:solidFill>
                <a:latin typeface="Arial" pitchFamily="34" charset="0"/>
                <a:ea typeface="宋体" pitchFamily="2" charset="-122"/>
              </a:defRPr>
            </a:lvl1pPr>
          </a:lstStyle>
          <a:p>
            <a:pPr>
              <a:defRPr/>
            </a:pPr>
            <a:fld id="{E2F039DB-A10C-48AC-A8D2-4BF9027C58F3}" type="slidenum">
              <a:rPr lang="en-US" altLang="zh-CN" smtClean="0"/>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Rectangle 7"/>
          <p:cNvSpPr txBox="1">
            <a:spLocks noGrp="1" noChangeArrowheads="1"/>
          </p:cNvSpPr>
          <p:nvPr/>
        </p:nvSpPr>
        <p:spPr bwMode="auto">
          <a:xfrm>
            <a:off x="3975100" y="8839200"/>
            <a:ext cx="3043238" cy="465138"/>
          </a:xfrm>
          <a:prstGeom prst="rect">
            <a:avLst/>
          </a:prstGeom>
          <a:noFill/>
          <a:ln w="9525">
            <a:noFill/>
            <a:miter lim="800000"/>
          </a:ln>
        </p:spPr>
        <p:txBody>
          <a:bodyPr lIns="93279" tIns="46640" rIns="93279" bIns="46640" anchor="b"/>
          <a:lstStyle/>
          <a:p>
            <a:pPr algn="r" defTabSz="933450"/>
            <a:fld id="{8DA19756-3432-479A-A345-61C6457E2CC9}" type="slidenum">
              <a:rPr lang="zh-CN" altLang="en-US" sz="1200">
                <a:solidFill>
                  <a:schemeClr val="tx1"/>
                </a:solidFill>
                <a:latin typeface="Arial"/>
                <a:ea typeface="宋体" pitchFamily="2" charset="-122"/>
              </a:rPr>
              <a:pPr algn="r" defTabSz="933450"/>
              <a:t>1</a:t>
            </a:fld>
            <a:endParaRPr lang="en-US" altLang="zh-CN" sz="1200">
              <a:solidFill>
                <a:schemeClr val="tx1"/>
              </a:solidFill>
              <a:latin typeface="Arial"/>
              <a:ea typeface="宋体" pitchFamily="2" charset="-122"/>
            </a:endParaRPr>
          </a:p>
        </p:txBody>
      </p:sp>
      <p:sp>
        <p:nvSpPr>
          <p:cNvPr id="66563" name="Rectangle 2"/>
          <p:cNvSpPr>
            <a:spLocks noGrp="1" noRot="1" noChangeAspect="1" noChangeArrowheads="1" noTextEdit="1"/>
          </p:cNvSpPr>
          <p:nvPr>
            <p:ph type="sldImg"/>
          </p:nvPr>
        </p:nvSpPr>
        <p:spPr>
          <a:xfrm>
            <a:off x="989013" y="696913"/>
            <a:ext cx="5041900" cy="3490912"/>
          </a:xfrm>
        </p:spPr>
      </p:sp>
      <p:sp>
        <p:nvSpPr>
          <p:cNvPr id="66564" name="Rectangle 3"/>
          <p:cNvSpPr>
            <a:spLocks noGrp="1" noChangeArrowheads="1"/>
          </p:cNvSpPr>
          <p:nvPr>
            <p:ph type="body" idx="1"/>
          </p:nvPr>
        </p:nvSpPr>
        <p:spPr>
          <a:xfrm>
            <a:off x="703263" y="4421188"/>
            <a:ext cx="5613400" cy="4187825"/>
          </a:xfrm>
          <a:noFill/>
        </p:spPr>
        <p:txBody>
          <a:bodyPr lIns="93279" tIns="46640" rIns="93279" bIns="46640"/>
          <a:lstStyle/>
          <a:p>
            <a:pPr eaLnBrk="1" hangingPunct="1"/>
            <a:endParaRPr lang="zh-CN" altLang="en-US" smtClean="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2" name="Rectangle 7"/>
          <p:cNvSpPr txBox="1">
            <a:spLocks noGrp="1" noChangeArrowheads="1"/>
          </p:cNvSpPr>
          <p:nvPr/>
        </p:nvSpPr>
        <p:spPr bwMode="auto">
          <a:xfrm>
            <a:off x="3977467" y="8839217"/>
            <a:ext cx="3040821" cy="465221"/>
          </a:xfrm>
          <a:prstGeom prst="rect">
            <a:avLst/>
          </a:prstGeom>
          <a:noFill/>
          <a:ln w="9525">
            <a:noFill/>
            <a:miter lim="800000"/>
          </a:ln>
        </p:spPr>
        <p:txBody>
          <a:bodyPr lIns="93287" tIns="46644" rIns="93287" bIns="46644" anchor="b"/>
          <a:lstStyle/>
          <a:p>
            <a:pPr algn="r" defTabSz="933450"/>
            <a:fld id="{C3CA351A-EA48-4874-8F6A-5F89F182B529}" type="slidenum">
              <a:rPr lang="en-US" altLang="zh-CN" sz="1200">
                <a:ea typeface="宋体" pitchFamily="2" charset="-122"/>
              </a:rPr>
              <a:pPr algn="r" defTabSz="933450"/>
              <a:t>2</a:t>
            </a:fld>
            <a:endParaRPr lang="en-US" altLang="zh-CN" sz="1200">
              <a:ea typeface="宋体" pitchFamily="2" charset="-122"/>
            </a:endParaRPr>
          </a:p>
        </p:txBody>
      </p:sp>
      <p:sp>
        <p:nvSpPr>
          <p:cNvPr id="40963" name="Rectangle 2"/>
          <p:cNvSpPr>
            <a:spLocks noGrp="1" noRot="1" noChangeAspect="1" noChangeArrowheads="1" noTextEdit="1"/>
          </p:cNvSpPr>
          <p:nvPr>
            <p:ph type="sldImg"/>
          </p:nvPr>
        </p:nvSpPr>
        <p:spPr>
          <a:xfrm>
            <a:off x="992188" y="698500"/>
            <a:ext cx="5040312" cy="3489325"/>
          </a:xfrm>
        </p:spPr>
      </p:sp>
      <p:sp>
        <p:nvSpPr>
          <p:cNvPr id="40964" name="Rectangle 3"/>
          <p:cNvSpPr>
            <a:spLocks noGrp="1" noChangeArrowheads="1"/>
          </p:cNvSpPr>
          <p:nvPr>
            <p:ph type="body" idx="1"/>
          </p:nvPr>
        </p:nvSpPr>
        <p:spPr>
          <a:xfrm>
            <a:off x="702485" y="4418866"/>
            <a:ext cx="5614957" cy="4188484"/>
          </a:xfrm>
          <a:noFill/>
        </p:spPr>
        <p:txBody>
          <a:bodyPr lIns="93287" tIns="46644" rIns="93287" bIns="46644"/>
          <a:lstStyle/>
          <a:p>
            <a:pPr eaLnBrk="1" hangingPunct="1"/>
            <a:endParaRPr lang="en-US" altLang="zh-CN"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EA0E2B-51C6-405B-BF2C-1F66ADB3D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7094B-E195-41C3-9FD3-B33499C7B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2F6EB3-F29B-4689-A5D1-E532A8011F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B17BE5-B908-4847-954E-CA9E8414C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8447BA-2AED-43FC-B69D-DEA14BF8CC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053DB4-3D88-4E7D-A6E6-5740F617D7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19D2BE-DC9D-442E-B926-FF80DE7EFC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D8FC6-C3A2-4FF8-9799-D08DF5754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62A399-D33F-44D1-9320-8FA46715EF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539B4-806E-4D62-813E-371D983A4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C8E07-027F-4DE6-9EB5-F6999184C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4" name="Freeform 30"/>
          <p:cNvSpPr/>
          <p:nvPr userDrawn="1"/>
        </p:nvSpPr>
        <p:spPr bwMode="gray">
          <a:xfrm>
            <a:off x="3330575" y="565150"/>
            <a:ext cx="6573838" cy="2586038"/>
          </a:xfrm>
          <a:custGeom>
            <a:cxnLst>
              <a:cxn ang="0">
                <a:pos x="0" y="1629"/>
              </a:cxn>
              <a:cxn ang="0">
                <a:pos x="3822" y="0"/>
              </a:cxn>
              <a:cxn ang="0">
                <a:pos x="3822" y="492"/>
              </a:cxn>
              <a:cxn ang="0">
                <a:pos x="0" y="1629"/>
              </a:cxn>
            </a:cxnLst>
            <a:rect l="0" t="0" r="r" b="b"/>
            <a:pathLst>
              <a:path w="3821" h="1629">
                <a:moveTo>
                  <a:pt x="0" y="1629"/>
                </a:moveTo>
                <a:lnTo>
                  <a:pt x="3822" y="0"/>
                </a:lnTo>
                <a:lnTo>
                  <a:pt x="3822" y="492"/>
                </a:lnTo>
                <a:lnTo>
                  <a:pt x="0" y="1629"/>
                </a:lnTo>
                <a:close/>
              </a:path>
            </a:pathLst>
          </a:custGeom>
          <a:solidFill>
            <a:schemeClr val="tx2"/>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nvGrpSpPr>
          <p:cNvPr id="5" name="AutoShape 32"/>
          <p:cNvGrpSpPr/>
          <p:nvPr userDrawn="1"/>
        </p:nvGrpSpPr>
        <p:grpSpPr>
          <a:xfrm>
            <a:off x="-6348" y="1146175"/>
            <a:ext cx="3340100" cy="3322638"/>
            <a:chOff x="-4" y="722"/>
            <a:chExt cx="2104" cy="2093"/>
          </a:xfrm>
        </p:grpSpPr>
        <p:pic>
          <p:nvPicPr>
            <p:cNvPr id="6" name="AutoShape 32"/>
            <p:cNvPicPr>
              <a:picLocks noChangeArrowheads="1"/>
            </p:cNvPicPr>
            <p:nvPr/>
          </p:nvPicPr>
          <p:blipFill>
            <a:blip r:embed="rId1"/>
            <a:stretch>
              <a:fillRect/>
            </a:stretch>
          </p:blipFill>
          <p:spPr bwMode="auto">
            <a:xfrm>
              <a:off x="-4" y="722"/>
              <a:ext cx="2104" cy="2093"/>
            </a:xfrm>
            <a:prstGeom prst="rect">
              <a:avLst/>
            </a:prstGeom>
            <a:noFill/>
            <a:ln w="9525">
              <a:noFill/>
              <a:miter lim="800000"/>
            </a:ln>
          </p:spPr>
        </p:pic>
        <p:sp>
          <p:nvSpPr>
            <p:cNvPr id="7" name="Text Box 39"/>
            <p:cNvSpPr txBox="1">
              <a:spLocks noChangeArrowheads="1"/>
            </p:cNvSpPr>
            <p:nvPr/>
          </p:nvSpPr>
          <p:spPr bwMode="auto">
            <a:xfrm rot="5400000">
              <a:off x="3" y="1351"/>
              <a:ext cx="1043" cy="1049"/>
            </a:xfrm>
            <a:prstGeom prst="rect">
              <a:avLst/>
            </a:prstGeom>
            <a:noFill/>
            <a:ln w="9525">
              <a:noFill/>
              <a:miter lim="800000"/>
            </a:ln>
          </p:spPr>
          <p:txBody>
            <a:bodyPr rot="10800000" vert="eaVert"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grpSp>
        <p:nvGrpSpPr>
          <p:cNvPr id="8" name="Group 4"/>
          <p:cNvGrpSpPr/>
          <p:nvPr userDrawn="1"/>
        </p:nvGrpSpPr>
        <p:grpSpPr>
          <a:xfrm>
            <a:off x="1033467" y="6013450"/>
            <a:ext cx="2076450" cy="431800"/>
            <a:chOff x="4554" y="4058"/>
            <a:chExt cx="935" cy="211"/>
          </a:xfrm>
        </p:grpSpPr>
        <p:sp>
          <p:nvSpPr>
            <p:cNvPr id="9" name="Freeform 5"/>
            <p:cNvSpPr>
              <a:spLocks noEditPoints="1"/>
            </p:cNvSpPr>
            <p:nvPr userDrawn="1"/>
          </p:nvSpPr>
          <p:spPr bwMode="black">
            <a:xfrm>
              <a:off x="4554" y="4058"/>
              <a:ext cx="118" cy="99"/>
            </a:xfrm>
            <a:custGeom>
              <a:cxnLst>
                <a:cxn ang="0">
                  <a:pos x="164" y="0"/>
                </a:cxn>
                <a:cxn ang="0">
                  <a:pos x="138" y="129"/>
                </a:cxn>
                <a:cxn ang="0">
                  <a:pos x="108" y="129"/>
                </a:cxn>
                <a:cxn ang="0">
                  <a:pos x="132" y="0"/>
                </a:cxn>
                <a:cxn ang="0">
                  <a:pos x="164" y="0"/>
                </a:cxn>
                <a:cxn ang="0">
                  <a:pos x="116" y="0"/>
                </a:cxn>
                <a:cxn ang="0">
                  <a:pos x="110" y="32"/>
                </a:cxn>
                <a:cxn ang="0">
                  <a:pos x="27" y="32"/>
                </a:cxn>
                <a:cxn ang="0">
                  <a:pos x="33" y="0"/>
                </a:cxn>
                <a:cxn ang="0">
                  <a:pos x="116" y="0"/>
                </a:cxn>
                <a:cxn ang="0">
                  <a:pos x="211" y="0"/>
                </a:cxn>
                <a:cxn ang="0">
                  <a:pos x="176" y="177"/>
                </a:cxn>
                <a:cxn ang="0">
                  <a:pos x="0" y="177"/>
                </a:cxn>
                <a:cxn ang="0">
                  <a:pos x="7" y="145"/>
                </a:cxn>
                <a:cxn ang="0">
                  <a:pos x="152" y="145"/>
                </a:cxn>
                <a:cxn ang="0">
                  <a:pos x="181" y="0"/>
                </a:cxn>
                <a:cxn ang="0">
                  <a:pos x="211" y="0"/>
                </a:cxn>
                <a:cxn ang="0">
                  <a:pos x="106" y="48"/>
                </a:cxn>
                <a:cxn ang="0">
                  <a:pos x="100" y="80"/>
                </a:cxn>
                <a:cxn ang="0">
                  <a:pos x="18" y="80"/>
                </a:cxn>
                <a:cxn ang="0">
                  <a:pos x="24" y="48"/>
                </a:cxn>
                <a:cxn ang="0">
                  <a:pos x="106" y="48"/>
                </a:cxn>
                <a:cxn ang="0">
                  <a:pos x="97" y="97"/>
                </a:cxn>
                <a:cxn ang="0">
                  <a:pos x="91" y="129"/>
                </a:cxn>
                <a:cxn ang="0">
                  <a:pos x="10" y="129"/>
                </a:cxn>
                <a:cxn ang="0">
                  <a:pos x="14" y="97"/>
                </a:cxn>
                <a:cxn ang="0">
                  <a:pos x="97" y="97"/>
                </a:cxn>
              </a:cxnLst>
              <a:rect l="0" t="0" r="r" b="b"/>
              <a:pathLst>
                <a:path w="211" h="177">
                  <a:moveTo>
                    <a:pt x="164" y="0"/>
                  </a:moveTo>
                  <a:lnTo>
                    <a:pt x="138" y="129"/>
                  </a:lnTo>
                  <a:lnTo>
                    <a:pt x="108" y="129"/>
                  </a:lnTo>
                  <a:lnTo>
                    <a:pt x="132" y="0"/>
                  </a:lnTo>
                  <a:lnTo>
                    <a:pt x="164" y="0"/>
                  </a:lnTo>
                  <a:close/>
                  <a:moveTo>
                    <a:pt x="116" y="0"/>
                  </a:moveTo>
                  <a:lnTo>
                    <a:pt x="110" y="32"/>
                  </a:lnTo>
                  <a:lnTo>
                    <a:pt x="27" y="32"/>
                  </a:lnTo>
                  <a:lnTo>
                    <a:pt x="33" y="0"/>
                  </a:lnTo>
                  <a:lnTo>
                    <a:pt x="116" y="0"/>
                  </a:lnTo>
                  <a:close/>
                  <a:moveTo>
                    <a:pt x="211" y="0"/>
                  </a:moveTo>
                  <a:lnTo>
                    <a:pt x="176" y="177"/>
                  </a:lnTo>
                  <a:lnTo>
                    <a:pt x="0" y="177"/>
                  </a:lnTo>
                  <a:lnTo>
                    <a:pt x="7" y="145"/>
                  </a:lnTo>
                  <a:lnTo>
                    <a:pt x="152" y="145"/>
                  </a:lnTo>
                  <a:lnTo>
                    <a:pt x="181" y="0"/>
                  </a:lnTo>
                  <a:lnTo>
                    <a:pt x="211" y="0"/>
                  </a:lnTo>
                  <a:close/>
                  <a:moveTo>
                    <a:pt x="106" y="48"/>
                  </a:moveTo>
                  <a:lnTo>
                    <a:pt x="100" y="80"/>
                  </a:lnTo>
                  <a:lnTo>
                    <a:pt x="18" y="80"/>
                  </a:lnTo>
                  <a:lnTo>
                    <a:pt x="24" y="48"/>
                  </a:lnTo>
                  <a:lnTo>
                    <a:pt x="106" y="48"/>
                  </a:lnTo>
                  <a:close/>
                  <a:moveTo>
                    <a:pt x="97" y="97"/>
                  </a:moveTo>
                  <a:lnTo>
                    <a:pt x="91" y="129"/>
                  </a:lnTo>
                  <a:lnTo>
                    <a:pt x="10" y="129"/>
                  </a:lnTo>
                  <a:lnTo>
                    <a:pt x="14" y="97"/>
                  </a:lnTo>
                  <a:lnTo>
                    <a:pt x="97" y="97"/>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0" name="Freeform 6"/>
            <p:cNvSpPr>
              <a:spLocks noEditPoints="1"/>
            </p:cNvSpPr>
            <p:nvPr userDrawn="1"/>
          </p:nvSpPr>
          <p:spPr bwMode="black">
            <a:xfrm>
              <a:off x="4690" y="4058"/>
              <a:ext cx="799" cy="102"/>
            </a:xfrm>
            <a:custGeom>
              <a:cxnLst>
                <a:cxn ang="0">
                  <a:pos x="909" y="167"/>
                </a:cxn>
                <a:cxn ang="0">
                  <a:pos x="895" y="108"/>
                </a:cxn>
                <a:cxn ang="0">
                  <a:pos x="955" y="56"/>
                </a:cxn>
                <a:cxn ang="0">
                  <a:pos x="979" y="94"/>
                </a:cxn>
                <a:cxn ang="0">
                  <a:pos x="1351" y="49"/>
                </a:cxn>
                <a:cxn ang="0">
                  <a:pos x="1295" y="140"/>
                </a:cxn>
                <a:cxn ang="0">
                  <a:pos x="1357" y="181"/>
                </a:cxn>
                <a:cxn ang="0">
                  <a:pos x="1384" y="162"/>
                </a:cxn>
                <a:cxn ang="0">
                  <a:pos x="1338" y="162"/>
                </a:cxn>
                <a:cxn ang="0">
                  <a:pos x="1328" y="103"/>
                </a:cxn>
                <a:cxn ang="0">
                  <a:pos x="1395" y="56"/>
                </a:cxn>
                <a:cxn ang="0">
                  <a:pos x="1420" y="49"/>
                </a:cxn>
                <a:cxn ang="0">
                  <a:pos x="1192" y="46"/>
                </a:cxn>
                <a:cxn ang="0">
                  <a:pos x="1282" y="46"/>
                </a:cxn>
                <a:cxn ang="0">
                  <a:pos x="1111" y="153"/>
                </a:cxn>
                <a:cxn ang="0">
                  <a:pos x="1067" y="167"/>
                </a:cxn>
                <a:cxn ang="0">
                  <a:pos x="1049" y="134"/>
                </a:cxn>
                <a:cxn ang="0">
                  <a:pos x="1021" y="143"/>
                </a:cxn>
                <a:cxn ang="0">
                  <a:pos x="1071" y="181"/>
                </a:cxn>
                <a:cxn ang="0">
                  <a:pos x="1132" y="143"/>
                </a:cxn>
                <a:cxn ang="0">
                  <a:pos x="975" y="46"/>
                </a:cxn>
                <a:cxn ang="0">
                  <a:pos x="878" y="80"/>
                </a:cxn>
                <a:cxn ang="0">
                  <a:pos x="879" y="167"/>
                </a:cxn>
                <a:cxn ang="0">
                  <a:pos x="984" y="156"/>
                </a:cxn>
                <a:cxn ang="0">
                  <a:pos x="1000" y="64"/>
                </a:cxn>
                <a:cxn ang="0">
                  <a:pos x="829" y="80"/>
                </a:cxn>
                <a:cxn ang="0">
                  <a:pos x="795" y="100"/>
                </a:cxn>
                <a:cxn ang="0">
                  <a:pos x="721" y="99"/>
                </a:cxn>
                <a:cxn ang="0">
                  <a:pos x="698" y="65"/>
                </a:cxn>
                <a:cxn ang="0">
                  <a:pos x="668" y="40"/>
                </a:cxn>
                <a:cxn ang="0">
                  <a:pos x="630" y="69"/>
                </a:cxn>
                <a:cxn ang="0">
                  <a:pos x="603" y="126"/>
                </a:cxn>
                <a:cxn ang="0">
                  <a:pos x="602" y="172"/>
                </a:cxn>
                <a:cxn ang="0">
                  <a:pos x="659" y="170"/>
                </a:cxn>
                <a:cxn ang="0">
                  <a:pos x="478" y="45"/>
                </a:cxn>
                <a:cxn ang="0">
                  <a:pos x="559" y="61"/>
                </a:cxn>
                <a:cxn ang="0">
                  <a:pos x="435" y="43"/>
                </a:cxn>
                <a:cxn ang="0">
                  <a:pos x="383" y="81"/>
                </a:cxn>
                <a:cxn ang="0">
                  <a:pos x="416" y="129"/>
                </a:cxn>
                <a:cxn ang="0">
                  <a:pos x="421" y="162"/>
                </a:cxn>
                <a:cxn ang="0">
                  <a:pos x="378" y="148"/>
                </a:cxn>
                <a:cxn ang="0">
                  <a:pos x="407" y="180"/>
                </a:cxn>
                <a:cxn ang="0">
                  <a:pos x="453" y="130"/>
                </a:cxn>
                <a:cxn ang="0">
                  <a:pos x="410" y="84"/>
                </a:cxn>
                <a:cxn ang="0">
                  <a:pos x="422" y="56"/>
                </a:cxn>
                <a:cxn ang="0">
                  <a:pos x="464" y="53"/>
                </a:cxn>
                <a:cxn ang="0">
                  <a:pos x="273" y="46"/>
                </a:cxn>
                <a:cxn ang="0">
                  <a:pos x="364" y="46"/>
                </a:cxn>
                <a:cxn ang="0">
                  <a:pos x="216" y="177"/>
                </a:cxn>
                <a:cxn ang="0">
                  <a:pos x="226" y="73"/>
                </a:cxn>
                <a:cxn ang="0">
                  <a:pos x="194" y="46"/>
                </a:cxn>
                <a:cxn ang="0">
                  <a:pos x="102" y="156"/>
                </a:cxn>
                <a:cxn ang="0">
                  <a:pos x="118" y="73"/>
                </a:cxn>
                <a:cxn ang="0">
                  <a:pos x="127" y="22"/>
                </a:cxn>
                <a:cxn ang="0">
                  <a:pos x="654" y="69"/>
                </a:cxn>
                <a:cxn ang="0">
                  <a:pos x="679" y="53"/>
                </a:cxn>
                <a:cxn ang="0">
                  <a:pos x="645" y="164"/>
                </a:cxn>
                <a:cxn ang="0">
                  <a:pos x="621" y="132"/>
                </a:cxn>
                <a:cxn ang="0">
                  <a:pos x="645" y="164"/>
                </a:cxn>
                <a:cxn ang="0">
                  <a:pos x="181" y="59"/>
                </a:cxn>
                <a:cxn ang="0">
                  <a:pos x="192" y="94"/>
                </a:cxn>
              </a:cxnLst>
              <a:rect l="0" t="0" r="r" b="b"/>
              <a:pathLst>
                <a:path w="1430" h="181">
                  <a:moveTo>
                    <a:pt x="965" y="143"/>
                  </a:moveTo>
                  <a:lnTo>
                    <a:pt x="965" y="143"/>
                  </a:lnTo>
                  <a:lnTo>
                    <a:pt x="955" y="154"/>
                  </a:lnTo>
                  <a:lnTo>
                    <a:pt x="946" y="164"/>
                  </a:lnTo>
                  <a:lnTo>
                    <a:pt x="935" y="169"/>
                  </a:lnTo>
                  <a:lnTo>
                    <a:pt x="924" y="170"/>
                  </a:lnTo>
                  <a:lnTo>
                    <a:pt x="924" y="170"/>
                  </a:lnTo>
                  <a:lnTo>
                    <a:pt x="916" y="170"/>
                  </a:lnTo>
                  <a:lnTo>
                    <a:pt x="909" y="167"/>
                  </a:lnTo>
                  <a:lnTo>
                    <a:pt x="905" y="165"/>
                  </a:lnTo>
                  <a:lnTo>
                    <a:pt x="900" y="161"/>
                  </a:lnTo>
                  <a:lnTo>
                    <a:pt x="897" y="156"/>
                  </a:lnTo>
                  <a:lnTo>
                    <a:pt x="894" y="150"/>
                  </a:lnTo>
                  <a:lnTo>
                    <a:pt x="892" y="143"/>
                  </a:lnTo>
                  <a:lnTo>
                    <a:pt x="892" y="134"/>
                  </a:lnTo>
                  <a:lnTo>
                    <a:pt x="892" y="134"/>
                  </a:lnTo>
                  <a:lnTo>
                    <a:pt x="892" y="121"/>
                  </a:lnTo>
                  <a:lnTo>
                    <a:pt x="895" y="108"/>
                  </a:lnTo>
                  <a:lnTo>
                    <a:pt x="900" y="96"/>
                  </a:lnTo>
                  <a:lnTo>
                    <a:pt x="906" y="83"/>
                  </a:lnTo>
                  <a:lnTo>
                    <a:pt x="906" y="83"/>
                  </a:lnTo>
                  <a:lnTo>
                    <a:pt x="916" y="72"/>
                  </a:lnTo>
                  <a:lnTo>
                    <a:pt x="925" y="62"/>
                  </a:lnTo>
                  <a:lnTo>
                    <a:pt x="936" y="57"/>
                  </a:lnTo>
                  <a:lnTo>
                    <a:pt x="949" y="56"/>
                  </a:lnTo>
                  <a:lnTo>
                    <a:pt x="949" y="56"/>
                  </a:lnTo>
                  <a:lnTo>
                    <a:pt x="955" y="56"/>
                  </a:lnTo>
                  <a:lnTo>
                    <a:pt x="962" y="59"/>
                  </a:lnTo>
                  <a:lnTo>
                    <a:pt x="968" y="62"/>
                  </a:lnTo>
                  <a:lnTo>
                    <a:pt x="973" y="67"/>
                  </a:lnTo>
                  <a:lnTo>
                    <a:pt x="973" y="67"/>
                  </a:lnTo>
                  <a:lnTo>
                    <a:pt x="976" y="73"/>
                  </a:lnTo>
                  <a:lnTo>
                    <a:pt x="978" y="80"/>
                  </a:lnTo>
                  <a:lnTo>
                    <a:pt x="979" y="86"/>
                  </a:lnTo>
                  <a:lnTo>
                    <a:pt x="979" y="94"/>
                  </a:lnTo>
                  <a:lnTo>
                    <a:pt x="979" y="94"/>
                  </a:lnTo>
                  <a:lnTo>
                    <a:pt x="979" y="107"/>
                  </a:lnTo>
                  <a:lnTo>
                    <a:pt x="976" y="119"/>
                  </a:lnTo>
                  <a:lnTo>
                    <a:pt x="971" y="132"/>
                  </a:lnTo>
                  <a:lnTo>
                    <a:pt x="965" y="143"/>
                  </a:lnTo>
                  <a:lnTo>
                    <a:pt x="965" y="143"/>
                  </a:lnTo>
                  <a:close/>
                  <a:moveTo>
                    <a:pt x="1385" y="43"/>
                  </a:moveTo>
                  <a:lnTo>
                    <a:pt x="1385" y="43"/>
                  </a:lnTo>
                  <a:lnTo>
                    <a:pt x="1366" y="45"/>
                  </a:lnTo>
                  <a:lnTo>
                    <a:pt x="1351" y="49"/>
                  </a:lnTo>
                  <a:lnTo>
                    <a:pt x="1335" y="56"/>
                  </a:lnTo>
                  <a:lnTo>
                    <a:pt x="1322" y="67"/>
                  </a:lnTo>
                  <a:lnTo>
                    <a:pt x="1322" y="67"/>
                  </a:lnTo>
                  <a:lnTo>
                    <a:pt x="1309" y="80"/>
                  </a:lnTo>
                  <a:lnTo>
                    <a:pt x="1301" y="94"/>
                  </a:lnTo>
                  <a:lnTo>
                    <a:pt x="1295" y="111"/>
                  </a:lnTo>
                  <a:lnTo>
                    <a:pt x="1293" y="129"/>
                  </a:lnTo>
                  <a:lnTo>
                    <a:pt x="1293" y="129"/>
                  </a:lnTo>
                  <a:lnTo>
                    <a:pt x="1295" y="140"/>
                  </a:lnTo>
                  <a:lnTo>
                    <a:pt x="1298" y="151"/>
                  </a:lnTo>
                  <a:lnTo>
                    <a:pt x="1305" y="161"/>
                  </a:lnTo>
                  <a:lnTo>
                    <a:pt x="1314" y="169"/>
                  </a:lnTo>
                  <a:lnTo>
                    <a:pt x="1314" y="169"/>
                  </a:lnTo>
                  <a:lnTo>
                    <a:pt x="1324" y="173"/>
                  </a:lnTo>
                  <a:lnTo>
                    <a:pt x="1333" y="178"/>
                  </a:lnTo>
                  <a:lnTo>
                    <a:pt x="1344" y="180"/>
                  </a:lnTo>
                  <a:lnTo>
                    <a:pt x="1357" y="181"/>
                  </a:lnTo>
                  <a:lnTo>
                    <a:pt x="1357" y="181"/>
                  </a:lnTo>
                  <a:lnTo>
                    <a:pt x="1368" y="180"/>
                  </a:lnTo>
                  <a:lnTo>
                    <a:pt x="1381" y="178"/>
                  </a:lnTo>
                  <a:lnTo>
                    <a:pt x="1409" y="170"/>
                  </a:lnTo>
                  <a:lnTo>
                    <a:pt x="1420" y="119"/>
                  </a:lnTo>
                  <a:lnTo>
                    <a:pt x="1420" y="119"/>
                  </a:lnTo>
                  <a:lnTo>
                    <a:pt x="1408" y="121"/>
                  </a:lnTo>
                  <a:lnTo>
                    <a:pt x="1408" y="121"/>
                  </a:lnTo>
                  <a:lnTo>
                    <a:pt x="1392" y="119"/>
                  </a:lnTo>
                  <a:lnTo>
                    <a:pt x="1384" y="162"/>
                  </a:lnTo>
                  <a:lnTo>
                    <a:pt x="1384" y="162"/>
                  </a:lnTo>
                  <a:lnTo>
                    <a:pt x="1381" y="165"/>
                  </a:lnTo>
                  <a:lnTo>
                    <a:pt x="1374" y="167"/>
                  </a:lnTo>
                  <a:lnTo>
                    <a:pt x="1368" y="169"/>
                  </a:lnTo>
                  <a:lnTo>
                    <a:pt x="1357" y="169"/>
                  </a:lnTo>
                  <a:lnTo>
                    <a:pt x="1357" y="169"/>
                  </a:lnTo>
                  <a:lnTo>
                    <a:pt x="1351" y="167"/>
                  </a:lnTo>
                  <a:lnTo>
                    <a:pt x="1343" y="165"/>
                  </a:lnTo>
                  <a:lnTo>
                    <a:pt x="1338" y="162"/>
                  </a:lnTo>
                  <a:lnTo>
                    <a:pt x="1333" y="158"/>
                  </a:lnTo>
                  <a:lnTo>
                    <a:pt x="1333" y="158"/>
                  </a:lnTo>
                  <a:lnTo>
                    <a:pt x="1330" y="153"/>
                  </a:lnTo>
                  <a:lnTo>
                    <a:pt x="1327" y="146"/>
                  </a:lnTo>
                  <a:lnTo>
                    <a:pt x="1325" y="138"/>
                  </a:lnTo>
                  <a:lnTo>
                    <a:pt x="1325" y="130"/>
                  </a:lnTo>
                  <a:lnTo>
                    <a:pt x="1325" y="130"/>
                  </a:lnTo>
                  <a:lnTo>
                    <a:pt x="1325" y="118"/>
                  </a:lnTo>
                  <a:lnTo>
                    <a:pt x="1328" y="103"/>
                  </a:lnTo>
                  <a:lnTo>
                    <a:pt x="1333" y="92"/>
                  </a:lnTo>
                  <a:lnTo>
                    <a:pt x="1341" y="80"/>
                  </a:lnTo>
                  <a:lnTo>
                    <a:pt x="1341" y="80"/>
                  </a:lnTo>
                  <a:lnTo>
                    <a:pt x="1351" y="69"/>
                  </a:lnTo>
                  <a:lnTo>
                    <a:pt x="1360" y="61"/>
                  </a:lnTo>
                  <a:lnTo>
                    <a:pt x="1373" y="56"/>
                  </a:lnTo>
                  <a:lnTo>
                    <a:pt x="1385" y="54"/>
                  </a:lnTo>
                  <a:lnTo>
                    <a:pt x="1385" y="54"/>
                  </a:lnTo>
                  <a:lnTo>
                    <a:pt x="1395" y="56"/>
                  </a:lnTo>
                  <a:lnTo>
                    <a:pt x="1404" y="59"/>
                  </a:lnTo>
                  <a:lnTo>
                    <a:pt x="1404" y="59"/>
                  </a:lnTo>
                  <a:lnTo>
                    <a:pt x="1414" y="65"/>
                  </a:lnTo>
                  <a:lnTo>
                    <a:pt x="1417" y="70"/>
                  </a:lnTo>
                  <a:lnTo>
                    <a:pt x="1419" y="73"/>
                  </a:lnTo>
                  <a:lnTo>
                    <a:pt x="1422" y="73"/>
                  </a:lnTo>
                  <a:lnTo>
                    <a:pt x="1430" y="56"/>
                  </a:lnTo>
                  <a:lnTo>
                    <a:pt x="1430" y="56"/>
                  </a:lnTo>
                  <a:lnTo>
                    <a:pt x="1420" y="49"/>
                  </a:lnTo>
                  <a:lnTo>
                    <a:pt x="1411" y="46"/>
                  </a:lnTo>
                  <a:lnTo>
                    <a:pt x="1398" y="45"/>
                  </a:lnTo>
                  <a:lnTo>
                    <a:pt x="1385" y="43"/>
                  </a:lnTo>
                  <a:lnTo>
                    <a:pt x="1385" y="43"/>
                  </a:lnTo>
                  <a:close/>
                  <a:moveTo>
                    <a:pt x="1282" y="46"/>
                  </a:moveTo>
                  <a:lnTo>
                    <a:pt x="1282" y="46"/>
                  </a:lnTo>
                  <a:lnTo>
                    <a:pt x="1276" y="46"/>
                  </a:lnTo>
                  <a:lnTo>
                    <a:pt x="1257" y="134"/>
                  </a:lnTo>
                  <a:lnTo>
                    <a:pt x="1192" y="46"/>
                  </a:lnTo>
                  <a:lnTo>
                    <a:pt x="1174" y="46"/>
                  </a:lnTo>
                  <a:lnTo>
                    <a:pt x="1149" y="177"/>
                  </a:lnTo>
                  <a:lnTo>
                    <a:pt x="1165" y="177"/>
                  </a:lnTo>
                  <a:lnTo>
                    <a:pt x="1182" y="83"/>
                  </a:lnTo>
                  <a:lnTo>
                    <a:pt x="1249" y="177"/>
                  </a:lnTo>
                  <a:lnTo>
                    <a:pt x="1263" y="177"/>
                  </a:lnTo>
                  <a:lnTo>
                    <a:pt x="1290" y="46"/>
                  </a:lnTo>
                  <a:lnTo>
                    <a:pt x="1290" y="46"/>
                  </a:lnTo>
                  <a:lnTo>
                    <a:pt x="1282" y="46"/>
                  </a:lnTo>
                  <a:lnTo>
                    <a:pt x="1282" y="46"/>
                  </a:lnTo>
                  <a:close/>
                  <a:moveTo>
                    <a:pt x="1144" y="48"/>
                  </a:moveTo>
                  <a:lnTo>
                    <a:pt x="1144" y="48"/>
                  </a:lnTo>
                  <a:lnTo>
                    <a:pt x="1138" y="46"/>
                  </a:lnTo>
                  <a:lnTo>
                    <a:pt x="1120" y="132"/>
                  </a:lnTo>
                  <a:lnTo>
                    <a:pt x="1120" y="132"/>
                  </a:lnTo>
                  <a:lnTo>
                    <a:pt x="1117" y="140"/>
                  </a:lnTo>
                  <a:lnTo>
                    <a:pt x="1114" y="146"/>
                  </a:lnTo>
                  <a:lnTo>
                    <a:pt x="1111" y="153"/>
                  </a:lnTo>
                  <a:lnTo>
                    <a:pt x="1105" y="158"/>
                  </a:lnTo>
                  <a:lnTo>
                    <a:pt x="1105" y="158"/>
                  </a:lnTo>
                  <a:lnTo>
                    <a:pt x="1100" y="162"/>
                  </a:lnTo>
                  <a:lnTo>
                    <a:pt x="1092" y="165"/>
                  </a:lnTo>
                  <a:lnTo>
                    <a:pt x="1086" y="167"/>
                  </a:lnTo>
                  <a:lnTo>
                    <a:pt x="1078" y="169"/>
                  </a:lnTo>
                  <a:lnTo>
                    <a:pt x="1078" y="169"/>
                  </a:lnTo>
                  <a:lnTo>
                    <a:pt x="1071" y="169"/>
                  </a:lnTo>
                  <a:lnTo>
                    <a:pt x="1067" y="167"/>
                  </a:lnTo>
                  <a:lnTo>
                    <a:pt x="1062" y="164"/>
                  </a:lnTo>
                  <a:lnTo>
                    <a:pt x="1057" y="161"/>
                  </a:lnTo>
                  <a:lnTo>
                    <a:pt x="1057" y="161"/>
                  </a:lnTo>
                  <a:lnTo>
                    <a:pt x="1054" y="158"/>
                  </a:lnTo>
                  <a:lnTo>
                    <a:pt x="1051" y="153"/>
                  </a:lnTo>
                  <a:lnTo>
                    <a:pt x="1049" y="146"/>
                  </a:lnTo>
                  <a:lnTo>
                    <a:pt x="1049" y="142"/>
                  </a:lnTo>
                  <a:lnTo>
                    <a:pt x="1049" y="142"/>
                  </a:lnTo>
                  <a:lnTo>
                    <a:pt x="1049" y="134"/>
                  </a:lnTo>
                  <a:lnTo>
                    <a:pt x="1067" y="48"/>
                  </a:lnTo>
                  <a:lnTo>
                    <a:pt x="1067" y="48"/>
                  </a:lnTo>
                  <a:lnTo>
                    <a:pt x="1055" y="48"/>
                  </a:lnTo>
                  <a:lnTo>
                    <a:pt x="1055" y="48"/>
                  </a:lnTo>
                  <a:lnTo>
                    <a:pt x="1038" y="48"/>
                  </a:lnTo>
                  <a:lnTo>
                    <a:pt x="1022" y="134"/>
                  </a:lnTo>
                  <a:lnTo>
                    <a:pt x="1022" y="134"/>
                  </a:lnTo>
                  <a:lnTo>
                    <a:pt x="1021" y="143"/>
                  </a:lnTo>
                  <a:lnTo>
                    <a:pt x="1021" y="143"/>
                  </a:lnTo>
                  <a:lnTo>
                    <a:pt x="1022" y="153"/>
                  </a:lnTo>
                  <a:lnTo>
                    <a:pt x="1025" y="161"/>
                  </a:lnTo>
                  <a:lnTo>
                    <a:pt x="1030" y="167"/>
                  </a:lnTo>
                  <a:lnTo>
                    <a:pt x="1036" y="173"/>
                  </a:lnTo>
                  <a:lnTo>
                    <a:pt x="1036" y="173"/>
                  </a:lnTo>
                  <a:lnTo>
                    <a:pt x="1044" y="177"/>
                  </a:lnTo>
                  <a:lnTo>
                    <a:pt x="1052" y="178"/>
                  </a:lnTo>
                  <a:lnTo>
                    <a:pt x="1062" y="180"/>
                  </a:lnTo>
                  <a:lnTo>
                    <a:pt x="1071" y="181"/>
                  </a:lnTo>
                  <a:lnTo>
                    <a:pt x="1071" y="181"/>
                  </a:lnTo>
                  <a:lnTo>
                    <a:pt x="1082" y="180"/>
                  </a:lnTo>
                  <a:lnTo>
                    <a:pt x="1094" y="178"/>
                  </a:lnTo>
                  <a:lnTo>
                    <a:pt x="1103" y="173"/>
                  </a:lnTo>
                  <a:lnTo>
                    <a:pt x="1113" y="169"/>
                  </a:lnTo>
                  <a:lnTo>
                    <a:pt x="1113" y="169"/>
                  </a:lnTo>
                  <a:lnTo>
                    <a:pt x="1120" y="161"/>
                  </a:lnTo>
                  <a:lnTo>
                    <a:pt x="1127" y="153"/>
                  </a:lnTo>
                  <a:lnTo>
                    <a:pt x="1132" y="143"/>
                  </a:lnTo>
                  <a:lnTo>
                    <a:pt x="1135" y="132"/>
                  </a:lnTo>
                  <a:lnTo>
                    <a:pt x="1152" y="48"/>
                  </a:lnTo>
                  <a:lnTo>
                    <a:pt x="1152" y="48"/>
                  </a:lnTo>
                  <a:lnTo>
                    <a:pt x="1144" y="48"/>
                  </a:lnTo>
                  <a:lnTo>
                    <a:pt x="1144" y="48"/>
                  </a:lnTo>
                  <a:close/>
                  <a:moveTo>
                    <a:pt x="994" y="56"/>
                  </a:moveTo>
                  <a:lnTo>
                    <a:pt x="994" y="56"/>
                  </a:lnTo>
                  <a:lnTo>
                    <a:pt x="984" y="51"/>
                  </a:lnTo>
                  <a:lnTo>
                    <a:pt x="975" y="46"/>
                  </a:lnTo>
                  <a:lnTo>
                    <a:pt x="963" y="45"/>
                  </a:lnTo>
                  <a:lnTo>
                    <a:pt x="951" y="43"/>
                  </a:lnTo>
                  <a:lnTo>
                    <a:pt x="951" y="43"/>
                  </a:lnTo>
                  <a:lnTo>
                    <a:pt x="933" y="45"/>
                  </a:lnTo>
                  <a:lnTo>
                    <a:pt x="917" y="49"/>
                  </a:lnTo>
                  <a:lnTo>
                    <a:pt x="903" y="56"/>
                  </a:lnTo>
                  <a:lnTo>
                    <a:pt x="890" y="67"/>
                  </a:lnTo>
                  <a:lnTo>
                    <a:pt x="890" y="67"/>
                  </a:lnTo>
                  <a:lnTo>
                    <a:pt x="878" y="80"/>
                  </a:lnTo>
                  <a:lnTo>
                    <a:pt x="870" y="94"/>
                  </a:lnTo>
                  <a:lnTo>
                    <a:pt x="865" y="110"/>
                  </a:lnTo>
                  <a:lnTo>
                    <a:pt x="863" y="127"/>
                  </a:lnTo>
                  <a:lnTo>
                    <a:pt x="863" y="127"/>
                  </a:lnTo>
                  <a:lnTo>
                    <a:pt x="863" y="138"/>
                  </a:lnTo>
                  <a:lnTo>
                    <a:pt x="867" y="150"/>
                  </a:lnTo>
                  <a:lnTo>
                    <a:pt x="871" y="159"/>
                  </a:lnTo>
                  <a:lnTo>
                    <a:pt x="879" y="167"/>
                  </a:lnTo>
                  <a:lnTo>
                    <a:pt x="879" y="167"/>
                  </a:lnTo>
                  <a:lnTo>
                    <a:pt x="887" y="173"/>
                  </a:lnTo>
                  <a:lnTo>
                    <a:pt x="897" y="177"/>
                  </a:lnTo>
                  <a:lnTo>
                    <a:pt x="908" y="180"/>
                  </a:lnTo>
                  <a:lnTo>
                    <a:pt x="921" y="181"/>
                  </a:lnTo>
                  <a:lnTo>
                    <a:pt x="921" y="181"/>
                  </a:lnTo>
                  <a:lnTo>
                    <a:pt x="938" y="180"/>
                  </a:lnTo>
                  <a:lnTo>
                    <a:pt x="954" y="175"/>
                  </a:lnTo>
                  <a:lnTo>
                    <a:pt x="970" y="167"/>
                  </a:lnTo>
                  <a:lnTo>
                    <a:pt x="984" y="156"/>
                  </a:lnTo>
                  <a:lnTo>
                    <a:pt x="984" y="156"/>
                  </a:lnTo>
                  <a:lnTo>
                    <a:pt x="995" y="143"/>
                  </a:lnTo>
                  <a:lnTo>
                    <a:pt x="1003" y="129"/>
                  </a:lnTo>
                  <a:lnTo>
                    <a:pt x="1008" y="113"/>
                  </a:lnTo>
                  <a:lnTo>
                    <a:pt x="1009" y="96"/>
                  </a:lnTo>
                  <a:lnTo>
                    <a:pt x="1009" y="96"/>
                  </a:lnTo>
                  <a:lnTo>
                    <a:pt x="1009" y="84"/>
                  </a:lnTo>
                  <a:lnTo>
                    <a:pt x="1006" y="73"/>
                  </a:lnTo>
                  <a:lnTo>
                    <a:pt x="1000" y="64"/>
                  </a:lnTo>
                  <a:lnTo>
                    <a:pt x="994" y="56"/>
                  </a:lnTo>
                  <a:lnTo>
                    <a:pt x="994" y="56"/>
                  </a:lnTo>
                  <a:close/>
                  <a:moveTo>
                    <a:pt x="894" y="2"/>
                  </a:moveTo>
                  <a:lnTo>
                    <a:pt x="894" y="2"/>
                  </a:lnTo>
                  <a:lnTo>
                    <a:pt x="889" y="2"/>
                  </a:lnTo>
                  <a:lnTo>
                    <a:pt x="883" y="0"/>
                  </a:lnTo>
                  <a:lnTo>
                    <a:pt x="883" y="0"/>
                  </a:lnTo>
                  <a:lnTo>
                    <a:pt x="856" y="43"/>
                  </a:lnTo>
                  <a:lnTo>
                    <a:pt x="829" y="80"/>
                  </a:lnTo>
                  <a:lnTo>
                    <a:pt x="829" y="80"/>
                  </a:lnTo>
                  <a:lnTo>
                    <a:pt x="805" y="0"/>
                  </a:lnTo>
                  <a:lnTo>
                    <a:pt x="805" y="0"/>
                  </a:lnTo>
                  <a:lnTo>
                    <a:pt x="795" y="2"/>
                  </a:lnTo>
                  <a:lnTo>
                    <a:pt x="786" y="2"/>
                  </a:lnTo>
                  <a:lnTo>
                    <a:pt x="786" y="2"/>
                  </a:lnTo>
                  <a:lnTo>
                    <a:pt x="773" y="2"/>
                  </a:lnTo>
                  <a:lnTo>
                    <a:pt x="760" y="0"/>
                  </a:lnTo>
                  <a:lnTo>
                    <a:pt x="795" y="100"/>
                  </a:lnTo>
                  <a:lnTo>
                    <a:pt x="781" y="177"/>
                  </a:lnTo>
                  <a:lnTo>
                    <a:pt x="819" y="177"/>
                  </a:lnTo>
                  <a:lnTo>
                    <a:pt x="833" y="97"/>
                  </a:lnTo>
                  <a:lnTo>
                    <a:pt x="833" y="97"/>
                  </a:lnTo>
                  <a:lnTo>
                    <a:pt x="908" y="0"/>
                  </a:lnTo>
                  <a:lnTo>
                    <a:pt x="908" y="0"/>
                  </a:lnTo>
                  <a:lnTo>
                    <a:pt x="894" y="2"/>
                  </a:lnTo>
                  <a:lnTo>
                    <a:pt x="894" y="2"/>
                  </a:lnTo>
                  <a:close/>
                  <a:moveTo>
                    <a:pt x="721" y="99"/>
                  </a:moveTo>
                  <a:lnTo>
                    <a:pt x="721" y="99"/>
                  </a:lnTo>
                  <a:lnTo>
                    <a:pt x="705" y="119"/>
                  </a:lnTo>
                  <a:lnTo>
                    <a:pt x="691" y="135"/>
                  </a:lnTo>
                  <a:lnTo>
                    <a:pt x="667" y="99"/>
                  </a:lnTo>
                  <a:lnTo>
                    <a:pt x="667" y="99"/>
                  </a:lnTo>
                  <a:lnTo>
                    <a:pt x="681" y="89"/>
                  </a:lnTo>
                  <a:lnTo>
                    <a:pt x="691" y="80"/>
                  </a:lnTo>
                  <a:lnTo>
                    <a:pt x="697" y="70"/>
                  </a:lnTo>
                  <a:lnTo>
                    <a:pt x="698" y="65"/>
                  </a:lnTo>
                  <a:lnTo>
                    <a:pt x="698" y="62"/>
                  </a:lnTo>
                  <a:lnTo>
                    <a:pt x="698" y="62"/>
                  </a:lnTo>
                  <a:lnTo>
                    <a:pt x="698" y="56"/>
                  </a:lnTo>
                  <a:lnTo>
                    <a:pt x="697" y="53"/>
                  </a:lnTo>
                  <a:lnTo>
                    <a:pt x="695" y="48"/>
                  </a:lnTo>
                  <a:lnTo>
                    <a:pt x="692" y="45"/>
                  </a:lnTo>
                  <a:lnTo>
                    <a:pt x="687" y="43"/>
                  </a:lnTo>
                  <a:lnTo>
                    <a:pt x="683" y="41"/>
                  </a:lnTo>
                  <a:lnTo>
                    <a:pt x="668" y="40"/>
                  </a:lnTo>
                  <a:lnTo>
                    <a:pt x="668" y="40"/>
                  </a:lnTo>
                  <a:lnTo>
                    <a:pt x="660" y="40"/>
                  </a:lnTo>
                  <a:lnTo>
                    <a:pt x="654" y="41"/>
                  </a:lnTo>
                  <a:lnTo>
                    <a:pt x="646" y="45"/>
                  </a:lnTo>
                  <a:lnTo>
                    <a:pt x="641" y="49"/>
                  </a:lnTo>
                  <a:lnTo>
                    <a:pt x="641" y="49"/>
                  </a:lnTo>
                  <a:lnTo>
                    <a:pt x="635" y="56"/>
                  </a:lnTo>
                  <a:lnTo>
                    <a:pt x="632" y="62"/>
                  </a:lnTo>
                  <a:lnTo>
                    <a:pt x="630" y="69"/>
                  </a:lnTo>
                  <a:lnTo>
                    <a:pt x="629" y="76"/>
                  </a:lnTo>
                  <a:lnTo>
                    <a:pt x="629" y="76"/>
                  </a:lnTo>
                  <a:lnTo>
                    <a:pt x="629" y="83"/>
                  </a:lnTo>
                  <a:lnTo>
                    <a:pt x="630" y="89"/>
                  </a:lnTo>
                  <a:lnTo>
                    <a:pt x="637" y="103"/>
                  </a:lnTo>
                  <a:lnTo>
                    <a:pt x="637" y="103"/>
                  </a:lnTo>
                  <a:lnTo>
                    <a:pt x="618" y="115"/>
                  </a:lnTo>
                  <a:lnTo>
                    <a:pt x="610" y="119"/>
                  </a:lnTo>
                  <a:lnTo>
                    <a:pt x="603" y="126"/>
                  </a:lnTo>
                  <a:lnTo>
                    <a:pt x="599" y="132"/>
                  </a:lnTo>
                  <a:lnTo>
                    <a:pt x="595" y="137"/>
                  </a:lnTo>
                  <a:lnTo>
                    <a:pt x="592" y="143"/>
                  </a:lnTo>
                  <a:lnTo>
                    <a:pt x="592" y="150"/>
                  </a:lnTo>
                  <a:lnTo>
                    <a:pt x="592" y="150"/>
                  </a:lnTo>
                  <a:lnTo>
                    <a:pt x="592" y="156"/>
                  </a:lnTo>
                  <a:lnTo>
                    <a:pt x="595" y="162"/>
                  </a:lnTo>
                  <a:lnTo>
                    <a:pt x="599" y="167"/>
                  </a:lnTo>
                  <a:lnTo>
                    <a:pt x="602" y="172"/>
                  </a:lnTo>
                  <a:lnTo>
                    <a:pt x="602" y="172"/>
                  </a:lnTo>
                  <a:lnTo>
                    <a:pt x="606" y="175"/>
                  </a:lnTo>
                  <a:lnTo>
                    <a:pt x="613" y="177"/>
                  </a:lnTo>
                  <a:lnTo>
                    <a:pt x="619" y="178"/>
                  </a:lnTo>
                  <a:lnTo>
                    <a:pt x="626" y="178"/>
                  </a:lnTo>
                  <a:lnTo>
                    <a:pt x="626" y="178"/>
                  </a:lnTo>
                  <a:lnTo>
                    <a:pt x="637" y="178"/>
                  </a:lnTo>
                  <a:lnTo>
                    <a:pt x="648" y="175"/>
                  </a:lnTo>
                  <a:lnTo>
                    <a:pt x="659" y="170"/>
                  </a:lnTo>
                  <a:lnTo>
                    <a:pt x="672" y="162"/>
                  </a:lnTo>
                  <a:lnTo>
                    <a:pt x="679" y="177"/>
                  </a:lnTo>
                  <a:lnTo>
                    <a:pt x="718" y="177"/>
                  </a:lnTo>
                  <a:lnTo>
                    <a:pt x="695" y="145"/>
                  </a:lnTo>
                  <a:lnTo>
                    <a:pt x="695" y="145"/>
                  </a:lnTo>
                  <a:lnTo>
                    <a:pt x="730" y="110"/>
                  </a:lnTo>
                  <a:lnTo>
                    <a:pt x="721" y="99"/>
                  </a:lnTo>
                  <a:close/>
                  <a:moveTo>
                    <a:pt x="478" y="45"/>
                  </a:moveTo>
                  <a:lnTo>
                    <a:pt x="478" y="45"/>
                  </a:lnTo>
                  <a:lnTo>
                    <a:pt x="476" y="54"/>
                  </a:lnTo>
                  <a:lnTo>
                    <a:pt x="475" y="61"/>
                  </a:lnTo>
                  <a:lnTo>
                    <a:pt x="475" y="61"/>
                  </a:lnTo>
                  <a:lnTo>
                    <a:pt x="510" y="59"/>
                  </a:lnTo>
                  <a:lnTo>
                    <a:pt x="488" y="177"/>
                  </a:lnTo>
                  <a:lnTo>
                    <a:pt x="514" y="177"/>
                  </a:lnTo>
                  <a:lnTo>
                    <a:pt x="538" y="59"/>
                  </a:lnTo>
                  <a:lnTo>
                    <a:pt x="538" y="59"/>
                  </a:lnTo>
                  <a:lnTo>
                    <a:pt x="559" y="61"/>
                  </a:lnTo>
                  <a:lnTo>
                    <a:pt x="572" y="62"/>
                  </a:lnTo>
                  <a:lnTo>
                    <a:pt x="572" y="62"/>
                  </a:lnTo>
                  <a:lnTo>
                    <a:pt x="572" y="53"/>
                  </a:lnTo>
                  <a:lnTo>
                    <a:pt x="575" y="45"/>
                  </a:lnTo>
                  <a:lnTo>
                    <a:pt x="478" y="45"/>
                  </a:lnTo>
                  <a:close/>
                  <a:moveTo>
                    <a:pt x="449" y="46"/>
                  </a:moveTo>
                  <a:lnTo>
                    <a:pt x="449" y="46"/>
                  </a:lnTo>
                  <a:lnTo>
                    <a:pt x="441" y="43"/>
                  </a:lnTo>
                  <a:lnTo>
                    <a:pt x="435" y="43"/>
                  </a:lnTo>
                  <a:lnTo>
                    <a:pt x="435" y="43"/>
                  </a:lnTo>
                  <a:lnTo>
                    <a:pt x="424" y="45"/>
                  </a:lnTo>
                  <a:lnTo>
                    <a:pt x="415" y="46"/>
                  </a:lnTo>
                  <a:lnTo>
                    <a:pt x="407" y="51"/>
                  </a:lnTo>
                  <a:lnTo>
                    <a:pt x="399" y="56"/>
                  </a:lnTo>
                  <a:lnTo>
                    <a:pt x="399" y="56"/>
                  </a:lnTo>
                  <a:lnTo>
                    <a:pt x="391" y="64"/>
                  </a:lnTo>
                  <a:lnTo>
                    <a:pt x="386" y="72"/>
                  </a:lnTo>
                  <a:lnTo>
                    <a:pt x="383" y="81"/>
                  </a:lnTo>
                  <a:lnTo>
                    <a:pt x="383" y="91"/>
                  </a:lnTo>
                  <a:lnTo>
                    <a:pt x="383" y="91"/>
                  </a:lnTo>
                  <a:lnTo>
                    <a:pt x="383" y="97"/>
                  </a:lnTo>
                  <a:lnTo>
                    <a:pt x="386" y="103"/>
                  </a:lnTo>
                  <a:lnTo>
                    <a:pt x="389" y="110"/>
                  </a:lnTo>
                  <a:lnTo>
                    <a:pt x="394" y="115"/>
                  </a:lnTo>
                  <a:lnTo>
                    <a:pt x="394" y="115"/>
                  </a:lnTo>
                  <a:lnTo>
                    <a:pt x="416" y="129"/>
                  </a:lnTo>
                  <a:lnTo>
                    <a:pt x="416" y="129"/>
                  </a:lnTo>
                  <a:lnTo>
                    <a:pt x="421" y="132"/>
                  </a:lnTo>
                  <a:lnTo>
                    <a:pt x="426" y="137"/>
                  </a:lnTo>
                  <a:lnTo>
                    <a:pt x="427" y="142"/>
                  </a:lnTo>
                  <a:lnTo>
                    <a:pt x="429" y="145"/>
                  </a:lnTo>
                  <a:lnTo>
                    <a:pt x="429" y="145"/>
                  </a:lnTo>
                  <a:lnTo>
                    <a:pt x="427" y="150"/>
                  </a:lnTo>
                  <a:lnTo>
                    <a:pt x="426" y="154"/>
                  </a:lnTo>
                  <a:lnTo>
                    <a:pt x="424" y="159"/>
                  </a:lnTo>
                  <a:lnTo>
                    <a:pt x="421" y="162"/>
                  </a:lnTo>
                  <a:lnTo>
                    <a:pt x="421" y="162"/>
                  </a:lnTo>
                  <a:lnTo>
                    <a:pt x="411" y="167"/>
                  </a:lnTo>
                  <a:lnTo>
                    <a:pt x="402" y="169"/>
                  </a:lnTo>
                  <a:lnTo>
                    <a:pt x="402" y="169"/>
                  </a:lnTo>
                  <a:lnTo>
                    <a:pt x="391" y="167"/>
                  </a:lnTo>
                  <a:lnTo>
                    <a:pt x="384" y="164"/>
                  </a:lnTo>
                  <a:lnTo>
                    <a:pt x="381" y="161"/>
                  </a:lnTo>
                  <a:lnTo>
                    <a:pt x="380" y="158"/>
                  </a:lnTo>
                  <a:lnTo>
                    <a:pt x="378" y="148"/>
                  </a:lnTo>
                  <a:lnTo>
                    <a:pt x="376" y="148"/>
                  </a:lnTo>
                  <a:lnTo>
                    <a:pt x="365" y="172"/>
                  </a:lnTo>
                  <a:lnTo>
                    <a:pt x="365" y="172"/>
                  </a:lnTo>
                  <a:lnTo>
                    <a:pt x="370" y="177"/>
                  </a:lnTo>
                  <a:lnTo>
                    <a:pt x="378" y="178"/>
                  </a:lnTo>
                  <a:lnTo>
                    <a:pt x="386" y="180"/>
                  </a:lnTo>
                  <a:lnTo>
                    <a:pt x="395" y="181"/>
                  </a:lnTo>
                  <a:lnTo>
                    <a:pt x="395" y="181"/>
                  </a:lnTo>
                  <a:lnTo>
                    <a:pt x="407" y="180"/>
                  </a:lnTo>
                  <a:lnTo>
                    <a:pt x="418" y="178"/>
                  </a:lnTo>
                  <a:lnTo>
                    <a:pt x="427" y="173"/>
                  </a:lnTo>
                  <a:lnTo>
                    <a:pt x="435" y="167"/>
                  </a:lnTo>
                  <a:lnTo>
                    <a:pt x="435" y="167"/>
                  </a:lnTo>
                  <a:lnTo>
                    <a:pt x="443" y="161"/>
                  </a:lnTo>
                  <a:lnTo>
                    <a:pt x="449" y="151"/>
                  </a:lnTo>
                  <a:lnTo>
                    <a:pt x="453" y="142"/>
                  </a:lnTo>
                  <a:lnTo>
                    <a:pt x="453" y="130"/>
                  </a:lnTo>
                  <a:lnTo>
                    <a:pt x="453" y="130"/>
                  </a:lnTo>
                  <a:lnTo>
                    <a:pt x="453" y="124"/>
                  </a:lnTo>
                  <a:lnTo>
                    <a:pt x="449" y="118"/>
                  </a:lnTo>
                  <a:lnTo>
                    <a:pt x="446" y="111"/>
                  </a:lnTo>
                  <a:lnTo>
                    <a:pt x="441" y="107"/>
                  </a:lnTo>
                  <a:lnTo>
                    <a:pt x="441" y="107"/>
                  </a:lnTo>
                  <a:lnTo>
                    <a:pt x="419" y="92"/>
                  </a:lnTo>
                  <a:lnTo>
                    <a:pt x="419" y="92"/>
                  </a:lnTo>
                  <a:lnTo>
                    <a:pt x="415" y="89"/>
                  </a:lnTo>
                  <a:lnTo>
                    <a:pt x="410" y="84"/>
                  </a:lnTo>
                  <a:lnTo>
                    <a:pt x="408" y="80"/>
                  </a:lnTo>
                  <a:lnTo>
                    <a:pt x="407" y="75"/>
                  </a:lnTo>
                  <a:lnTo>
                    <a:pt x="407" y="75"/>
                  </a:lnTo>
                  <a:lnTo>
                    <a:pt x="408" y="72"/>
                  </a:lnTo>
                  <a:lnTo>
                    <a:pt x="408" y="67"/>
                  </a:lnTo>
                  <a:lnTo>
                    <a:pt x="411" y="64"/>
                  </a:lnTo>
                  <a:lnTo>
                    <a:pt x="415" y="61"/>
                  </a:lnTo>
                  <a:lnTo>
                    <a:pt x="415" y="61"/>
                  </a:lnTo>
                  <a:lnTo>
                    <a:pt x="422" y="56"/>
                  </a:lnTo>
                  <a:lnTo>
                    <a:pt x="432" y="54"/>
                  </a:lnTo>
                  <a:lnTo>
                    <a:pt x="432" y="54"/>
                  </a:lnTo>
                  <a:lnTo>
                    <a:pt x="438" y="56"/>
                  </a:lnTo>
                  <a:lnTo>
                    <a:pt x="445" y="59"/>
                  </a:lnTo>
                  <a:lnTo>
                    <a:pt x="445" y="59"/>
                  </a:lnTo>
                  <a:lnTo>
                    <a:pt x="449" y="64"/>
                  </a:lnTo>
                  <a:lnTo>
                    <a:pt x="451" y="72"/>
                  </a:lnTo>
                  <a:lnTo>
                    <a:pt x="454" y="72"/>
                  </a:lnTo>
                  <a:lnTo>
                    <a:pt x="464" y="53"/>
                  </a:lnTo>
                  <a:lnTo>
                    <a:pt x="464" y="53"/>
                  </a:lnTo>
                  <a:lnTo>
                    <a:pt x="459" y="49"/>
                  </a:lnTo>
                  <a:lnTo>
                    <a:pt x="449" y="46"/>
                  </a:lnTo>
                  <a:lnTo>
                    <a:pt x="449" y="46"/>
                  </a:lnTo>
                  <a:close/>
                  <a:moveTo>
                    <a:pt x="364" y="46"/>
                  </a:moveTo>
                  <a:lnTo>
                    <a:pt x="364" y="46"/>
                  </a:lnTo>
                  <a:lnTo>
                    <a:pt x="357" y="46"/>
                  </a:lnTo>
                  <a:lnTo>
                    <a:pt x="340" y="135"/>
                  </a:lnTo>
                  <a:lnTo>
                    <a:pt x="273" y="46"/>
                  </a:lnTo>
                  <a:lnTo>
                    <a:pt x="257" y="46"/>
                  </a:lnTo>
                  <a:lnTo>
                    <a:pt x="231" y="177"/>
                  </a:lnTo>
                  <a:lnTo>
                    <a:pt x="246" y="177"/>
                  </a:lnTo>
                  <a:lnTo>
                    <a:pt x="264" y="83"/>
                  </a:lnTo>
                  <a:lnTo>
                    <a:pt x="330" y="177"/>
                  </a:lnTo>
                  <a:lnTo>
                    <a:pt x="346" y="177"/>
                  </a:lnTo>
                  <a:lnTo>
                    <a:pt x="372" y="46"/>
                  </a:lnTo>
                  <a:lnTo>
                    <a:pt x="372" y="46"/>
                  </a:lnTo>
                  <a:lnTo>
                    <a:pt x="364" y="46"/>
                  </a:lnTo>
                  <a:lnTo>
                    <a:pt x="364" y="46"/>
                  </a:lnTo>
                  <a:close/>
                  <a:moveTo>
                    <a:pt x="194" y="46"/>
                  </a:moveTo>
                  <a:lnTo>
                    <a:pt x="143" y="46"/>
                  </a:lnTo>
                  <a:lnTo>
                    <a:pt x="118" y="177"/>
                  </a:lnTo>
                  <a:lnTo>
                    <a:pt x="146" y="177"/>
                  </a:lnTo>
                  <a:lnTo>
                    <a:pt x="158" y="118"/>
                  </a:lnTo>
                  <a:lnTo>
                    <a:pt x="161" y="118"/>
                  </a:lnTo>
                  <a:lnTo>
                    <a:pt x="183" y="177"/>
                  </a:lnTo>
                  <a:lnTo>
                    <a:pt x="216" y="177"/>
                  </a:lnTo>
                  <a:lnTo>
                    <a:pt x="188" y="113"/>
                  </a:lnTo>
                  <a:lnTo>
                    <a:pt x="188" y="113"/>
                  </a:lnTo>
                  <a:lnTo>
                    <a:pt x="204" y="107"/>
                  </a:lnTo>
                  <a:lnTo>
                    <a:pt x="215" y="99"/>
                  </a:lnTo>
                  <a:lnTo>
                    <a:pt x="215" y="99"/>
                  </a:lnTo>
                  <a:lnTo>
                    <a:pt x="219" y="94"/>
                  </a:lnTo>
                  <a:lnTo>
                    <a:pt x="223" y="88"/>
                  </a:lnTo>
                  <a:lnTo>
                    <a:pt x="226" y="81"/>
                  </a:lnTo>
                  <a:lnTo>
                    <a:pt x="226" y="73"/>
                  </a:lnTo>
                  <a:lnTo>
                    <a:pt x="226" y="73"/>
                  </a:lnTo>
                  <a:lnTo>
                    <a:pt x="226" y="67"/>
                  </a:lnTo>
                  <a:lnTo>
                    <a:pt x="224" y="61"/>
                  </a:lnTo>
                  <a:lnTo>
                    <a:pt x="221" y="57"/>
                  </a:lnTo>
                  <a:lnTo>
                    <a:pt x="218" y="53"/>
                  </a:lnTo>
                  <a:lnTo>
                    <a:pt x="213" y="49"/>
                  </a:lnTo>
                  <a:lnTo>
                    <a:pt x="208" y="48"/>
                  </a:lnTo>
                  <a:lnTo>
                    <a:pt x="194" y="46"/>
                  </a:lnTo>
                  <a:lnTo>
                    <a:pt x="194" y="46"/>
                  </a:lnTo>
                  <a:close/>
                  <a:moveTo>
                    <a:pt x="34" y="0"/>
                  </a:moveTo>
                  <a:lnTo>
                    <a:pt x="0" y="177"/>
                  </a:lnTo>
                  <a:lnTo>
                    <a:pt x="99" y="177"/>
                  </a:lnTo>
                  <a:lnTo>
                    <a:pt x="99" y="177"/>
                  </a:lnTo>
                  <a:lnTo>
                    <a:pt x="97" y="170"/>
                  </a:lnTo>
                  <a:lnTo>
                    <a:pt x="97" y="165"/>
                  </a:lnTo>
                  <a:lnTo>
                    <a:pt x="99" y="161"/>
                  </a:lnTo>
                  <a:lnTo>
                    <a:pt x="102" y="156"/>
                  </a:lnTo>
                  <a:lnTo>
                    <a:pt x="102" y="156"/>
                  </a:lnTo>
                  <a:lnTo>
                    <a:pt x="50" y="159"/>
                  </a:lnTo>
                  <a:lnTo>
                    <a:pt x="42" y="159"/>
                  </a:lnTo>
                  <a:lnTo>
                    <a:pt x="54" y="91"/>
                  </a:lnTo>
                  <a:lnTo>
                    <a:pt x="54" y="91"/>
                  </a:lnTo>
                  <a:lnTo>
                    <a:pt x="88" y="92"/>
                  </a:lnTo>
                  <a:lnTo>
                    <a:pt x="113" y="96"/>
                  </a:lnTo>
                  <a:lnTo>
                    <a:pt x="113" y="96"/>
                  </a:lnTo>
                  <a:lnTo>
                    <a:pt x="113" y="81"/>
                  </a:lnTo>
                  <a:lnTo>
                    <a:pt x="118" y="73"/>
                  </a:lnTo>
                  <a:lnTo>
                    <a:pt x="118" y="73"/>
                  </a:lnTo>
                  <a:lnTo>
                    <a:pt x="75" y="75"/>
                  </a:lnTo>
                  <a:lnTo>
                    <a:pt x="75" y="75"/>
                  </a:lnTo>
                  <a:lnTo>
                    <a:pt x="59" y="75"/>
                  </a:lnTo>
                  <a:lnTo>
                    <a:pt x="69" y="19"/>
                  </a:lnTo>
                  <a:lnTo>
                    <a:pt x="83" y="19"/>
                  </a:lnTo>
                  <a:lnTo>
                    <a:pt x="83" y="19"/>
                  </a:lnTo>
                  <a:lnTo>
                    <a:pt x="105" y="19"/>
                  </a:lnTo>
                  <a:lnTo>
                    <a:pt x="127" y="22"/>
                  </a:lnTo>
                  <a:lnTo>
                    <a:pt x="127" y="22"/>
                  </a:lnTo>
                  <a:lnTo>
                    <a:pt x="129" y="10"/>
                  </a:lnTo>
                  <a:lnTo>
                    <a:pt x="132" y="0"/>
                  </a:lnTo>
                  <a:lnTo>
                    <a:pt x="34" y="0"/>
                  </a:lnTo>
                  <a:close/>
                  <a:moveTo>
                    <a:pt x="662" y="91"/>
                  </a:moveTo>
                  <a:lnTo>
                    <a:pt x="662" y="91"/>
                  </a:lnTo>
                  <a:lnTo>
                    <a:pt x="657" y="78"/>
                  </a:lnTo>
                  <a:lnTo>
                    <a:pt x="654" y="69"/>
                  </a:lnTo>
                  <a:lnTo>
                    <a:pt x="654" y="69"/>
                  </a:lnTo>
                  <a:lnTo>
                    <a:pt x="656" y="61"/>
                  </a:lnTo>
                  <a:lnTo>
                    <a:pt x="659" y="56"/>
                  </a:lnTo>
                  <a:lnTo>
                    <a:pt x="659" y="56"/>
                  </a:lnTo>
                  <a:lnTo>
                    <a:pt x="665" y="51"/>
                  </a:lnTo>
                  <a:lnTo>
                    <a:pt x="672" y="49"/>
                  </a:lnTo>
                  <a:lnTo>
                    <a:pt x="672" y="49"/>
                  </a:lnTo>
                  <a:lnTo>
                    <a:pt x="676" y="51"/>
                  </a:lnTo>
                  <a:lnTo>
                    <a:pt x="679" y="53"/>
                  </a:lnTo>
                  <a:lnTo>
                    <a:pt x="679" y="53"/>
                  </a:lnTo>
                  <a:lnTo>
                    <a:pt x="683" y="57"/>
                  </a:lnTo>
                  <a:lnTo>
                    <a:pt x="683" y="62"/>
                  </a:lnTo>
                  <a:lnTo>
                    <a:pt x="683" y="62"/>
                  </a:lnTo>
                  <a:lnTo>
                    <a:pt x="683" y="70"/>
                  </a:lnTo>
                  <a:lnTo>
                    <a:pt x="678" y="76"/>
                  </a:lnTo>
                  <a:lnTo>
                    <a:pt x="672" y="84"/>
                  </a:lnTo>
                  <a:lnTo>
                    <a:pt x="662" y="91"/>
                  </a:lnTo>
                  <a:lnTo>
                    <a:pt x="662" y="91"/>
                  </a:lnTo>
                  <a:close/>
                  <a:moveTo>
                    <a:pt x="645" y="164"/>
                  </a:moveTo>
                  <a:lnTo>
                    <a:pt x="645" y="164"/>
                  </a:lnTo>
                  <a:lnTo>
                    <a:pt x="633" y="162"/>
                  </a:lnTo>
                  <a:lnTo>
                    <a:pt x="629" y="161"/>
                  </a:lnTo>
                  <a:lnTo>
                    <a:pt x="626" y="158"/>
                  </a:lnTo>
                  <a:lnTo>
                    <a:pt x="624" y="154"/>
                  </a:lnTo>
                  <a:lnTo>
                    <a:pt x="621" y="151"/>
                  </a:lnTo>
                  <a:lnTo>
                    <a:pt x="619" y="140"/>
                  </a:lnTo>
                  <a:lnTo>
                    <a:pt x="619" y="140"/>
                  </a:lnTo>
                  <a:lnTo>
                    <a:pt x="621" y="132"/>
                  </a:lnTo>
                  <a:lnTo>
                    <a:pt x="627" y="124"/>
                  </a:lnTo>
                  <a:lnTo>
                    <a:pt x="627" y="124"/>
                  </a:lnTo>
                  <a:lnTo>
                    <a:pt x="633" y="116"/>
                  </a:lnTo>
                  <a:lnTo>
                    <a:pt x="640" y="113"/>
                  </a:lnTo>
                  <a:lnTo>
                    <a:pt x="667" y="156"/>
                  </a:lnTo>
                  <a:lnTo>
                    <a:pt x="667" y="156"/>
                  </a:lnTo>
                  <a:lnTo>
                    <a:pt x="654" y="162"/>
                  </a:lnTo>
                  <a:lnTo>
                    <a:pt x="645" y="164"/>
                  </a:lnTo>
                  <a:lnTo>
                    <a:pt x="645" y="164"/>
                  </a:lnTo>
                  <a:close/>
                  <a:moveTo>
                    <a:pt x="189" y="99"/>
                  </a:moveTo>
                  <a:lnTo>
                    <a:pt x="189" y="99"/>
                  </a:lnTo>
                  <a:lnTo>
                    <a:pt x="185" y="103"/>
                  </a:lnTo>
                  <a:lnTo>
                    <a:pt x="180" y="107"/>
                  </a:lnTo>
                  <a:lnTo>
                    <a:pt x="173" y="108"/>
                  </a:lnTo>
                  <a:lnTo>
                    <a:pt x="165" y="110"/>
                  </a:lnTo>
                  <a:lnTo>
                    <a:pt x="161" y="110"/>
                  </a:lnTo>
                  <a:lnTo>
                    <a:pt x="170" y="59"/>
                  </a:lnTo>
                  <a:lnTo>
                    <a:pt x="181" y="59"/>
                  </a:lnTo>
                  <a:lnTo>
                    <a:pt x="181" y="59"/>
                  </a:lnTo>
                  <a:lnTo>
                    <a:pt x="188" y="61"/>
                  </a:lnTo>
                  <a:lnTo>
                    <a:pt x="192" y="62"/>
                  </a:lnTo>
                  <a:lnTo>
                    <a:pt x="196" y="67"/>
                  </a:lnTo>
                  <a:lnTo>
                    <a:pt x="197" y="73"/>
                  </a:lnTo>
                  <a:lnTo>
                    <a:pt x="197" y="73"/>
                  </a:lnTo>
                  <a:lnTo>
                    <a:pt x="196" y="81"/>
                  </a:lnTo>
                  <a:lnTo>
                    <a:pt x="194" y="88"/>
                  </a:lnTo>
                  <a:lnTo>
                    <a:pt x="192" y="94"/>
                  </a:lnTo>
                  <a:lnTo>
                    <a:pt x="189" y="99"/>
                  </a:lnTo>
                  <a:lnTo>
                    <a:pt x="189" y="99"/>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1" name="Freeform 7"/>
            <p:cNvSpPr>
              <a:spLocks noEditPoints="1"/>
            </p:cNvSpPr>
            <p:nvPr userDrawn="1"/>
          </p:nvSpPr>
          <p:spPr bwMode="black">
            <a:xfrm>
              <a:off x="4673" y="4207"/>
              <a:ext cx="50" cy="58"/>
            </a:xfrm>
            <a:custGeom>
              <a:cxnLst>
                <a:cxn ang="0">
                  <a:pos x="70" y="38"/>
                </a:cxn>
                <a:cxn ang="0">
                  <a:pos x="65" y="54"/>
                </a:cxn>
                <a:cxn ang="0">
                  <a:pos x="57" y="65"/>
                </a:cxn>
                <a:cxn ang="0">
                  <a:pos x="47" y="72"/>
                </a:cxn>
                <a:cxn ang="0">
                  <a:pos x="36" y="75"/>
                </a:cxn>
                <a:cxn ang="0">
                  <a:pos x="31" y="73"/>
                </a:cxn>
                <a:cxn ang="0">
                  <a:pos x="24" y="70"/>
                </a:cxn>
                <a:cxn ang="0">
                  <a:pos x="19" y="62"/>
                </a:cxn>
                <a:cxn ang="0">
                  <a:pos x="19" y="49"/>
                </a:cxn>
                <a:cxn ang="0">
                  <a:pos x="19" y="41"/>
                </a:cxn>
                <a:cxn ang="0">
                  <a:pos x="30" y="16"/>
                </a:cxn>
                <a:cxn ang="0">
                  <a:pos x="39" y="10"/>
                </a:cxn>
                <a:cxn ang="0">
                  <a:pos x="51" y="7"/>
                </a:cxn>
                <a:cxn ang="0">
                  <a:pos x="55" y="7"/>
                </a:cxn>
                <a:cxn ang="0">
                  <a:pos x="65" y="11"/>
                </a:cxn>
                <a:cxn ang="0">
                  <a:pos x="70" y="19"/>
                </a:cxn>
                <a:cxn ang="0">
                  <a:pos x="70" y="30"/>
                </a:cxn>
                <a:cxn ang="0">
                  <a:pos x="70" y="38"/>
                </a:cxn>
                <a:cxn ang="0">
                  <a:pos x="52" y="0"/>
                </a:cxn>
                <a:cxn ang="0">
                  <a:pos x="33" y="3"/>
                </a:cxn>
                <a:cxn ang="0">
                  <a:pos x="19" y="11"/>
                </a:cxn>
                <a:cxn ang="0">
                  <a:pos x="8" y="24"/>
                </a:cxn>
                <a:cxn ang="0">
                  <a:pos x="1" y="40"/>
                </a:cxn>
                <a:cxn ang="0">
                  <a:pos x="0" y="51"/>
                </a:cxn>
                <a:cxn ang="0">
                  <a:pos x="3" y="65"/>
                </a:cxn>
                <a:cxn ang="0">
                  <a:pos x="12" y="76"/>
                </a:cxn>
                <a:cxn ang="0">
                  <a:pos x="27" y="81"/>
                </a:cxn>
                <a:cxn ang="0">
                  <a:pos x="35" y="81"/>
                </a:cxn>
                <a:cxn ang="0">
                  <a:pos x="60" y="103"/>
                </a:cxn>
                <a:cxn ang="0">
                  <a:pos x="70" y="99"/>
                </a:cxn>
                <a:cxn ang="0">
                  <a:pos x="77" y="97"/>
                </a:cxn>
                <a:cxn ang="0">
                  <a:pos x="51" y="80"/>
                </a:cxn>
                <a:cxn ang="0">
                  <a:pos x="76" y="64"/>
                </a:cxn>
                <a:cxn ang="0">
                  <a:pos x="85" y="46"/>
                </a:cxn>
                <a:cxn ang="0">
                  <a:pos x="87" y="40"/>
                </a:cxn>
                <a:cxn ang="0">
                  <a:pos x="87" y="22"/>
                </a:cxn>
                <a:cxn ang="0">
                  <a:pos x="81" y="10"/>
                </a:cxn>
                <a:cxn ang="0">
                  <a:pos x="70" y="2"/>
                </a:cxn>
                <a:cxn ang="0">
                  <a:pos x="52" y="0"/>
                </a:cxn>
              </a:cxnLst>
              <a:rect l="0" t="0" r="r" b="b"/>
              <a:pathLst>
                <a:path w="89" h="103">
                  <a:moveTo>
                    <a:pt x="70" y="38"/>
                  </a:moveTo>
                  <a:lnTo>
                    <a:pt x="70" y="38"/>
                  </a:lnTo>
                  <a:lnTo>
                    <a:pt x="66" y="46"/>
                  </a:lnTo>
                  <a:lnTo>
                    <a:pt x="65" y="54"/>
                  </a:lnTo>
                  <a:lnTo>
                    <a:pt x="60" y="61"/>
                  </a:lnTo>
                  <a:lnTo>
                    <a:pt x="57" y="65"/>
                  </a:lnTo>
                  <a:lnTo>
                    <a:pt x="52" y="70"/>
                  </a:lnTo>
                  <a:lnTo>
                    <a:pt x="47" y="72"/>
                  </a:lnTo>
                  <a:lnTo>
                    <a:pt x="43" y="73"/>
                  </a:lnTo>
                  <a:lnTo>
                    <a:pt x="36" y="75"/>
                  </a:lnTo>
                  <a:lnTo>
                    <a:pt x="36" y="75"/>
                  </a:lnTo>
                  <a:lnTo>
                    <a:pt x="31" y="73"/>
                  </a:lnTo>
                  <a:lnTo>
                    <a:pt x="28" y="73"/>
                  </a:lnTo>
                  <a:lnTo>
                    <a:pt x="24" y="70"/>
                  </a:lnTo>
                  <a:lnTo>
                    <a:pt x="22" y="67"/>
                  </a:lnTo>
                  <a:lnTo>
                    <a:pt x="19" y="62"/>
                  </a:lnTo>
                  <a:lnTo>
                    <a:pt x="19" y="57"/>
                  </a:lnTo>
                  <a:lnTo>
                    <a:pt x="19" y="49"/>
                  </a:lnTo>
                  <a:lnTo>
                    <a:pt x="19" y="41"/>
                  </a:lnTo>
                  <a:lnTo>
                    <a:pt x="19" y="41"/>
                  </a:lnTo>
                  <a:lnTo>
                    <a:pt x="24" y="27"/>
                  </a:lnTo>
                  <a:lnTo>
                    <a:pt x="30" y="16"/>
                  </a:lnTo>
                  <a:lnTo>
                    <a:pt x="35" y="13"/>
                  </a:lnTo>
                  <a:lnTo>
                    <a:pt x="39" y="10"/>
                  </a:lnTo>
                  <a:lnTo>
                    <a:pt x="46" y="7"/>
                  </a:lnTo>
                  <a:lnTo>
                    <a:pt x="51" y="7"/>
                  </a:lnTo>
                  <a:lnTo>
                    <a:pt x="51" y="7"/>
                  </a:lnTo>
                  <a:lnTo>
                    <a:pt x="55" y="7"/>
                  </a:lnTo>
                  <a:lnTo>
                    <a:pt x="60" y="8"/>
                  </a:lnTo>
                  <a:lnTo>
                    <a:pt x="65" y="11"/>
                  </a:lnTo>
                  <a:lnTo>
                    <a:pt x="66" y="14"/>
                  </a:lnTo>
                  <a:lnTo>
                    <a:pt x="70" y="19"/>
                  </a:lnTo>
                  <a:lnTo>
                    <a:pt x="70" y="24"/>
                  </a:lnTo>
                  <a:lnTo>
                    <a:pt x="70" y="30"/>
                  </a:lnTo>
                  <a:lnTo>
                    <a:pt x="70" y="38"/>
                  </a:lnTo>
                  <a:lnTo>
                    <a:pt x="70" y="38"/>
                  </a:lnTo>
                  <a:close/>
                  <a:moveTo>
                    <a:pt x="52" y="0"/>
                  </a:moveTo>
                  <a:lnTo>
                    <a:pt x="52" y="0"/>
                  </a:lnTo>
                  <a:lnTo>
                    <a:pt x="43" y="0"/>
                  </a:lnTo>
                  <a:lnTo>
                    <a:pt x="33" y="3"/>
                  </a:lnTo>
                  <a:lnTo>
                    <a:pt x="25" y="7"/>
                  </a:lnTo>
                  <a:lnTo>
                    <a:pt x="19" y="11"/>
                  </a:lnTo>
                  <a:lnTo>
                    <a:pt x="12" y="18"/>
                  </a:lnTo>
                  <a:lnTo>
                    <a:pt x="8" y="24"/>
                  </a:lnTo>
                  <a:lnTo>
                    <a:pt x="3" y="32"/>
                  </a:lnTo>
                  <a:lnTo>
                    <a:pt x="1" y="40"/>
                  </a:lnTo>
                  <a:lnTo>
                    <a:pt x="1" y="40"/>
                  </a:lnTo>
                  <a:lnTo>
                    <a:pt x="0" y="51"/>
                  </a:lnTo>
                  <a:lnTo>
                    <a:pt x="0" y="59"/>
                  </a:lnTo>
                  <a:lnTo>
                    <a:pt x="3" y="65"/>
                  </a:lnTo>
                  <a:lnTo>
                    <a:pt x="8" y="72"/>
                  </a:lnTo>
                  <a:lnTo>
                    <a:pt x="12" y="76"/>
                  </a:lnTo>
                  <a:lnTo>
                    <a:pt x="19" y="80"/>
                  </a:lnTo>
                  <a:lnTo>
                    <a:pt x="27" y="81"/>
                  </a:lnTo>
                  <a:lnTo>
                    <a:pt x="35" y="81"/>
                  </a:lnTo>
                  <a:lnTo>
                    <a:pt x="35" y="81"/>
                  </a:lnTo>
                  <a:lnTo>
                    <a:pt x="49" y="92"/>
                  </a:lnTo>
                  <a:lnTo>
                    <a:pt x="60" y="103"/>
                  </a:lnTo>
                  <a:lnTo>
                    <a:pt x="60" y="103"/>
                  </a:lnTo>
                  <a:lnTo>
                    <a:pt x="70" y="99"/>
                  </a:lnTo>
                  <a:lnTo>
                    <a:pt x="77" y="97"/>
                  </a:lnTo>
                  <a:lnTo>
                    <a:pt x="77" y="97"/>
                  </a:lnTo>
                  <a:lnTo>
                    <a:pt x="51" y="80"/>
                  </a:lnTo>
                  <a:lnTo>
                    <a:pt x="51" y="80"/>
                  </a:lnTo>
                  <a:lnTo>
                    <a:pt x="65" y="73"/>
                  </a:lnTo>
                  <a:lnTo>
                    <a:pt x="76" y="64"/>
                  </a:lnTo>
                  <a:lnTo>
                    <a:pt x="84" y="53"/>
                  </a:lnTo>
                  <a:lnTo>
                    <a:pt x="85" y="46"/>
                  </a:lnTo>
                  <a:lnTo>
                    <a:pt x="87" y="40"/>
                  </a:lnTo>
                  <a:lnTo>
                    <a:pt x="87" y="40"/>
                  </a:lnTo>
                  <a:lnTo>
                    <a:pt x="89" y="30"/>
                  </a:lnTo>
                  <a:lnTo>
                    <a:pt x="87" y="22"/>
                  </a:lnTo>
                  <a:lnTo>
                    <a:pt x="85" y="16"/>
                  </a:lnTo>
                  <a:lnTo>
                    <a:pt x="81" y="10"/>
                  </a:lnTo>
                  <a:lnTo>
                    <a:pt x="76" y="5"/>
                  </a:lnTo>
                  <a:lnTo>
                    <a:pt x="70" y="2"/>
                  </a:lnTo>
                  <a:lnTo>
                    <a:pt x="62" y="0"/>
                  </a:lnTo>
                  <a:lnTo>
                    <a:pt x="52" y="0"/>
                  </a:lnTo>
                  <a:lnTo>
                    <a:pt x="52"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2" name="Freeform 8"/>
            <p:cNvSpPr/>
            <p:nvPr userDrawn="1"/>
          </p:nvSpPr>
          <p:spPr bwMode="black">
            <a:xfrm>
              <a:off x="4726" y="4221"/>
              <a:ext cx="33" cy="31"/>
            </a:xfrm>
            <a:custGeom>
              <a:cxnLst>
                <a:cxn ang="0">
                  <a:pos x="33" y="48"/>
                </a:cxn>
                <a:cxn ang="0">
                  <a:pos x="33" y="48"/>
                </a:cxn>
                <a:cxn ang="0">
                  <a:pos x="33" y="48"/>
                </a:cxn>
                <a:cxn ang="0">
                  <a:pos x="28" y="51"/>
                </a:cxn>
                <a:cxn ang="0">
                  <a:pos x="24" y="54"/>
                </a:cxn>
                <a:cxn ang="0">
                  <a:pos x="19" y="57"/>
                </a:cxn>
                <a:cxn ang="0">
                  <a:pos x="14" y="57"/>
                </a:cxn>
                <a:cxn ang="0">
                  <a:pos x="14" y="57"/>
                </a:cxn>
                <a:cxn ang="0">
                  <a:pos x="6" y="56"/>
                </a:cxn>
                <a:cxn ang="0">
                  <a:pos x="2" y="52"/>
                </a:cxn>
                <a:cxn ang="0">
                  <a:pos x="0" y="46"/>
                </a:cxn>
                <a:cxn ang="0">
                  <a:pos x="0" y="37"/>
                </a:cxn>
                <a:cxn ang="0">
                  <a:pos x="0" y="37"/>
                </a:cxn>
                <a:cxn ang="0">
                  <a:pos x="5" y="17"/>
                </a:cxn>
                <a:cxn ang="0">
                  <a:pos x="5" y="17"/>
                </a:cxn>
                <a:cxn ang="0">
                  <a:pos x="8" y="0"/>
                </a:cxn>
                <a:cxn ang="0">
                  <a:pos x="8" y="0"/>
                </a:cxn>
                <a:cxn ang="0">
                  <a:pos x="16" y="2"/>
                </a:cxn>
                <a:cxn ang="0">
                  <a:pos x="16" y="2"/>
                </a:cxn>
                <a:cxn ang="0">
                  <a:pos x="24" y="0"/>
                </a:cxn>
                <a:cxn ang="0">
                  <a:pos x="24" y="0"/>
                </a:cxn>
                <a:cxn ang="0">
                  <a:pos x="21" y="14"/>
                </a:cxn>
                <a:cxn ang="0">
                  <a:pos x="17" y="33"/>
                </a:cxn>
                <a:cxn ang="0">
                  <a:pos x="17" y="33"/>
                </a:cxn>
                <a:cxn ang="0">
                  <a:pos x="16" y="40"/>
                </a:cxn>
                <a:cxn ang="0">
                  <a:pos x="17" y="45"/>
                </a:cxn>
                <a:cxn ang="0">
                  <a:pos x="19" y="46"/>
                </a:cxn>
                <a:cxn ang="0">
                  <a:pos x="24" y="48"/>
                </a:cxn>
                <a:cxn ang="0">
                  <a:pos x="24" y="48"/>
                </a:cxn>
                <a:cxn ang="0">
                  <a:pos x="28" y="46"/>
                </a:cxn>
                <a:cxn ang="0">
                  <a:pos x="32" y="43"/>
                </a:cxn>
                <a:cxn ang="0">
                  <a:pos x="35" y="38"/>
                </a:cxn>
                <a:cxn ang="0">
                  <a:pos x="36" y="30"/>
                </a:cxn>
                <a:cxn ang="0">
                  <a:pos x="38" y="25"/>
                </a:cxn>
                <a:cxn ang="0">
                  <a:pos x="38" y="25"/>
                </a:cxn>
                <a:cxn ang="0">
                  <a:pos x="41" y="0"/>
                </a:cxn>
                <a:cxn ang="0">
                  <a:pos x="41" y="0"/>
                </a:cxn>
                <a:cxn ang="0">
                  <a:pos x="51" y="2"/>
                </a:cxn>
                <a:cxn ang="0">
                  <a:pos x="51" y="2"/>
                </a:cxn>
                <a:cxn ang="0">
                  <a:pos x="59" y="0"/>
                </a:cxn>
                <a:cxn ang="0">
                  <a:pos x="59" y="0"/>
                </a:cxn>
                <a:cxn ang="0">
                  <a:pos x="52" y="25"/>
                </a:cxn>
                <a:cxn ang="0">
                  <a:pos x="52" y="30"/>
                </a:cxn>
                <a:cxn ang="0">
                  <a:pos x="52" y="30"/>
                </a:cxn>
                <a:cxn ang="0">
                  <a:pos x="48" y="56"/>
                </a:cxn>
                <a:cxn ang="0">
                  <a:pos x="48" y="56"/>
                </a:cxn>
                <a:cxn ang="0">
                  <a:pos x="40" y="56"/>
                </a:cxn>
                <a:cxn ang="0">
                  <a:pos x="40" y="56"/>
                </a:cxn>
                <a:cxn ang="0">
                  <a:pos x="32" y="56"/>
                </a:cxn>
                <a:cxn ang="0">
                  <a:pos x="33" y="48"/>
                </a:cxn>
              </a:cxnLst>
              <a:rect l="0" t="0" r="r" b="b"/>
              <a:pathLst>
                <a:path w="59" h="57">
                  <a:moveTo>
                    <a:pt x="33" y="48"/>
                  </a:moveTo>
                  <a:lnTo>
                    <a:pt x="33" y="48"/>
                  </a:lnTo>
                  <a:lnTo>
                    <a:pt x="33" y="48"/>
                  </a:lnTo>
                  <a:lnTo>
                    <a:pt x="28" y="51"/>
                  </a:lnTo>
                  <a:lnTo>
                    <a:pt x="24" y="54"/>
                  </a:lnTo>
                  <a:lnTo>
                    <a:pt x="19" y="57"/>
                  </a:lnTo>
                  <a:lnTo>
                    <a:pt x="14" y="57"/>
                  </a:lnTo>
                  <a:lnTo>
                    <a:pt x="14" y="57"/>
                  </a:lnTo>
                  <a:lnTo>
                    <a:pt x="6" y="56"/>
                  </a:lnTo>
                  <a:lnTo>
                    <a:pt x="2" y="52"/>
                  </a:lnTo>
                  <a:lnTo>
                    <a:pt x="0" y="46"/>
                  </a:lnTo>
                  <a:lnTo>
                    <a:pt x="0" y="37"/>
                  </a:lnTo>
                  <a:lnTo>
                    <a:pt x="0" y="37"/>
                  </a:lnTo>
                  <a:lnTo>
                    <a:pt x="5" y="17"/>
                  </a:lnTo>
                  <a:lnTo>
                    <a:pt x="5" y="17"/>
                  </a:lnTo>
                  <a:lnTo>
                    <a:pt x="8" y="0"/>
                  </a:lnTo>
                  <a:lnTo>
                    <a:pt x="8" y="0"/>
                  </a:lnTo>
                  <a:lnTo>
                    <a:pt x="16" y="2"/>
                  </a:lnTo>
                  <a:lnTo>
                    <a:pt x="16" y="2"/>
                  </a:lnTo>
                  <a:lnTo>
                    <a:pt x="24" y="0"/>
                  </a:lnTo>
                  <a:lnTo>
                    <a:pt x="24" y="0"/>
                  </a:lnTo>
                  <a:lnTo>
                    <a:pt x="21" y="14"/>
                  </a:lnTo>
                  <a:lnTo>
                    <a:pt x="17" y="33"/>
                  </a:lnTo>
                  <a:lnTo>
                    <a:pt x="17" y="33"/>
                  </a:lnTo>
                  <a:lnTo>
                    <a:pt x="16" y="40"/>
                  </a:lnTo>
                  <a:lnTo>
                    <a:pt x="17" y="45"/>
                  </a:lnTo>
                  <a:lnTo>
                    <a:pt x="19" y="46"/>
                  </a:lnTo>
                  <a:lnTo>
                    <a:pt x="24" y="48"/>
                  </a:lnTo>
                  <a:lnTo>
                    <a:pt x="24" y="48"/>
                  </a:lnTo>
                  <a:lnTo>
                    <a:pt x="28" y="46"/>
                  </a:lnTo>
                  <a:lnTo>
                    <a:pt x="32" y="43"/>
                  </a:lnTo>
                  <a:lnTo>
                    <a:pt x="35" y="38"/>
                  </a:lnTo>
                  <a:lnTo>
                    <a:pt x="36" y="30"/>
                  </a:lnTo>
                  <a:lnTo>
                    <a:pt x="38" y="25"/>
                  </a:lnTo>
                  <a:lnTo>
                    <a:pt x="38" y="25"/>
                  </a:lnTo>
                  <a:lnTo>
                    <a:pt x="41" y="0"/>
                  </a:lnTo>
                  <a:lnTo>
                    <a:pt x="41" y="0"/>
                  </a:lnTo>
                  <a:lnTo>
                    <a:pt x="51" y="2"/>
                  </a:lnTo>
                  <a:lnTo>
                    <a:pt x="51" y="2"/>
                  </a:lnTo>
                  <a:lnTo>
                    <a:pt x="59" y="0"/>
                  </a:lnTo>
                  <a:lnTo>
                    <a:pt x="59" y="0"/>
                  </a:lnTo>
                  <a:lnTo>
                    <a:pt x="52" y="25"/>
                  </a:lnTo>
                  <a:lnTo>
                    <a:pt x="52" y="30"/>
                  </a:lnTo>
                  <a:lnTo>
                    <a:pt x="52" y="30"/>
                  </a:lnTo>
                  <a:lnTo>
                    <a:pt x="48" y="56"/>
                  </a:lnTo>
                  <a:lnTo>
                    <a:pt x="48" y="56"/>
                  </a:lnTo>
                  <a:lnTo>
                    <a:pt x="40" y="56"/>
                  </a:lnTo>
                  <a:lnTo>
                    <a:pt x="40" y="56"/>
                  </a:lnTo>
                  <a:lnTo>
                    <a:pt x="32" y="56"/>
                  </a:lnTo>
                  <a:lnTo>
                    <a:pt x="33" y="48"/>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3" name="Freeform 9"/>
            <p:cNvSpPr>
              <a:spLocks noEditPoints="1"/>
            </p:cNvSpPr>
            <p:nvPr userDrawn="1"/>
          </p:nvSpPr>
          <p:spPr bwMode="black">
            <a:xfrm>
              <a:off x="4760" y="4219"/>
              <a:ext cx="29" cy="33"/>
            </a:xfrm>
            <a:custGeom>
              <a:cxnLst>
                <a:cxn ang="0">
                  <a:pos x="32" y="40"/>
                </a:cxn>
                <a:cxn ang="0">
                  <a:pos x="28" y="48"/>
                </a:cxn>
                <a:cxn ang="0">
                  <a:pos x="20" y="51"/>
                </a:cxn>
                <a:cxn ang="0">
                  <a:pos x="19" y="51"/>
                </a:cxn>
                <a:cxn ang="0">
                  <a:pos x="16" y="47"/>
                </a:cxn>
                <a:cxn ang="0">
                  <a:pos x="16" y="43"/>
                </a:cxn>
                <a:cxn ang="0">
                  <a:pos x="24" y="32"/>
                </a:cxn>
                <a:cxn ang="0">
                  <a:pos x="35" y="27"/>
                </a:cxn>
                <a:cxn ang="0">
                  <a:pos x="32" y="40"/>
                </a:cxn>
                <a:cxn ang="0">
                  <a:pos x="12" y="16"/>
                </a:cxn>
                <a:cxn ang="0">
                  <a:pos x="19" y="12"/>
                </a:cxn>
                <a:cxn ang="0">
                  <a:pos x="27" y="10"/>
                </a:cxn>
                <a:cxn ang="0">
                  <a:pos x="35" y="13"/>
                </a:cxn>
                <a:cxn ang="0">
                  <a:pos x="36" y="19"/>
                </a:cxn>
                <a:cxn ang="0">
                  <a:pos x="35" y="23"/>
                </a:cxn>
                <a:cxn ang="0">
                  <a:pos x="20" y="27"/>
                </a:cxn>
                <a:cxn ang="0">
                  <a:pos x="12" y="31"/>
                </a:cxn>
                <a:cxn ang="0">
                  <a:pos x="3" y="39"/>
                </a:cxn>
                <a:cxn ang="0">
                  <a:pos x="0" y="45"/>
                </a:cxn>
                <a:cxn ang="0">
                  <a:pos x="1" y="54"/>
                </a:cxn>
                <a:cxn ang="0">
                  <a:pos x="14" y="59"/>
                </a:cxn>
                <a:cxn ang="0">
                  <a:pos x="19" y="59"/>
                </a:cxn>
                <a:cxn ang="0">
                  <a:pos x="30" y="51"/>
                </a:cxn>
                <a:cxn ang="0">
                  <a:pos x="32" y="54"/>
                </a:cxn>
                <a:cxn ang="0">
                  <a:pos x="35" y="59"/>
                </a:cxn>
                <a:cxn ang="0">
                  <a:pos x="39" y="59"/>
                </a:cxn>
                <a:cxn ang="0">
                  <a:pos x="51" y="56"/>
                </a:cxn>
                <a:cxn ang="0">
                  <a:pos x="51" y="53"/>
                </a:cxn>
                <a:cxn ang="0">
                  <a:pos x="46" y="53"/>
                </a:cxn>
                <a:cxn ang="0">
                  <a:pos x="46" y="45"/>
                </a:cxn>
                <a:cxn ang="0">
                  <a:pos x="51" y="19"/>
                </a:cxn>
                <a:cxn ang="0">
                  <a:pos x="51" y="12"/>
                </a:cxn>
                <a:cxn ang="0">
                  <a:pos x="47" y="5"/>
                </a:cxn>
                <a:cxn ang="0">
                  <a:pos x="33" y="0"/>
                </a:cxn>
                <a:cxn ang="0">
                  <a:pos x="28" y="2"/>
                </a:cxn>
                <a:cxn ang="0">
                  <a:pos x="11" y="10"/>
                </a:cxn>
              </a:cxnLst>
              <a:rect l="0" t="0" r="r" b="b"/>
              <a:pathLst>
                <a:path w="51" h="59">
                  <a:moveTo>
                    <a:pt x="32" y="40"/>
                  </a:moveTo>
                  <a:lnTo>
                    <a:pt x="32" y="40"/>
                  </a:lnTo>
                  <a:lnTo>
                    <a:pt x="30" y="45"/>
                  </a:lnTo>
                  <a:lnTo>
                    <a:pt x="28" y="48"/>
                  </a:lnTo>
                  <a:lnTo>
                    <a:pt x="25" y="51"/>
                  </a:lnTo>
                  <a:lnTo>
                    <a:pt x="20" y="51"/>
                  </a:lnTo>
                  <a:lnTo>
                    <a:pt x="20" y="51"/>
                  </a:lnTo>
                  <a:lnTo>
                    <a:pt x="19" y="51"/>
                  </a:lnTo>
                  <a:lnTo>
                    <a:pt x="17" y="50"/>
                  </a:lnTo>
                  <a:lnTo>
                    <a:pt x="16" y="47"/>
                  </a:lnTo>
                  <a:lnTo>
                    <a:pt x="16" y="43"/>
                  </a:lnTo>
                  <a:lnTo>
                    <a:pt x="16" y="43"/>
                  </a:lnTo>
                  <a:lnTo>
                    <a:pt x="19" y="37"/>
                  </a:lnTo>
                  <a:lnTo>
                    <a:pt x="24" y="32"/>
                  </a:lnTo>
                  <a:lnTo>
                    <a:pt x="35" y="27"/>
                  </a:lnTo>
                  <a:lnTo>
                    <a:pt x="35" y="27"/>
                  </a:lnTo>
                  <a:lnTo>
                    <a:pt x="32" y="40"/>
                  </a:lnTo>
                  <a:lnTo>
                    <a:pt x="32" y="40"/>
                  </a:lnTo>
                  <a:close/>
                  <a:moveTo>
                    <a:pt x="11" y="16"/>
                  </a:moveTo>
                  <a:lnTo>
                    <a:pt x="12" y="16"/>
                  </a:lnTo>
                  <a:lnTo>
                    <a:pt x="12" y="16"/>
                  </a:lnTo>
                  <a:lnTo>
                    <a:pt x="19" y="12"/>
                  </a:lnTo>
                  <a:lnTo>
                    <a:pt x="27" y="10"/>
                  </a:lnTo>
                  <a:lnTo>
                    <a:pt x="27" y="10"/>
                  </a:lnTo>
                  <a:lnTo>
                    <a:pt x="32" y="10"/>
                  </a:lnTo>
                  <a:lnTo>
                    <a:pt x="35" y="13"/>
                  </a:lnTo>
                  <a:lnTo>
                    <a:pt x="36" y="16"/>
                  </a:lnTo>
                  <a:lnTo>
                    <a:pt x="36" y="19"/>
                  </a:lnTo>
                  <a:lnTo>
                    <a:pt x="36" y="19"/>
                  </a:lnTo>
                  <a:lnTo>
                    <a:pt x="35" y="23"/>
                  </a:lnTo>
                  <a:lnTo>
                    <a:pt x="33" y="24"/>
                  </a:lnTo>
                  <a:lnTo>
                    <a:pt x="20" y="27"/>
                  </a:lnTo>
                  <a:lnTo>
                    <a:pt x="20" y="27"/>
                  </a:lnTo>
                  <a:lnTo>
                    <a:pt x="12" y="31"/>
                  </a:lnTo>
                  <a:lnTo>
                    <a:pt x="6" y="34"/>
                  </a:lnTo>
                  <a:lnTo>
                    <a:pt x="3" y="39"/>
                  </a:lnTo>
                  <a:lnTo>
                    <a:pt x="0" y="45"/>
                  </a:lnTo>
                  <a:lnTo>
                    <a:pt x="0" y="45"/>
                  </a:lnTo>
                  <a:lnTo>
                    <a:pt x="0" y="50"/>
                  </a:lnTo>
                  <a:lnTo>
                    <a:pt x="1" y="54"/>
                  </a:lnTo>
                  <a:lnTo>
                    <a:pt x="6" y="58"/>
                  </a:lnTo>
                  <a:lnTo>
                    <a:pt x="14" y="59"/>
                  </a:lnTo>
                  <a:lnTo>
                    <a:pt x="14" y="59"/>
                  </a:lnTo>
                  <a:lnTo>
                    <a:pt x="19" y="59"/>
                  </a:lnTo>
                  <a:lnTo>
                    <a:pt x="22" y="58"/>
                  </a:lnTo>
                  <a:lnTo>
                    <a:pt x="30" y="51"/>
                  </a:lnTo>
                  <a:lnTo>
                    <a:pt x="30" y="51"/>
                  </a:lnTo>
                  <a:lnTo>
                    <a:pt x="32" y="54"/>
                  </a:lnTo>
                  <a:lnTo>
                    <a:pt x="33" y="58"/>
                  </a:lnTo>
                  <a:lnTo>
                    <a:pt x="35" y="59"/>
                  </a:lnTo>
                  <a:lnTo>
                    <a:pt x="39" y="59"/>
                  </a:lnTo>
                  <a:lnTo>
                    <a:pt x="39" y="59"/>
                  </a:lnTo>
                  <a:lnTo>
                    <a:pt x="44" y="59"/>
                  </a:lnTo>
                  <a:lnTo>
                    <a:pt x="51" y="56"/>
                  </a:lnTo>
                  <a:lnTo>
                    <a:pt x="51" y="53"/>
                  </a:lnTo>
                  <a:lnTo>
                    <a:pt x="51" y="53"/>
                  </a:lnTo>
                  <a:lnTo>
                    <a:pt x="47" y="53"/>
                  </a:lnTo>
                  <a:lnTo>
                    <a:pt x="46" y="53"/>
                  </a:lnTo>
                  <a:lnTo>
                    <a:pt x="46" y="50"/>
                  </a:lnTo>
                  <a:lnTo>
                    <a:pt x="46" y="45"/>
                  </a:lnTo>
                  <a:lnTo>
                    <a:pt x="46" y="45"/>
                  </a:lnTo>
                  <a:lnTo>
                    <a:pt x="51" y="19"/>
                  </a:lnTo>
                  <a:lnTo>
                    <a:pt x="51" y="19"/>
                  </a:lnTo>
                  <a:lnTo>
                    <a:pt x="51" y="12"/>
                  </a:lnTo>
                  <a:lnTo>
                    <a:pt x="49" y="8"/>
                  </a:lnTo>
                  <a:lnTo>
                    <a:pt x="47" y="5"/>
                  </a:lnTo>
                  <a:lnTo>
                    <a:pt x="41" y="2"/>
                  </a:lnTo>
                  <a:lnTo>
                    <a:pt x="33" y="0"/>
                  </a:lnTo>
                  <a:lnTo>
                    <a:pt x="33" y="0"/>
                  </a:lnTo>
                  <a:lnTo>
                    <a:pt x="28" y="2"/>
                  </a:lnTo>
                  <a:lnTo>
                    <a:pt x="22" y="4"/>
                  </a:lnTo>
                  <a:lnTo>
                    <a:pt x="11" y="10"/>
                  </a:lnTo>
                  <a:lnTo>
                    <a:pt x="11" y="1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4" name="Freeform 10"/>
            <p:cNvSpPr/>
            <p:nvPr userDrawn="1"/>
          </p:nvSpPr>
          <p:spPr bwMode="black">
            <a:xfrm>
              <a:off x="4794" y="4204"/>
              <a:ext cx="20" cy="48"/>
            </a:xfrm>
            <a:custGeom>
              <a:cxnLst>
                <a:cxn ang="0">
                  <a:pos x="11" y="40"/>
                </a:cxn>
                <a:cxn ang="0">
                  <a:pos x="11" y="40"/>
                </a:cxn>
                <a:cxn ang="0">
                  <a:pos x="18" y="0"/>
                </a:cxn>
                <a:cxn ang="0">
                  <a:pos x="18" y="0"/>
                </a:cxn>
                <a:cxn ang="0">
                  <a:pos x="25" y="0"/>
                </a:cxn>
                <a:cxn ang="0">
                  <a:pos x="25" y="0"/>
                </a:cxn>
                <a:cxn ang="0">
                  <a:pos x="35" y="0"/>
                </a:cxn>
                <a:cxn ang="0">
                  <a:pos x="35" y="0"/>
                </a:cxn>
                <a:cxn ang="0">
                  <a:pos x="25" y="40"/>
                </a:cxn>
                <a:cxn ang="0">
                  <a:pos x="24" y="46"/>
                </a:cxn>
                <a:cxn ang="0">
                  <a:pos x="24" y="46"/>
                </a:cxn>
                <a:cxn ang="0">
                  <a:pos x="18" y="86"/>
                </a:cxn>
                <a:cxn ang="0">
                  <a:pos x="18" y="86"/>
                </a:cxn>
                <a:cxn ang="0">
                  <a:pos x="10" y="86"/>
                </a:cxn>
                <a:cxn ang="0">
                  <a:pos x="10" y="86"/>
                </a:cxn>
                <a:cxn ang="0">
                  <a:pos x="0" y="86"/>
                </a:cxn>
                <a:cxn ang="0">
                  <a:pos x="0" y="86"/>
                </a:cxn>
                <a:cxn ang="0">
                  <a:pos x="10" y="46"/>
                </a:cxn>
                <a:cxn ang="0">
                  <a:pos x="11" y="40"/>
                </a:cxn>
              </a:cxnLst>
              <a:rect l="0" t="0" r="r" b="b"/>
              <a:pathLst>
                <a:path w="35" h="86">
                  <a:moveTo>
                    <a:pt x="11" y="40"/>
                  </a:moveTo>
                  <a:lnTo>
                    <a:pt x="11" y="40"/>
                  </a:lnTo>
                  <a:lnTo>
                    <a:pt x="18" y="0"/>
                  </a:lnTo>
                  <a:lnTo>
                    <a:pt x="18" y="0"/>
                  </a:lnTo>
                  <a:lnTo>
                    <a:pt x="25" y="0"/>
                  </a:lnTo>
                  <a:lnTo>
                    <a:pt x="25" y="0"/>
                  </a:lnTo>
                  <a:lnTo>
                    <a:pt x="35" y="0"/>
                  </a:lnTo>
                  <a:lnTo>
                    <a:pt x="35" y="0"/>
                  </a:lnTo>
                  <a:lnTo>
                    <a:pt x="25" y="40"/>
                  </a:lnTo>
                  <a:lnTo>
                    <a:pt x="24" y="46"/>
                  </a:lnTo>
                  <a:lnTo>
                    <a:pt x="24" y="46"/>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5" name="Freeform 11"/>
            <p:cNvSpPr>
              <a:spLocks noEditPoints="1"/>
            </p:cNvSpPr>
            <p:nvPr userDrawn="1"/>
          </p:nvSpPr>
          <p:spPr bwMode="black">
            <a:xfrm>
              <a:off x="4812" y="4204"/>
              <a:ext cx="20" cy="48"/>
            </a:xfrm>
            <a:custGeom>
              <a:cxnLst>
                <a:cxn ang="0">
                  <a:pos x="8" y="55"/>
                </a:cxn>
                <a:cxn ang="0">
                  <a:pos x="8" y="55"/>
                </a:cxn>
                <a:cxn ang="0">
                  <a:pos x="12" y="30"/>
                </a:cxn>
                <a:cxn ang="0">
                  <a:pos x="12" y="30"/>
                </a:cxn>
                <a:cxn ang="0">
                  <a:pos x="19" y="32"/>
                </a:cxn>
                <a:cxn ang="0">
                  <a:pos x="19" y="32"/>
                </a:cxn>
                <a:cxn ang="0">
                  <a:pos x="29" y="30"/>
                </a:cxn>
                <a:cxn ang="0">
                  <a:pos x="29" y="30"/>
                </a:cxn>
                <a:cxn ang="0">
                  <a:pos x="23" y="55"/>
                </a:cxn>
                <a:cxn ang="0">
                  <a:pos x="23" y="60"/>
                </a:cxn>
                <a:cxn ang="0">
                  <a:pos x="23" y="60"/>
                </a:cxn>
                <a:cxn ang="0">
                  <a:pos x="18" y="86"/>
                </a:cxn>
                <a:cxn ang="0">
                  <a:pos x="18" y="86"/>
                </a:cxn>
                <a:cxn ang="0">
                  <a:pos x="10" y="86"/>
                </a:cxn>
                <a:cxn ang="0">
                  <a:pos x="10" y="86"/>
                </a:cxn>
                <a:cxn ang="0">
                  <a:pos x="0" y="86"/>
                </a:cxn>
                <a:cxn ang="0">
                  <a:pos x="0" y="86"/>
                </a:cxn>
                <a:cxn ang="0">
                  <a:pos x="7" y="60"/>
                </a:cxn>
                <a:cxn ang="0">
                  <a:pos x="8" y="55"/>
                </a:cxn>
                <a:cxn ang="0">
                  <a:pos x="26" y="0"/>
                </a:cxn>
                <a:cxn ang="0">
                  <a:pos x="26" y="0"/>
                </a:cxn>
                <a:cxn ang="0">
                  <a:pos x="29" y="1"/>
                </a:cxn>
                <a:cxn ang="0">
                  <a:pos x="32" y="3"/>
                </a:cxn>
                <a:cxn ang="0">
                  <a:pos x="34" y="6"/>
                </a:cxn>
                <a:cxn ang="0">
                  <a:pos x="34" y="9"/>
                </a:cxn>
                <a:cxn ang="0">
                  <a:pos x="34" y="9"/>
                </a:cxn>
                <a:cxn ang="0">
                  <a:pos x="32" y="13"/>
                </a:cxn>
                <a:cxn ang="0">
                  <a:pos x="29" y="16"/>
                </a:cxn>
                <a:cxn ang="0">
                  <a:pos x="26" y="17"/>
                </a:cxn>
                <a:cxn ang="0">
                  <a:pos x="23" y="19"/>
                </a:cxn>
                <a:cxn ang="0">
                  <a:pos x="23" y="19"/>
                </a:cxn>
                <a:cxn ang="0">
                  <a:pos x="19" y="17"/>
                </a:cxn>
                <a:cxn ang="0">
                  <a:pos x="16" y="16"/>
                </a:cxn>
                <a:cxn ang="0">
                  <a:pos x="16" y="13"/>
                </a:cxn>
                <a:cxn ang="0">
                  <a:pos x="15" y="9"/>
                </a:cxn>
                <a:cxn ang="0">
                  <a:pos x="15" y="9"/>
                </a:cxn>
                <a:cxn ang="0">
                  <a:pos x="16" y="6"/>
                </a:cxn>
                <a:cxn ang="0">
                  <a:pos x="19" y="3"/>
                </a:cxn>
                <a:cxn ang="0">
                  <a:pos x="23" y="1"/>
                </a:cxn>
                <a:cxn ang="0">
                  <a:pos x="26" y="0"/>
                </a:cxn>
                <a:cxn ang="0">
                  <a:pos x="26" y="0"/>
                </a:cxn>
              </a:cxnLst>
              <a:rect l="0" t="0" r="r" b="b"/>
              <a:pathLst>
                <a:path w="34" h="86">
                  <a:moveTo>
                    <a:pt x="8" y="55"/>
                  </a:moveTo>
                  <a:lnTo>
                    <a:pt x="8" y="55"/>
                  </a:lnTo>
                  <a:lnTo>
                    <a:pt x="12" y="30"/>
                  </a:lnTo>
                  <a:lnTo>
                    <a:pt x="12" y="30"/>
                  </a:lnTo>
                  <a:lnTo>
                    <a:pt x="19" y="32"/>
                  </a:lnTo>
                  <a:lnTo>
                    <a:pt x="19" y="32"/>
                  </a:lnTo>
                  <a:lnTo>
                    <a:pt x="29" y="30"/>
                  </a:lnTo>
                  <a:lnTo>
                    <a:pt x="29" y="30"/>
                  </a:lnTo>
                  <a:lnTo>
                    <a:pt x="23" y="55"/>
                  </a:lnTo>
                  <a:lnTo>
                    <a:pt x="23" y="60"/>
                  </a:lnTo>
                  <a:lnTo>
                    <a:pt x="23" y="60"/>
                  </a:lnTo>
                  <a:lnTo>
                    <a:pt x="18" y="86"/>
                  </a:lnTo>
                  <a:lnTo>
                    <a:pt x="18" y="86"/>
                  </a:lnTo>
                  <a:lnTo>
                    <a:pt x="10" y="86"/>
                  </a:lnTo>
                  <a:lnTo>
                    <a:pt x="10" y="86"/>
                  </a:lnTo>
                  <a:lnTo>
                    <a:pt x="0" y="86"/>
                  </a:lnTo>
                  <a:lnTo>
                    <a:pt x="0" y="86"/>
                  </a:lnTo>
                  <a:lnTo>
                    <a:pt x="7" y="60"/>
                  </a:lnTo>
                  <a:lnTo>
                    <a:pt x="8" y="55"/>
                  </a:lnTo>
                  <a:close/>
                  <a:moveTo>
                    <a:pt x="26" y="0"/>
                  </a:moveTo>
                  <a:lnTo>
                    <a:pt x="26" y="0"/>
                  </a:lnTo>
                  <a:lnTo>
                    <a:pt x="29" y="1"/>
                  </a:lnTo>
                  <a:lnTo>
                    <a:pt x="32" y="3"/>
                  </a:lnTo>
                  <a:lnTo>
                    <a:pt x="34" y="6"/>
                  </a:lnTo>
                  <a:lnTo>
                    <a:pt x="34" y="9"/>
                  </a:lnTo>
                  <a:lnTo>
                    <a:pt x="34" y="9"/>
                  </a:lnTo>
                  <a:lnTo>
                    <a:pt x="32" y="13"/>
                  </a:lnTo>
                  <a:lnTo>
                    <a:pt x="29" y="16"/>
                  </a:lnTo>
                  <a:lnTo>
                    <a:pt x="26" y="17"/>
                  </a:lnTo>
                  <a:lnTo>
                    <a:pt x="23" y="19"/>
                  </a:lnTo>
                  <a:lnTo>
                    <a:pt x="23" y="19"/>
                  </a:lnTo>
                  <a:lnTo>
                    <a:pt x="19" y="17"/>
                  </a:lnTo>
                  <a:lnTo>
                    <a:pt x="16" y="16"/>
                  </a:lnTo>
                  <a:lnTo>
                    <a:pt x="16" y="13"/>
                  </a:lnTo>
                  <a:lnTo>
                    <a:pt x="15" y="9"/>
                  </a:lnTo>
                  <a:lnTo>
                    <a:pt x="15" y="9"/>
                  </a:lnTo>
                  <a:lnTo>
                    <a:pt x="16" y="6"/>
                  </a:lnTo>
                  <a:lnTo>
                    <a:pt x="19" y="3"/>
                  </a:lnTo>
                  <a:lnTo>
                    <a:pt x="23" y="1"/>
                  </a:lnTo>
                  <a:lnTo>
                    <a:pt x="26" y="0"/>
                  </a:lnTo>
                  <a:lnTo>
                    <a:pt x="26"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6" name="Freeform 12"/>
            <p:cNvSpPr/>
            <p:nvPr userDrawn="1"/>
          </p:nvSpPr>
          <p:spPr bwMode="black">
            <a:xfrm>
              <a:off x="4835" y="4210"/>
              <a:ext cx="18" cy="42"/>
            </a:xfrm>
            <a:custGeom>
              <a:cxnLst>
                <a:cxn ang="0">
                  <a:pos x="33" y="21"/>
                </a:cxn>
                <a:cxn ang="0">
                  <a:pos x="33" y="21"/>
                </a:cxn>
                <a:cxn ang="0">
                  <a:pos x="33" y="24"/>
                </a:cxn>
                <a:cxn ang="0">
                  <a:pos x="33" y="24"/>
                </a:cxn>
                <a:cxn ang="0">
                  <a:pos x="32" y="27"/>
                </a:cxn>
                <a:cxn ang="0">
                  <a:pos x="22" y="25"/>
                </a:cxn>
                <a:cxn ang="0">
                  <a:pos x="22" y="25"/>
                </a:cxn>
                <a:cxn ang="0">
                  <a:pos x="18" y="51"/>
                </a:cxn>
                <a:cxn ang="0">
                  <a:pos x="18" y="51"/>
                </a:cxn>
                <a:cxn ang="0">
                  <a:pos x="16" y="60"/>
                </a:cxn>
                <a:cxn ang="0">
                  <a:pos x="14" y="67"/>
                </a:cxn>
                <a:cxn ang="0">
                  <a:pos x="16" y="70"/>
                </a:cxn>
                <a:cxn ang="0">
                  <a:pos x="19" y="70"/>
                </a:cxn>
                <a:cxn ang="0">
                  <a:pos x="19" y="70"/>
                </a:cxn>
                <a:cxn ang="0">
                  <a:pos x="25" y="68"/>
                </a:cxn>
                <a:cxn ang="0">
                  <a:pos x="24" y="73"/>
                </a:cxn>
                <a:cxn ang="0">
                  <a:pos x="24" y="73"/>
                </a:cxn>
                <a:cxn ang="0">
                  <a:pos x="18" y="76"/>
                </a:cxn>
                <a:cxn ang="0">
                  <a:pos x="11" y="76"/>
                </a:cxn>
                <a:cxn ang="0">
                  <a:pos x="11" y="76"/>
                </a:cxn>
                <a:cxn ang="0">
                  <a:pos x="5" y="75"/>
                </a:cxn>
                <a:cxn ang="0">
                  <a:pos x="2" y="71"/>
                </a:cxn>
                <a:cxn ang="0">
                  <a:pos x="0" y="67"/>
                </a:cxn>
                <a:cxn ang="0">
                  <a:pos x="0" y="59"/>
                </a:cxn>
                <a:cxn ang="0">
                  <a:pos x="0" y="59"/>
                </a:cxn>
                <a:cxn ang="0">
                  <a:pos x="8" y="25"/>
                </a:cxn>
                <a:cxn ang="0">
                  <a:pos x="0" y="27"/>
                </a:cxn>
                <a:cxn ang="0">
                  <a:pos x="0" y="27"/>
                </a:cxn>
                <a:cxn ang="0">
                  <a:pos x="0" y="24"/>
                </a:cxn>
                <a:cxn ang="0">
                  <a:pos x="0" y="24"/>
                </a:cxn>
                <a:cxn ang="0">
                  <a:pos x="0" y="21"/>
                </a:cxn>
                <a:cxn ang="0">
                  <a:pos x="8" y="21"/>
                </a:cxn>
                <a:cxn ang="0">
                  <a:pos x="8" y="21"/>
                </a:cxn>
                <a:cxn ang="0">
                  <a:pos x="11" y="6"/>
                </a:cxn>
                <a:cxn ang="0">
                  <a:pos x="11" y="6"/>
                </a:cxn>
                <a:cxn ang="0">
                  <a:pos x="27" y="0"/>
                </a:cxn>
                <a:cxn ang="0">
                  <a:pos x="29" y="0"/>
                </a:cxn>
                <a:cxn ang="0">
                  <a:pos x="29" y="0"/>
                </a:cxn>
                <a:cxn ang="0">
                  <a:pos x="24" y="21"/>
                </a:cxn>
                <a:cxn ang="0">
                  <a:pos x="33" y="21"/>
                </a:cxn>
              </a:cxnLst>
              <a:rect l="0" t="0" r="r" b="b"/>
              <a:pathLst>
                <a:path w="33" h="76">
                  <a:moveTo>
                    <a:pt x="33" y="21"/>
                  </a:moveTo>
                  <a:lnTo>
                    <a:pt x="33" y="21"/>
                  </a:lnTo>
                  <a:lnTo>
                    <a:pt x="33" y="24"/>
                  </a:lnTo>
                  <a:lnTo>
                    <a:pt x="33" y="24"/>
                  </a:lnTo>
                  <a:lnTo>
                    <a:pt x="32" y="27"/>
                  </a:lnTo>
                  <a:lnTo>
                    <a:pt x="22" y="25"/>
                  </a:lnTo>
                  <a:lnTo>
                    <a:pt x="22" y="25"/>
                  </a:lnTo>
                  <a:lnTo>
                    <a:pt x="18" y="51"/>
                  </a:lnTo>
                  <a:lnTo>
                    <a:pt x="18" y="51"/>
                  </a:lnTo>
                  <a:lnTo>
                    <a:pt x="16" y="60"/>
                  </a:lnTo>
                  <a:lnTo>
                    <a:pt x="14" y="67"/>
                  </a:lnTo>
                  <a:lnTo>
                    <a:pt x="16" y="70"/>
                  </a:lnTo>
                  <a:lnTo>
                    <a:pt x="19" y="70"/>
                  </a:lnTo>
                  <a:lnTo>
                    <a:pt x="19" y="70"/>
                  </a:lnTo>
                  <a:lnTo>
                    <a:pt x="25" y="68"/>
                  </a:lnTo>
                  <a:lnTo>
                    <a:pt x="24" y="73"/>
                  </a:lnTo>
                  <a:lnTo>
                    <a:pt x="24" y="73"/>
                  </a:lnTo>
                  <a:lnTo>
                    <a:pt x="18" y="76"/>
                  </a:lnTo>
                  <a:lnTo>
                    <a:pt x="11" y="76"/>
                  </a:lnTo>
                  <a:lnTo>
                    <a:pt x="11" y="76"/>
                  </a:lnTo>
                  <a:lnTo>
                    <a:pt x="5" y="75"/>
                  </a:lnTo>
                  <a:lnTo>
                    <a:pt x="2" y="71"/>
                  </a:lnTo>
                  <a:lnTo>
                    <a:pt x="0" y="67"/>
                  </a:lnTo>
                  <a:lnTo>
                    <a:pt x="0" y="59"/>
                  </a:lnTo>
                  <a:lnTo>
                    <a:pt x="0" y="59"/>
                  </a:lnTo>
                  <a:lnTo>
                    <a:pt x="8" y="25"/>
                  </a:lnTo>
                  <a:lnTo>
                    <a:pt x="0" y="27"/>
                  </a:lnTo>
                  <a:lnTo>
                    <a:pt x="0" y="27"/>
                  </a:lnTo>
                  <a:lnTo>
                    <a:pt x="0" y="24"/>
                  </a:lnTo>
                  <a:lnTo>
                    <a:pt x="0" y="24"/>
                  </a:lnTo>
                  <a:lnTo>
                    <a:pt x="0" y="21"/>
                  </a:lnTo>
                  <a:lnTo>
                    <a:pt x="8" y="21"/>
                  </a:lnTo>
                  <a:lnTo>
                    <a:pt x="8" y="21"/>
                  </a:lnTo>
                  <a:lnTo>
                    <a:pt x="11" y="6"/>
                  </a:lnTo>
                  <a:lnTo>
                    <a:pt x="11" y="6"/>
                  </a:lnTo>
                  <a:lnTo>
                    <a:pt x="27" y="0"/>
                  </a:lnTo>
                  <a:lnTo>
                    <a:pt x="29" y="0"/>
                  </a:lnTo>
                  <a:lnTo>
                    <a:pt x="29" y="0"/>
                  </a:lnTo>
                  <a:lnTo>
                    <a:pt x="24" y="21"/>
                  </a:lnTo>
                  <a:lnTo>
                    <a:pt x="33"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7" name="Freeform 13"/>
            <p:cNvSpPr/>
            <p:nvPr userDrawn="1"/>
          </p:nvSpPr>
          <p:spPr bwMode="black">
            <a:xfrm>
              <a:off x="4853" y="4221"/>
              <a:ext cx="34" cy="48"/>
            </a:xfrm>
            <a:custGeom>
              <a:cxnLst>
                <a:cxn ang="0">
                  <a:pos x="51" y="0"/>
                </a:cxn>
                <a:cxn ang="0">
                  <a:pos x="51" y="0"/>
                </a:cxn>
                <a:cxn ang="0">
                  <a:pos x="55" y="2"/>
                </a:cxn>
                <a:cxn ang="0">
                  <a:pos x="55" y="2"/>
                </a:cxn>
                <a:cxn ang="0">
                  <a:pos x="62" y="0"/>
                </a:cxn>
                <a:cxn ang="0">
                  <a:pos x="62" y="0"/>
                </a:cxn>
                <a:cxn ang="0">
                  <a:pos x="41" y="35"/>
                </a:cxn>
                <a:cxn ang="0">
                  <a:pos x="9" y="86"/>
                </a:cxn>
                <a:cxn ang="0">
                  <a:pos x="9" y="86"/>
                </a:cxn>
                <a:cxn ang="0">
                  <a:pos x="5" y="86"/>
                </a:cxn>
                <a:cxn ang="0">
                  <a:pos x="5" y="86"/>
                </a:cxn>
                <a:cxn ang="0">
                  <a:pos x="0" y="86"/>
                </a:cxn>
                <a:cxn ang="0">
                  <a:pos x="0" y="86"/>
                </a:cxn>
                <a:cxn ang="0">
                  <a:pos x="19" y="56"/>
                </a:cxn>
                <a:cxn ang="0">
                  <a:pos x="19" y="56"/>
                </a:cxn>
                <a:cxn ang="0">
                  <a:pos x="8" y="0"/>
                </a:cxn>
                <a:cxn ang="0">
                  <a:pos x="8" y="0"/>
                </a:cxn>
                <a:cxn ang="0">
                  <a:pos x="16" y="2"/>
                </a:cxn>
                <a:cxn ang="0">
                  <a:pos x="16" y="2"/>
                </a:cxn>
                <a:cxn ang="0">
                  <a:pos x="25" y="0"/>
                </a:cxn>
                <a:cxn ang="0">
                  <a:pos x="25" y="0"/>
                </a:cxn>
                <a:cxn ang="0">
                  <a:pos x="32" y="37"/>
                </a:cxn>
                <a:cxn ang="0">
                  <a:pos x="32" y="37"/>
                </a:cxn>
                <a:cxn ang="0">
                  <a:pos x="51" y="0"/>
                </a:cxn>
                <a:cxn ang="0">
                  <a:pos x="51" y="0"/>
                </a:cxn>
              </a:cxnLst>
              <a:rect l="0" t="0" r="r" b="b"/>
              <a:pathLst>
                <a:path w="62" h="86">
                  <a:moveTo>
                    <a:pt x="51" y="0"/>
                  </a:moveTo>
                  <a:lnTo>
                    <a:pt x="51" y="0"/>
                  </a:lnTo>
                  <a:lnTo>
                    <a:pt x="55" y="2"/>
                  </a:lnTo>
                  <a:lnTo>
                    <a:pt x="55" y="2"/>
                  </a:lnTo>
                  <a:lnTo>
                    <a:pt x="62" y="0"/>
                  </a:lnTo>
                  <a:lnTo>
                    <a:pt x="62" y="0"/>
                  </a:lnTo>
                  <a:lnTo>
                    <a:pt x="41" y="35"/>
                  </a:lnTo>
                  <a:lnTo>
                    <a:pt x="9" y="86"/>
                  </a:lnTo>
                  <a:lnTo>
                    <a:pt x="9" y="86"/>
                  </a:lnTo>
                  <a:lnTo>
                    <a:pt x="5" y="86"/>
                  </a:lnTo>
                  <a:lnTo>
                    <a:pt x="5" y="86"/>
                  </a:lnTo>
                  <a:lnTo>
                    <a:pt x="0" y="86"/>
                  </a:lnTo>
                  <a:lnTo>
                    <a:pt x="0" y="86"/>
                  </a:lnTo>
                  <a:lnTo>
                    <a:pt x="19" y="56"/>
                  </a:lnTo>
                  <a:lnTo>
                    <a:pt x="19" y="56"/>
                  </a:lnTo>
                  <a:lnTo>
                    <a:pt x="8" y="0"/>
                  </a:lnTo>
                  <a:lnTo>
                    <a:pt x="8" y="0"/>
                  </a:lnTo>
                  <a:lnTo>
                    <a:pt x="16" y="2"/>
                  </a:lnTo>
                  <a:lnTo>
                    <a:pt x="16" y="2"/>
                  </a:lnTo>
                  <a:lnTo>
                    <a:pt x="25" y="0"/>
                  </a:lnTo>
                  <a:lnTo>
                    <a:pt x="25" y="0"/>
                  </a:lnTo>
                  <a:lnTo>
                    <a:pt x="32" y="37"/>
                  </a:lnTo>
                  <a:lnTo>
                    <a:pt x="32" y="37"/>
                  </a:lnTo>
                  <a:lnTo>
                    <a:pt x="51" y="0"/>
                  </a:lnTo>
                  <a:lnTo>
                    <a:pt x="51"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8" name="Freeform 14"/>
            <p:cNvSpPr/>
            <p:nvPr userDrawn="1"/>
          </p:nvSpPr>
          <p:spPr bwMode="black">
            <a:xfrm>
              <a:off x="4897" y="4208"/>
              <a:ext cx="20" cy="44"/>
            </a:xfrm>
            <a:custGeom>
              <a:cxnLst>
                <a:cxn ang="0">
                  <a:pos x="10" y="32"/>
                </a:cxn>
                <a:cxn ang="0">
                  <a:pos x="10" y="32"/>
                </a:cxn>
                <a:cxn ang="0">
                  <a:pos x="16" y="0"/>
                </a:cxn>
                <a:cxn ang="0">
                  <a:pos x="16" y="0"/>
                </a:cxn>
                <a:cxn ang="0">
                  <a:pos x="25" y="0"/>
                </a:cxn>
                <a:cxn ang="0">
                  <a:pos x="25" y="0"/>
                </a:cxn>
                <a:cxn ang="0">
                  <a:pos x="35" y="0"/>
                </a:cxn>
                <a:cxn ang="0">
                  <a:pos x="35" y="0"/>
                </a:cxn>
                <a:cxn ang="0">
                  <a:pos x="27" y="32"/>
                </a:cxn>
                <a:cxn ang="0">
                  <a:pos x="24" y="46"/>
                </a:cxn>
                <a:cxn ang="0">
                  <a:pos x="24" y="46"/>
                </a:cxn>
                <a:cxn ang="0">
                  <a:pos x="19" y="78"/>
                </a:cxn>
                <a:cxn ang="0">
                  <a:pos x="19" y="78"/>
                </a:cxn>
                <a:cxn ang="0">
                  <a:pos x="10" y="78"/>
                </a:cxn>
                <a:cxn ang="0">
                  <a:pos x="10" y="78"/>
                </a:cxn>
                <a:cxn ang="0">
                  <a:pos x="0" y="78"/>
                </a:cxn>
                <a:cxn ang="0">
                  <a:pos x="0" y="78"/>
                </a:cxn>
                <a:cxn ang="0">
                  <a:pos x="8" y="46"/>
                </a:cxn>
                <a:cxn ang="0">
                  <a:pos x="10" y="32"/>
                </a:cxn>
              </a:cxnLst>
              <a:rect l="0" t="0" r="r" b="b"/>
              <a:pathLst>
                <a:path w="35" h="78">
                  <a:moveTo>
                    <a:pt x="10" y="32"/>
                  </a:moveTo>
                  <a:lnTo>
                    <a:pt x="10" y="32"/>
                  </a:lnTo>
                  <a:lnTo>
                    <a:pt x="16" y="0"/>
                  </a:lnTo>
                  <a:lnTo>
                    <a:pt x="16" y="0"/>
                  </a:lnTo>
                  <a:lnTo>
                    <a:pt x="25" y="0"/>
                  </a:lnTo>
                  <a:lnTo>
                    <a:pt x="25" y="0"/>
                  </a:lnTo>
                  <a:lnTo>
                    <a:pt x="35" y="0"/>
                  </a:lnTo>
                  <a:lnTo>
                    <a:pt x="35" y="0"/>
                  </a:lnTo>
                  <a:lnTo>
                    <a:pt x="27" y="32"/>
                  </a:lnTo>
                  <a:lnTo>
                    <a:pt x="24" y="46"/>
                  </a:lnTo>
                  <a:lnTo>
                    <a:pt x="24" y="46"/>
                  </a:lnTo>
                  <a:lnTo>
                    <a:pt x="19" y="78"/>
                  </a:lnTo>
                  <a:lnTo>
                    <a:pt x="19" y="78"/>
                  </a:lnTo>
                  <a:lnTo>
                    <a:pt x="10" y="78"/>
                  </a:lnTo>
                  <a:lnTo>
                    <a:pt x="10" y="78"/>
                  </a:lnTo>
                  <a:lnTo>
                    <a:pt x="0" y="78"/>
                  </a:lnTo>
                  <a:lnTo>
                    <a:pt x="0" y="78"/>
                  </a:lnTo>
                  <a:lnTo>
                    <a:pt x="8" y="46"/>
                  </a:lnTo>
                  <a:lnTo>
                    <a:pt x="1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9" name="Freeform 15"/>
            <p:cNvSpPr/>
            <p:nvPr userDrawn="1"/>
          </p:nvSpPr>
          <p:spPr bwMode="black">
            <a:xfrm>
              <a:off x="4916" y="4219"/>
              <a:ext cx="34" cy="33"/>
            </a:xfrm>
            <a:custGeom>
              <a:cxnLst>
                <a:cxn ang="0">
                  <a:pos x="26" y="12"/>
                </a:cxn>
                <a:cxn ang="0">
                  <a:pos x="26" y="12"/>
                </a:cxn>
                <a:cxn ang="0">
                  <a:pos x="26" y="12"/>
                </a:cxn>
                <a:cxn ang="0">
                  <a:pos x="31" y="7"/>
                </a:cxn>
                <a:cxn ang="0">
                  <a:pos x="35" y="4"/>
                </a:cxn>
                <a:cxn ang="0">
                  <a:pos x="40" y="2"/>
                </a:cxn>
                <a:cxn ang="0">
                  <a:pos x="45" y="0"/>
                </a:cxn>
                <a:cxn ang="0">
                  <a:pos x="45" y="0"/>
                </a:cxn>
                <a:cxn ang="0">
                  <a:pos x="53" y="2"/>
                </a:cxn>
                <a:cxn ang="0">
                  <a:pos x="58" y="7"/>
                </a:cxn>
                <a:cxn ang="0">
                  <a:pos x="59" y="13"/>
                </a:cxn>
                <a:cxn ang="0">
                  <a:pos x="59" y="23"/>
                </a:cxn>
                <a:cxn ang="0">
                  <a:pos x="59" y="23"/>
                </a:cxn>
                <a:cxn ang="0">
                  <a:pos x="54" y="42"/>
                </a:cxn>
                <a:cxn ang="0">
                  <a:pos x="54" y="42"/>
                </a:cxn>
                <a:cxn ang="0">
                  <a:pos x="51" y="58"/>
                </a:cxn>
                <a:cxn ang="0">
                  <a:pos x="51" y="58"/>
                </a:cxn>
                <a:cxn ang="0">
                  <a:pos x="43" y="58"/>
                </a:cxn>
                <a:cxn ang="0">
                  <a:pos x="43" y="58"/>
                </a:cxn>
                <a:cxn ang="0">
                  <a:pos x="35" y="58"/>
                </a:cxn>
                <a:cxn ang="0">
                  <a:pos x="35" y="58"/>
                </a:cxn>
                <a:cxn ang="0">
                  <a:pos x="38" y="43"/>
                </a:cxn>
                <a:cxn ang="0">
                  <a:pos x="42" y="26"/>
                </a:cxn>
                <a:cxn ang="0">
                  <a:pos x="42" y="26"/>
                </a:cxn>
                <a:cxn ang="0">
                  <a:pos x="43" y="19"/>
                </a:cxn>
                <a:cxn ang="0">
                  <a:pos x="42" y="15"/>
                </a:cxn>
                <a:cxn ang="0">
                  <a:pos x="40" y="12"/>
                </a:cxn>
                <a:cxn ang="0">
                  <a:pos x="35" y="12"/>
                </a:cxn>
                <a:cxn ang="0">
                  <a:pos x="35" y="12"/>
                </a:cxn>
                <a:cxn ang="0">
                  <a:pos x="31" y="13"/>
                </a:cxn>
                <a:cxn ang="0">
                  <a:pos x="27" y="16"/>
                </a:cxn>
                <a:cxn ang="0">
                  <a:pos x="24" y="21"/>
                </a:cxn>
                <a:cxn ang="0">
                  <a:pos x="23" y="27"/>
                </a:cxn>
                <a:cxn ang="0">
                  <a:pos x="21" y="32"/>
                </a:cxn>
                <a:cxn ang="0">
                  <a:pos x="21" y="32"/>
                </a:cxn>
                <a:cxn ang="0">
                  <a:pos x="18" y="58"/>
                </a:cxn>
                <a:cxn ang="0">
                  <a:pos x="18" y="58"/>
                </a:cxn>
                <a:cxn ang="0">
                  <a:pos x="8" y="58"/>
                </a:cxn>
                <a:cxn ang="0">
                  <a:pos x="8" y="58"/>
                </a:cxn>
                <a:cxn ang="0">
                  <a:pos x="0" y="58"/>
                </a:cxn>
                <a:cxn ang="0">
                  <a:pos x="0" y="58"/>
                </a:cxn>
                <a:cxn ang="0">
                  <a:pos x="7" y="32"/>
                </a:cxn>
                <a:cxn ang="0">
                  <a:pos x="7" y="27"/>
                </a:cxn>
                <a:cxn ang="0">
                  <a:pos x="7" y="27"/>
                </a:cxn>
                <a:cxn ang="0">
                  <a:pos x="12" y="2"/>
                </a:cxn>
                <a:cxn ang="0">
                  <a:pos x="12" y="2"/>
                </a:cxn>
                <a:cxn ang="0">
                  <a:pos x="19" y="4"/>
                </a:cxn>
                <a:cxn ang="0">
                  <a:pos x="19" y="4"/>
                </a:cxn>
                <a:cxn ang="0">
                  <a:pos x="27" y="2"/>
                </a:cxn>
                <a:cxn ang="0">
                  <a:pos x="26" y="12"/>
                </a:cxn>
              </a:cxnLst>
              <a:rect l="0" t="0" r="r" b="b"/>
              <a:pathLst>
                <a:path w="59" h="57">
                  <a:moveTo>
                    <a:pt x="26" y="12"/>
                  </a:moveTo>
                  <a:lnTo>
                    <a:pt x="26" y="12"/>
                  </a:lnTo>
                  <a:lnTo>
                    <a:pt x="26" y="12"/>
                  </a:lnTo>
                  <a:lnTo>
                    <a:pt x="31" y="7"/>
                  </a:lnTo>
                  <a:lnTo>
                    <a:pt x="35" y="4"/>
                  </a:lnTo>
                  <a:lnTo>
                    <a:pt x="40" y="2"/>
                  </a:lnTo>
                  <a:lnTo>
                    <a:pt x="45" y="0"/>
                  </a:lnTo>
                  <a:lnTo>
                    <a:pt x="45" y="0"/>
                  </a:lnTo>
                  <a:lnTo>
                    <a:pt x="53" y="2"/>
                  </a:lnTo>
                  <a:lnTo>
                    <a:pt x="58" y="7"/>
                  </a:lnTo>
                  <a:lnTo>
                    <a:pt x="59" y="13"/>
                  </a:lnTo>
                  <a:lnTo>
                    <a:pt x="59" y="23"/>
                  </a:lnTo>
                  <a:lnTo>
                    <a:pt x="59" y="23"/>
                  </a:lnTo>
                  <a:lnTo>
                    <a:pt x="54" y="42"/>
                  </a:lnTo>
                  <a:lnTo>
                    <a:pt x="54" y="42"/>
                  </a:lnTo>
                  <a:lnTo>
                    <a:pt x="51" y="58"/>
                  </a:lnTo>
                  <a:lnTo>
                    <a:pt x="51" y="58"/>
                  </a:lnTo>
                  <a:lnTo>
                    <a:pt x="43" y="58"/>
                  </a:lnTo>
                  <a:lnTo>
                    <a:pt x="43" y="58"/>
                  </a:lnTo>
                  <a:lnTo>
                    <a:pt x="35" y="58"/>
                  </a:lnTo>
                  <a:lnTo>
                    <a:pt x="35" y="58"/>
                  </a:lnTo>
                  <a:lnTo>
                    <a:pt x="38" y="43"/>
                  </a:lnTo>
                  <a:lnTo>
                    <a:pt x="42" y="26"/>
                  </a:lnTo>
                  <a:lnTo>
                    <a:pt x="42" y="26"/>
                  </a:lnTo>
                  <a:lnTo>
                    <a:pt x="43" y="19"/>
                  </a:lnTo>
                  <a:lnTo>
                    <a:pt x="42" y="15"/>
                  </a:lnTo>
                  <a:lnTo>
                    <a:pt x="40" y="12"/>
                  </a:lnTo>
                  <a:lnTo>
                    <a:pt x="35" y="12"/>
                  </a:lnTo>
                  <a:lnTo>
                    <a:pt x="35" y="12"/>
                  </a:lnTo>
                  <a:lnTo>
                    <a:pt x="31" y="13"/>
                  </a:lnTo>
                  <a:lnTo>
                    <a:pt x="27" y="16"/>
                  </a:lnTo>
                  <a:lnTo>
                    <a:pt x="24" y="21"/>
                  </a:lnTo>
                  <a:lnTo>
                    <a:pt x="23" y="27"/>
                  </a:lnTo>
                  <a:lnTo>
                    <a:pt x="21" y="32"/>
                  </a:lnTo>
                  <a:lnTo>
                    <a:pt x="21" y="32"/>
                  </a:lnTo>
                  <a:lnTo>
                    <a:pt x="18" y="58"/>
                  </a:lnTo>
                  <a:lnTo>
                    <a:pt x="18" y="58"/>
                  </a:lnTo>
                  <a:lnTo>
                    <a:pt x="8" y="58"/>
                  </a:lnTo>
                  <a:lnTo>
                    <a:pt x="8" y="58"/>
                  </a:lnTo>
                  <a:lnTo>
                    <a:pt x="0" y="58"/>
                  </a:lnTo>
                  <a:lnTo>
                    <a:pt x="0" y="58"/>
                  </a:lnTo>
                  <a:lnTo>
                    <a:pt x="7" y="32"/>
                  </a:lnTo>
                  <a:lnTo>
                    <a:pt x="7" y="27"/>
                  </a:lnTo>
                  <a:lnTo>
                    <a:pt x="7" y="27"/>
                  </a:lnTo>
                  <a:lnTo>
                    <a:pt x="12" y="2"/>
                  </a:lnTo>
                  <a:lnTo>
                    <a:pt x="12" y="2"/>
                  </a:lnTo>
                  <a:lnTo>
                    <a:pt x="19" y="4"/>
                  </a:lnTo>
                  <a:lnTo>
                    <a:pt x="19" y="4"/>
                  </a:lnTo>
                  <a:lnTo>
                    <a:pt x="27" y="2"/>
                  </a:lnTo>
                  <a:lnTo>
                    <a:pt x="26"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0" name="Freeform 16"/>
            <p:cNvSpPr/>
            <p:nvPr userDrawn="1"/>
          </p:nvSpPr>
          <p:spPr bwMode="black">
            <a:xfrm>
              <a:off x="4966" y="4208"/>
              <a:ext cx="34" cy="44"/>
            </a:xfrm>
            <a:custGeom>
              <a:cxnLst>
                <a:cxn ang="0">
                  <a:pos x="9" y="32"/>
                </a:cxn>
                <a:cxn ang="0">
                  <a:pos x="9" y="32"/>
                </a:cxn>
                <a:cxn ang="0">
                  <a:pos x="16" y="0"/>
                </a:cxn>
                <a:cxn ang="0">
                  <a:pos x="16" y="0"/>
                </a:cxn>
                <a:cxn ang="0">
                  <a:pos x="35" y="0"/>
                </a:cxn>
                <a:cxn ang="0">
                  <a:pos x="35" y="0"/>
                </a:cxn>
                <a:cxn ang="0">
                  <a:pos x="59" y="0"/>
                </a:cxn>
                <a:cxn ang="0">
                  <a:pos x="59" y="0"/>
                </a:cxn>
                <a:cxn ang="0">
                  <a:pos x="57" y="5"/>
                </a:cxn>
                <a:cxn ang="0">
                  <a:pos x="57" y="5"/>
                </a:cxn>
                <a:cxn ang="0">
                  <a:pos x="57" y="9"/>
                </a:cxn>
                <a:cxn ang="0">
                  <a:pos x="57" y="9"/>
                </a:cxn>
                <a:cxn ang="0">
                  <a:pos x="32" y="8"/>
                </a:cxn>
                <a:cxn ang="0">
                  <a:pos x="32" y="8"/>
                </a:cxn>
                <a:cxn ang="0">
                  <a:pos x="27" y="33"/>
                </a:cxn>
                <a:cxn ang="0">
                  <a:pos x="27" y="33"/>
                </a:cxn>
                <a:cxn ang="0">
                  <a:pos x="52" y="32"/>
                </a:cxn>
                <a:cxn ang="0">
                  <a:pos x="52" y="32"/>
                </a:cxn>
                <a:cxn ang="0">
                  <a:pos x="51" y="36"/>
                </a:cxn>
                <a:cxn ang="0">
                  <a:pos x="51" y="36"/>
                </a:cxn>
                <a:cxn ang="0">
                  <a:pos x="51" y="41"/>
                </a:cxn>
                <a:cxn ang="0">
                  <a:pos x="51" y="41"/>
                </a:cxn>
                <a:cxn ang="0">
                  <a:pos x="25" y="41"/>
                </a:cxn>
                <a:cxn ang="0">
                  <a:pos x="25" y="41"/>
                </a:cxn>
                <a:cxn ang="0">
                  <a:pos x="22" y="55"/>
                </a:cxn>
                <a:cxn ang="0">
                  <a:pos x="22" y="55"/>
                </a:cxn>
                <a:cxn ang="0">
                  <a:pos x="19" y="70"/>
                </a:cxn>
                <a:cxn ang="0">
                  <a:pos x="19" y="70"/>
                </a:cxn>
                <a:cxn ang="0">
                  <a:pos x="46" y="68"/>
                </a:cxn>
                <a:cxn ang="0">
                  <a:pos x="46" y="68"/>
                </a:cxn>
                <a:cxn ang="0">
                  <a:pos x="44" y="73"/>
                </a:cxn>
                <a:cxn ang="0">
                  <a:pos x="44" y="73"/>
                </a:cxn>
                <a:cxn ang="0">
                  <a:pos x="44" y="78"/>
                </a:cxn>
                <a:cxn ang="0">
                  <a:pos x="44" y="78"/>
                </a:cxn>
                <a:cxn ang="0">
                  <a:pos x="24" y="78"/>
                </a:cxn>
                <a:cxn ang="0">
                  <a:pos x="24" y="78"/>
                </a:cxn>
                <a:cxn ang="0">
                  <a:pos x="0" y="78"/>
                </a:cxn>
                <a:cxn ang="0">
                  <a:pos x="0" y="78"/>
                </a:cxn>
                <a:cxn ang="0">
                  <a:pos x="6" y="46"/>
                </a:cxn>
                <a:cxn ang="0">
                  <a:pos x="9" y="32"/>
                </a:cxn>
              </a:cxnLst>
              <a:rect l="0" t="0" r="r" b="b"/>
              <a:pathLst>
                <a:path w="59" h="78">
                  <a:moveTo>
                    <a:pt x="9" y="32"/>
                  </a:moveTo>
                  <a:lnTo>
                    <a:pt x="9" y="32"/>
                  </a:lnTo>
                  <a:lnTo>
                    <a:pt x="16" y="0"/>
                  </a:lnTo>
                  <a:lnTo>
                    <a:pt x="16" y="0"/>
                  </a:lnTo>
                  <a:lnTo>
                    <a:pt x="35" y="0"/>
                  </a:lnTo>
                  <a:lnTo>
                    <a:pt x="35" y="0"/>
                  </a:lnTo>
                  <a:lnTo>
                    <a:pt x="59" y="0"/>
                  </a:lnTo>
                  <a:lnTo>
                    <a:pt x="59" y="0"/>
                  </a:lnTo>
                  <a:lnTo>
                    <a:pt x="57" y="5"/>
                  </a:lnTo>
                  <a:lnTo>
                    <a:pt x="57" y="5"/>
                  </a:lnTo>
                  <a:lnTo>
                    <a:pt x="57" y="9"/>
                  </a:lnTo>
                  <a:lnTo>
                    <a:pt x="57" y="9"/>
                  </a:lnTo>
                  <a:lnTo>
                    <a:pt x="32" y="8"/>
                  </a:lnTo>
                  <a:lnTo>
                    <a:pt x="32" y="8"/>
                  </a:lnTo>
                  <a:lnTo>
                    <a:pt x="27" y="33"/>
                  </a:lnTo>
                  <a:lnTo>
                    <a:pt x="27" y="33"/>
                  </a:lnTo>
                  <a:lnTo>
                    <a:pt x="52" y="32"/>
                  </a:lnTo>
                  <a:lnTo>
                    <a:pt x="52" y="32"/>
                  </a:lnTo>
                  <a:lnTo>
                    <a:pt x="51" y="36"/>
                  </a:lnTo>
                  <a:lnTo>
                    <a:pt x="51" y="36"/>
                  </a:lnTo>
                  <a:lnTo>
                    <a:pt x="51" y="41"/>
                  </a:lnTo>
                  <a:lnTo>
                    <a:pt x="51" y="41"/>
                  </a:lnTo>
                  <a:lnTo>
                    <a:pt x="25" y="41"/>
                  </a:lnTo>
                  <a:lnTo>
                    <a:pt x="25" y="41"/>
                  </a:lnTo>
                  <a:lnTo>
                    <a:pt x="22" y="55"/>
                  </a:lnTo>
                  <a:lnTo>
                    <a:pt x="22" y="55"/>
                  </a:lnTo>
                  <a:lnTo>
                    <a:pt x="19" y="70"/>
                  </a:lnTo>
                  <a:lnTo>
                    <a:pt x="19" y="70"/>
                  </a:lnTo>
                  <a:lnTo>
                    <a:pt x="46" y="68"/>
                  </a:lnTo>
                  <a:lnTo>
                    <a:pt x="46" y="68"/>
                  </a:lnTo>
                  <a:lnTo>
                    <a:pt x="44" y="73"/>
                  </a:lnTo>
                  <a:lnTo>
                    <a:pt x="44" y="73"/>
                  </a:lnTo>
                  <a:lnTo>
                    <a:pt x="44" y="78"/>
                  </a:lnTo>
                  <a:lnTo>
                    <a:pt x="44" y="78"/>
                  </a:lnTo>
                  <a:lnTo>
                    <a:pt x="24" y="78"/>
                  </a:lnTo>
                  <a:lnTo>
                    <a:pt x="24" y="78"/>
                  </a:lnTo>
                  <a:lnTo>
                    <a:pt x="0" y="78"/>
                  </a:lnTo>
                  <a:lnTo>
                    <a:pt x="0" y="78"/>
                  </a:lnTo>
                  <a:lnTo>
                    <a:pt x="6" y="46"/>
                  </a:lnTo>
                  <a:lnTo>
                    <a:pt x="9"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1" name="Freeform 17"/>
            <p:cNvSpPr/>
            <p:nvPr userDrawn="1"/>
          </p:nvSpPr>
          <p:spPr bwMode="black">
            <a:xfrm>
              <a:off x="5002" y="4221"/>
              <a:ext cx="29" cy="31"/>
            </a:xfrm>
            <a:custGeom>
              <a:cxnLst>
                <a:cxn ang="0">
                  <a:pos x="23" y="41"/>
                </a:cxn>
                <a:cxn ang="0">
                  <a:pos x="23" y="41"/>
                </a:cxn>
                <a:cxn ang="0">
                  <a:pos x="43" y="0"/>
                </a:cxn>
                <a:cxn ang="0">
                  <a:pos x="43" y="0"/>
                </a:cxn>
                <a:cxn ang="0">
                  <a:pos x="48" y="2"/>
                </a:cxn>
                <a:cxn ang="0">
                  <a:pos x="48" y="2"/>
                </a:cxn>
                <a:cxn ang="0">
                  <a:pos x="53" y="0"/>
                </a:cxn>
                <a:cxn ang="0">
                  <a:pos x="53" y="0"/>
                </a:cxn>
                <a:cxn ang="0">
                  <a:pos x="38" y="24"/>
                </a:cxn>
                <a:cxn ang="0">
                  <a:pos x="30" y="38"/>
                </a:cxn>
                <a:cxn ang="0">
                  <a:pos x="21" y="56"/>
                </a:cxn>
                <a:cxn ang="0">
                  <a:pos x="21" y="56"/>
                </a:cxn>
                <a:cxn ang="0">
                  <a:pos x="15" y="56"/>
                </a:cxn>
                <a:cxn ang="0">
                  <a:pos x="15" y="56"/>
                </a:cxn>
                <a:cxn ang="0">
                  <a:pos x="8" y="56"/>
                </a:cxn>
                <a:cxn ang="0">
                  <a:pos x="8" y="56"/>
                </a:cxn>
                <a:cxn ang="0">
                  <a:pos x="0" y="0"/>
                </a:cxn>
                <a:cxn ang="0">
                  <a:pos x="0" y="0"/>
                </a:cxn>
                <a:cxn ang="0">
                  <a:pos x="8" y="2"/>
                </a:cxn>
                <a:cxn ang="0">
                  <a:pos x="8" y="2"/>
                </a:cxn>
                <a:cxn ang="0">
                  <a:pos x="18" y="0"/>
                </a:cxn>
                <a:cxn ang="0">
                  <a:pos x="18" y="0"/>
                </a:cxn>
                <a:cxn ang="0">
                  <a:pos x="23" y="41"/>
                </a:cxn>
                <a:cxn ang="0">
                  <a:pos x="23" y="41"/>
                </a:cxn>
              </a:cxnLst>
              <a:rect l="0" t="0" r="r" b="b"/>
              <a:pathLst>
                <a:path w="52" h="56">
                  <a:moveTo>
                    <a:pt x="23" y="41"/>
                  </a:moveTo>
                  <a:lnTo>
                    <a:pt x="23" y="41"/>
                  </a:lnTo>
                  <a:lnTo>
                    <a:pt x="43" y="0"/>
                  </a:lnTo>
                  <a:lnTo>
                    <a:pt x="43" y="0"/>
                  </a:lnTo>
                  <a:lnTo>
                    <a:pt x="48" y="2"/>
                  </a:lnTo>
                  <a:lnTo>
                    <a:pt x="48" y="2"/>
                  </a:lnTo>
                  <a:lnTo>
                    <a:pt x="53" y="0"/>
                  </a:lnTo>
                  <a:lnTo>
                    <a:pt x="53" y="0"/>
                  </a:lnTo>
                  <a:lnTo>
                    <a:pt x="38" y="24"/>
                  </a:lnTo>
                  <a:lnTo>
                    <a:pt x="30" y="38"/>
                  </a:lnTo>
                  <a:lnTo>
                    <a:pt x="21" y="56"/>
                  </a:lnTo>
                  <a:lnTo>
                    <a:pt x="21" y="56"/>
                  </a:lnTo>
                  <a:lnTo>
                    <a:pt x="15" y="56"/>
                  </a:lnTo>
                  <a:lnTo>
                    <a:pt x="15" y="56"/>
                  </a:lnTo>
                  <a:lnTo>
                    <a:pt x="8" y="56"/>
                  </a:lnTo>
                  <a:lnTo>
                    <a:pt x="8" y="56"/>
                  </a:lnTo>
                  <a:lnTo>
                    <a:pt x="0" y="0"/>
                  </a:lnTo>
                  <a:lnTo>
                    <a:pt x="0" y="0"/>
                  </a:lnTo>
                  <a:lnTo>
                    <a:pt x="8" y="2"/>
                  </a:lnTo>
                  <a:lnTo>
                    <a:pt x="8" y="2"/>
                  </a:lnTo>
                  <a:lnTo>
                    <a:pt x="18" y="0"/>
                  </a:lnTo>
                  <a:lnTo>
                    <a:pt x="18" y="0"/>
                  </a:lnTo>
                  <a:lnTo>
                    <a:pt x="23" y="41"/>
                  </a:lnTo>
                  <a:lnTo>
                    <a:pt x="23" y="4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2" name="Freeform 18"/>
            <p:cNvSpPr>
              <a:spLocks noEditPoints="1"/>
            </p:cNvSpPr>
            <p:nvPr userDrawn="1"/>
          </p:nvSpPr>
          <p:spPr bwMode="black">
            <a:xfrm>
              <a:off x="5030"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7"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8" y="5"/>
                </a:cxn>
                <a:cxn ang="0">
                  <a:pos x="13" y="8"/>
                </a:cxn>
                <a:cxn ang="0">
                  <a:pos x="10" y="13"/>
                </a:cxn>
                <a:cxn ang="0">
                  <a:pos x="6" y="18"/>
                </a:cxn>
                <a:cxn ang="0">
                  <a:pos x="3" y="24"/>
                </a:cxn>
                <a:cxn ang="0">
                  <a:pos x="2" y="31"/>
                </a:cxn>
                <a:cxn ang="0">
                  <a:pos x="2" y="31"/>
                </a:cxn>
                <a:cxn ang="0">
                  <a:pos x="0" y="37"/>
                </a:cxn>
                <a:cxn ang="0">
                  <a:pos x="2" y="43"/>
                </a:cxn>
                <a:cxn ang="0">
                  <a:pos x="3" y="48"/>
                </a:cxn>
                <a:cxn ang="0">
                  <a:pos x="5" y="53"/>
                </a:cxn>
                <a:cxn ang="0">
                  <a:pos x="10" y="56"/>
                </a:cxn>
                <a:cxn ang="0">
                  <a:pos x="13" y="58"/>
                </a:cxn>
                <a:cxn ang="0">
                  <a:pos x="24" y="59"/>
                </a:cxn>
                <a:cxn ang="0">
                  <a:pos x="24" y="59"/>
                </a:cxn>
                <a:cxn ang="0">
                  <a:pos x="35" y="58"/>
                </a:cxn>
                <a:cxn ang="0">
                  <a:pos x="41" y="54"/>
                </a:cxn>
                <a:cxn ang="0">
                  <a:pos x="46" y="48"/>
                </a:cxn>
                <a:cxn ang="0">
                  <a:pos x="44" y="47"/>
                </a:cxn>
                <a:cxn ang="0">
                  <a:pos x="44" y="47"/>
                </a:cxn>
                <a:cxn ang="0">
                  <a:pos x="37" y="51"/>
                </a:cxn>
                <a:cxn ang="0">
                  <a:pos x="30" y="51"/>
                </a:cxn>
                <a:cxn ang="0">
                  <a:pos x="30" y="51"/>
                </a:cxn>
                <a:cxn ang="0">
                  <a:pos x="25" y="51"/>
                </a:cxn>
                <a:cxn ang="0">
                  <a:pos x="22" y="50"/>
                </a:cxn>
                <a:cxn ang="0">
                  <a:pos x="19" y="47"/>
                </a:cxn>
                <a:cxn ang="0">
                  <a:pos x="18"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7"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8" y="5"/>
                  </a:lnTo>
                  <a:lnTo>
                    <a:pt x="13" y="8"/>
                  </a:lnTo>
                  <a:lnTo>
                    <a:pt x="10" y="13"/>
                  </a:lnTo>
                  <a:lnTo>
                    <a:pt x="6" y="18"/>
                  </a:lnTo>
                  <a:lnTo>
                    <a:pt x="3" y="24"/>
                  </a:lnTo>
                  <a:lnTo>
                    <a:pt x="2" y="31"/>
                  </a:lnTo>
                  <a:lnTo>
                    <a:pt x="2" y="31"/>
                  </a:lnTo>
                  <a:lnTo>
                    <a:pt x="0" y="37"/>
                  </a:lnTo>
                  <a:lnTo>
                    <a:pt x="2" y="43"/>
                  </a:lnTo>
                  <a:lnTo>
                    <a:pt x="3" y="48"/>
                  </a:lnTo>
                  <a:lnTo>
                    <a:pt x="5" y="53"/>
                  </a:lnTo>
                  <a:lnTo>
                    <a:pt x="10" y="56"/>
                  </a:lnTo>
                  <a:lnTo>
                    <a:pt x="13" y="58"/>
                  </a:lnTo>
                  <a:lnTo>
                    <a:pt x="24" y="59"/>
                  </a:lnTo>
                  <a:lnTo>
                    <a:pt x="24" y="59"/>
                  </a:lnTo>
                  <a:lnTo>
                    <a:pt x="35" y="58"/>
                  </a:lnTo>
                  <a:lnTo>
                    <a:pt x="41" y="54"/>
                  </a:lnTo>
                  <a:lnTo>
                    <a:pt x="46" y="48"/>
                  </a:lnTo>
                  <a:lnTo>
                    <a:pt x="44" y="47"/>
                  </a:lnTo>
                  <a:lnTo>
                    <a:pt x="44" y="47"/>
                  </a:lnTo>
                  <a:lnTo>
                    <a:pt x="37" y="51"/>
                  </a:lnTo>
                  <a:lnTo>
                    <a:pt x="30" y="51"/>
                  </a:lnTo>
                  <a:lnTo>
                    <a:pt x="30" y="51"/>
                  </a:lnTo>
                  <a:lnTo>
                    <a:pt x="25" y="51"/>
                  </a:lnTo>
                  <a:lnTo>
                    <a:pt x="22" y="50"/>
                  </a:lnTo>
                  <a:lnTo>
                    <a:pt x="19" y="47"/>
                  </a:lnTo>
                  <a:lnTo>
                    <a:pt x="18"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3" name="Freeform 19"/>
            <p:cNvSpPr/>
            <p:nvPr userDrawn="1"/>
          </p:nvSpPr>
          <p:spPr bwMode="black">
            <a:xfrm>
              <a:off x="5062" y="4221"/>
              <a:ext cx="25" cy="31"/>
            </a:xfrm>
            <a:custGeom>
              <a:cxnLst>
                <a:cxn ang="0">
                  <a:pos x="24" y="14"/>
                </a:cxn>
                <a:cxn ang="0">
                  <a:pos x="24" y="14"/>
                </a:cxn>
                <a:cxn ang="0">
                  <a:pos x="24" y="14"/>
                </a:cxn>
                <a:cxn ang="0">
                  <a:pos x="29" y="8"/>
                </a:cxn>
                <a:cxn ang="0">
                  <a:pos x="33" y="3"/>
                </a:cxn>
                <a:cxn ang="0">
                  <a:pos x="40" y="0"/>
                </a:cxn>
                <a:cxn ang="0">
                  <a:pos x="45" y="0"/>
                </a:cxn>
                <a:cxn ang="0">
                  <a:pos x="45" y="0"/>
                </a:cxn>
                <a:cxn ang="0">
                  <a:pos x="46" y="0"/>
                </a:cxn>
                <a:cxn ang="0">
                  <a:pos x="46" y="0"/>
                </a:cxn>
                <a:cxn ang="0">
                  <a:pos x="45" y="8"/>
                </a:cxn>
                <a:cxn ang="0">
                  <a:pos x="45" y="8"/>
                </a:cxn>
                <a:cxn ang="0">
                  <a:pos x="43" y="16"/>
                </a:cxn>
                <a:cxn ang="0">
                  <a:pos x="41" y="16"/>
                </a:cxn>
                <a:cxn ang="0">
                  <a:pos x="41" y="16"/>
                </a:cxn>
                <a:cxn ang="0">
                  <a:pos x="40" y="16"/>
                </a:cxn>
                <a:cxn ang="0">
                  <a:pos x="37" y="14"/>
                </a:cxn>
                <a:cxn ang="0">
                  <a:pos x="37" y="14"/>
                </a:cxn>
                <a:cxn ang="0">
                  <a:pos x="32" y="16"/>
                </a:cxn>
                <a:cxn ang="0">
                  <a:pos x="27" y="17"/>
                </a:cxn>
                <a:cxn ang="0">
                  <a:pos x="24" y="22"/>
                </a:cxn>
                <a:cxn ang="0">
                  <a:pos x="22" y="25"/>
                </a:cxn>
                <a:cxn ang="0">
                  <a:pos x="22" y="30"/>
                </a:cxn>
                <a:cxn ang="0">
                  <a:pos x="22" y="30"/>
                </a:cxn>
                <a:cxn ang="0">
                  <a:pos x="18" y="56"/>
                </a:cxn>
                <a:cxn ang="0">
                  <a:pos x="18" y="56"/>
                </a:cxn>
                <a:cxn ang="0">
                  <a:pos x="10" y="56"/>
                </a:cxn>
                <a:cxn ang="0">
                  <a:pos x="10" y="56"/>
                </a:cxn>
                <a:cxn ang="0">
                  <a:pos x="0" y="56"/>
                </a:cxn>
                <a:cxn ang="0">
                  <a:pos x="0" y="56"/>
                </a:cxn>
                <a:cxn ang="0">
                  <a:pos x="7" y="30"/>
                </a:cxn>
                <a:cxn ang="0">
                  <a:pos x="8" y="25"/>
                </a:cxn>
                <a:cxn ang="0">
                  <a:pos x="8" y="25"/>
                </a:cxn>
                <a:cxn ang="0">
                  <a:pos x="11" y="0"/>
                </a:cxn>
                <a:cxn ang="0">
                  <a:pos x="11" y="0"/>
                </a:cxn>
                <a:cxn ang="0">
                  <a:pos x="19" y="2"/>
                </a:cxn>
                <a:cxn ang="0">
                  <a:pos x="19" y="2"/>
                </a:cxn>
                <a:cxn ang="0">
                  <a:pos x="27" y="0"/>
                </a:cxn>
                <a:cxn ang="0">
                  <a:pos x="24" y="14"/>
                </a:cxn>
              </a:cxnLst>
              <a:rect l="0" t="0" r="r" b="b"/>
              <a:pathLst>
                <a:path w="46" h="56">
                  <a:moveTo>
                    <a:pt x="24" y="14"/>
                  </a:moveTo>
                  <a:lnTo>
                    <a:pt x="24" y="14"/>
                  </a:lnTo>
                  <a:lnTo>
                    <a:pt x="24" y="14"/>
                  </a:lnTo>
                  <a:lnTo>
                    <a:pt x="29" y="8"/>
                  </a:lnTo>
                  <a:lnTo>
                    <a:pt x="33" y="3"/>
                  </a:lnTo>
                  <a:lnTo>
                    <a:pt x="40" y="0"/>
                  </a:lnTo>
                  <a:lnTo>
                    <a:pt x="45" y="0"/>
                  </a:lnTo>
                  <a:lnTo>
                    <a:pt x="45" y="0"/>
                  </a:lnTo>
                  <a:lnTo>
                    <a:pt x="46" y="0"/>
                  </a:lnTo>
                  <a:lnTo>
                    <a:pt x="46" y="0"/>
                  </a:lnTo>
                  <a:lnTo>
                    <a:pt x="45" y="8"/>
                  </a:lnTo>
                  <a:lnTo>
                    <a:pt x="45" y="8"/>
                  </a:lnTo>
                  <a:lnTo>
                    <a:pt x="43" y="16"/>
                  </a:lnTo>
                  <a:lnTo>
                    <a:pt x="41" y="16"/>
                  </a:lnTo>
                  <a:lnTo>
                    <a:pt x="41" y="16"/>
                  </a:lnTo>
                  <a:lnTo>
                    <a:pt x="40" y="16"/>
                  </a:lnTo>
                  <a:lnTo>
                    <a:pt x="37" y="14"/>
                  </a:lnTo>
                  <a:lnTo>
                    <a:pt x="37" y="14"/>
                  </a:lnTo>
                  <a:lnTo>
                    <a:pt x="32" y="16"/>
                  </a:lnTo>
                  <a:lnTo>
                    <a:pt x="27" y="17"/>
                  </a:lnTo>
                  <a:lnTo>
                    <a:pt x="24" y="22"/>
                  </a:lnTo>
                  <a:lnTo>
                    <a:pt x="22" y="25"/>
                  </a:lnTo>
                  <a:lnTo>
                    <a:pt x="22" y="30"/>
                  </a:lnTo>
                  <a:lnTo>
                    <a:pt x="22" y="30"/>
                  </a:lnTo>
                  <a:lnTo>
                    <a:pt x="18" y="56"/>
                  </a:lnTo>
                  <a:lnTo>
                    <a:pt x="18" y="56"/>
                  </a:lnTo>
                  <a:lnTo>
                    <a:pt x="10" y="56"/>
                  </a:lnTo>
                  <a:lnTo>
                    <a:pt x="10" y="56"/>
                  </a:lnTo>
                  <a:lnTo>
                    <a:pt x="0" y="56"/>
                  </a:lnTo>
                  <a:lnTo>
                    <a:pt x="0" y="56"/>
                  </a:lnTo>
                  <a:lnTo>
                    <a:pt x="7" y="30"/>
                  </a:lnTo>
                  <a:lnTo>
                    <a:pt x="8" y="25"/>
                  </a:lnTo>
                  <a:lnTo>
                    <a:pt x="8" y="25"/>
                  </a:lnTo>
                  <a:lnTo>
                    <a:pt x="11" y="0"/>
                  </a:lnTo>
                  <a:lnTo>
                    <a:pt x="11" y="0"/>
                  </a:lnTo>
                  <a:lnTo>
                    <a:pt x="19" y="2"/>
                  </a:lnTo>
                  <a:lnTo>
                    <a:pt x="19" y="2"/>
                  </a:lnTo>
                  <a:lnTo>
                    <a:pt x="27" y="0"/>
                  </a:lnTo>
                  <a:lnTo>
                    <a:pt x="24" y="14"/>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4" name="Freeform 20"/>
            <p:cNvSpPr/>
            <p:nvPr userDrawn="1"/>
          </p:nvSpPr>
          <p:spPr bwMode="black">
            <a:xfrm>
              <a:off x="5087" y="4221"/>
              <a:ext cx="34" cy="48"/>
            </a:xfrm>
            <a:custGeom>
              <a:cxnLst>
                <a:cxn ang="0">
                  <a:pos x="50" y="0"/>
                </a:cxn>
                <a:cxn ang="0">
                  <a:pos x="50" y="0"/>
                </a:cxn>
                <a:cxn ang="0">
                  <a:pos x="55" y="2"/>
                </a:cxn>
                <a:cxn ang="0">
                  <a:pos x="55" y="2"/>
                </a:cxn>
                <a:cxn ang="0">
                  <a:pos x="61" y="0"/>
                </a:cxn>
                <a:cxn ang="0">
                  <a:pos x="61" y="0"/>
                </a:cxn>
                <a:cxn ang="0">
                  <a:pos x="41" y="35"/>
                </a:cxn>
                <a:cxn ang="0">
                  <a:pos x="9" y="86"/>
                </a:cxn>
                <a:cxn ang="0">
                  <a:pos x="9" y="86"/>
                </a:cxn>
                <a:cxn ang="0">
                  <a:pos x="4" y="86"/>
                </a:cxn>
                <a:cxn ang="0">
                  <a:pos x="4" y="86"/>
                </a:cxn>
                <a:cxn ang="0">
                  <a:pos x="0" y="86"/>
                </a:cxn>
                <a:cxn ang="0">
                  <a:pos x="0" y="86"/>
                </a:cxn>
                <a:cxn ang="0">
                  <a:pos x="19" y="56"/>
                </a:cxn>
                <a:cxn ang="0">
                  <a:pos x="19" y="56"/>
                </a:cxn>
                <a:cxn ang="0">
                  <a:pos x="8" y="0"/>
                </a:cxn>
                <a:cxn ang="0">
                  <a:pos x="8" y="0"/>
                </a:cxn>
                <a:cxn ang="0">
                  <a:pos x="15" y="2"/>
                </a:cxn>
                <a:cxn ang="0">
                  <a:pos x="15" y="2"/>
                </a:cxn>
                <a:cxn ang="0">
                  <a:pos x="25" y="0"/>
                </a:cxn>
                <a:cxn ang="0">
                  <a:pos x="25" y="0"/>
                </a:cxn>
                <a:cxn ang="0">
                  <a:pos x="31" y="37"/>
                </a:cxn>
                <a:cxn ang="0">
                  <a:pos x="31" y="37"/>
                </a:cxn>
                <a:cxn ang="0">
                  <a:pos x="50" y="0"/>
                </a:cxn>
                <a:cxn ang="0">
                  <a:pos x="50" y="0"/>
                </a:cxn>
              </a:cxnLst>
              <a:rect l="0" t="0" r="r" b="b"/>
              <a:pathLst>
                <a:path w="61" h="86">
                  <a:moveTo>
                    <a:pt x="50" y="0"/>
                  </a:moveTo>
                  <a:lnTo>
                    <a:pt x="50" y="0"/>
                  </a:lnTo>
                  <a:lnTo>
                    <a:pt x="55" y="2"/>
                  </a:lnTo>
                  <a:lnTo>
                    <a:pt x="55" y="2"/>
                  </a:lnTo>
                  <a:lnTo>
                    <a:pt x="61" y="0"/>
                  </a:lnTo>
                  <a:lnTo>
                    <a:pt x="61" y="0"/>
                  </a:lnTo>
                  <a:lnTo>
                    <a:pt x="41" y="35"/>
                  </a:lnTo>
                  <a:lnTo>
                    <a:pt x="9" y="86"/>
                  </a:lnTo>
                  <a:lnTo>
                    <a:pt x="9" y="86"/>
                  </a:lnTo>
                  <a:lnTo>
                    <a:pt x="4" y="86"/>
                  </a:lnTo>
                  <a:lnTo>
                    <a:pt x="4" y="86"/>
                  </a:lnTo>
                  <a:lnTo>
                    <a:pt x="0" y="86"/>
                  </a:lnTo>
                  <a:lnTo>
                    <a:pt x="0" y="86"/>
                  </a:lnTo>
                  <a:lnTo>
                    <a:pt x="19" y="56"/>
                  </a:lnTo>
                  <a:lnTo>
                    <a:pt x="19" y="56"/>
                  </a:lnTo>
                  <a:lnTo>
                    <a:pt x="8" y="0"/>
                  </a:lnTo>
                  <a:lnTo>
                    <a:pt x="8" y="0"/>
                  </a:lnTo>
                  <a:lnTo>
                    <a:pt x="15" y="2"/>
                  </a:lnTo>
                  <a:lnTo>
                    <a:pt x="15" y="2"/>
                  </a:lnTo>
                  <a:lnTo>
                    <a:pt x="25" y="0"/>
                  </a:lnTo>
                  <a:lnTo>
                    <a:pt x="25" y="0"/>
                  </a:lnTo>
                  <a:lnTo>
                    <a:pt x="31" y="37"/>
                  </a:lnTo>
                  <a:lnTo>
                    <a:pt x="31" y="37"/>
                  </a:lnTo>
                  <a:lnTo>
                    <a:pt x="50" y="0"/>
                  </a:lnTo>
                  <a:lnTo>
                    <a:pt x="50"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5" name="Freeform 21"/>
            <p:cNvSpPr/>
            <p:nvPr userDrawn="1"/>
          </p:nvSpPr>
          <p:spPr bwMode="black">
            <a:xfrm>
              <a:off x="5123" y="4210"/>
              <a:ext cx="20" cy="42"/>
            </a:xfrm>
            <a:custGeom>
              <a:cxnLst>
                <a:cxn ang="0">
                  <a:pos x="35" y="21"/>
                </a:cxn>
                <a:cxn ang="0">
                  <a:pos x="35" y="21"/>
                </a:cxn>
                <a:cxn ang="0">
                  <a:pos x="33" y="24"/>
                </a:cxn>
                <a:cxn ang="0">
                  <a:pos x="33" y="24"/>
                </a:cxn>
                <a:cxn ang="0">
                  <a:pos x="33" y="27"/>
                </a:cxn>
                <a:cxn ang="0">
                  <a:pos x="23" y="25"/>
                </a:cxn>
                <a:cxn ang="0">
                  <a:pos x="23" y="25"/>
                </a:cxn>
                <a:cxn ang="0">
                  <a:pos x="17" y="51"/>
                </a:cxn>
                <a:cxn ang="0">
                  <a:pos x="17" y="51"/>
                </a:cxn>
                <a:cxn ang="0">
                  <a:pos x="16" y="60"/>
                </a:cxn>
                <a:cxn ang="0">
                  <a:pos x="16" y="67"/>
                </a:cxn>
                <a:cxn ang="0">
                  <a:pos x="17" y="70"/>
                </a:cxn>
                <a:cxn ang="0">
                  <a:pos x="20" y="70"/>
                </a:cxn>
                <a:cxn ang="0">
                  <a:pos x="20" y="70"/>
                </a:cxn>
                <a:cxn ang="0">
                  <a:pos x="25" y="68"/>
                </a:cxn>
                <a:cxn ang="0">
                  <a:pos x="25" y="73"/>
                </a:cxn>
                <a:cxn ang="0">
                  <a:pos x="25" y="73"/>
                </a:cxn>
                <a:cxn ang="0">
                  <a:pos x="19" y="76"/>
                </a:cxn>
                <a:cxn ang="0">
                  <a:pos x="12" y="76"/>
                </a:cxn>
                <a:cxn ang="0">
                  <a:pos x="12" y="76"/>
                </a:cxn>
                <a:cxn ang="0">
                  <a:pos x="6" y="75"/>
                </a:cxn>
                <a:cxn ang="0">
                  <a:pos x="1" y="71"/>
                </a:cxn>
                <a:cxn ang="0">
                  <a:pos x="0" y="67"/>
                </a:cxn>
                <a:cxn ang="0">
                  <a:pos x="1" y="59"/>
                </a:cxn>
                <a:cxn ang="0">
                  <a:pos x="1" y="59"/>
                </a:cxn>
                <a:cxn ang="0">
                  <a:pos x="8" y="25"/>
                </a:cxn>
                <a:cxn ang="0">
                  <a:pos x="0" y="27"/>
                </a:cxn>
                <a:cxn ang="0">
                  <a:pos x="0" y="27"/>
                </a:cxn>
                <a:cxn ang="0">
                  <a:pos x="1" y="24"/>
                </a:cxn>
                <a:cxn ang="0">
                  <a:pos x="1" y="24"/>
                </a:cxn>
                <a:cxn ang="0">
                  <a:pos x="1" y="21"/>
                </a:cxn>
                <a:cxn ang="0">
                  <a:pos x="9" y="21"/>
                </a:cxn>
                <a:cxn ang="0">
                  <a:pos x="9" y="21"/>
                </a:cxn>
                <a:cxn ang="0">
                  <a:pos x="11" y="6"/>
                </a:cxn>
                <a:cxn ang="0">
                  <a:pos x="11" y="6"/>
                </a:cxn>
                <a:cxn ang="0">
                  <a:pos x="28" y="0"/>
                </a:cxn>
                <a:cxn ang="0">
                  <a:pos x="30" y="0"/>
                </a:cxn>
                <a:cxn ang="0">
                  <a:pos x="30" y="0"/>
                </a:cxn>
                <a:cxn ang="0">
                  <a:pos x="23" y="21"/>
                </a:cxn>
                <a:cxn ang="0">
                  <a:pos x="35" y="21"/>
                </a:cxn>
              </a:cxnLst>
              <a:rect l="0" t="0" r="r" b="b"/>
              <a:pathLst>
                <a:path w="35" h="76">
                  <a:moveTo>
                    <a:pt x="35" y="21"/>
                  </a:moveTo>
                  <a:lnTo>
                    <a:pt x="35" y="21"/>
                  </a:lnTo>
                  <a:lnTo>
                    <a:pt x="33" y="24"/>
                  </a:lnTo>
                  <a:lnTo>
                    <a:pt x="33" y="24"/>
                  </a:lnTo>
                  <a:lnTo>
                    <a:pt x="33" y="27"/>
                  </a:lnTo>
                  <a:lnTo>
                    <a:pt x="23" y="25"/>
                  </a:lnTo>
                  <a:lnTo>
                    <a:pt x="23" y="25"/>
                  </a:lnTo>
                  <a:lnTo>
                    <a:pt x="17" y="51"/>
                  </a:lnTo>
                  <a:lnTo>
                    <a:pt x="17" y="51"/>
                  </a:lnTo>
                  <a:lnTo>
                    <a:pt x="16" y="60"/>
                  </a:lnTo>
                  <a:lnTo>
                    <a:pt x="16" y="67"/>
                  </a:lnTo>
                  <a:lnTo>
                    <a:pt x="17" y="70"/>
                  </a:lnTo>
                  <a:lnTo>
                    <a:pt x="20" y="70"/>
                  </a:lnTo>
                  <a:lnTo>
                    <a:pt x="20" y="70"/>
                  </a:lnTo>
                  <a:lnTo>
                    <a:pt x="25" y="68"/>
                  </a:lnTo>
                  <a:lnTo>
                    <a:pt x="25" y="73"/>
                  </a:lnTo>
                  <a:lnTo>
                    <a:pt x="25" y="73"/>
                  </a:lnTo>
                  <a:lnTo>
                    <a:pt x="19" y="76"/>
                  </a:lnTo>
                  <a:lnTo>
                    <a:pt x="12" y="76"/>
                  </a:lnTo>
                  <a:lnTo>
                    <a:pt x="12" y="76"/>
                  </a:lnTo>
                  <a:lnTo>
                    <a:pt x="6" y="75"/>
                  </a:lnTo>
                  <a:lnTo>
                    <a:pt x="1" y="71"/>
                  </a:lnTo>
                  <a:lnTo>
                    <a:pt x="0" y="67"/>
                  </a:lnTo>
                  <a:lnTo>
                    <a:pt x="1" y="59"/>
                  </a:lnTo>
                  <a:lnTo>
                    <a:pt x="1" y="59"/>
                  </a:lnTo>
                  <a:lnTo>
                    <a:pt x="8" y="25"/>
                  </a:lnTo>
                  <a:lnTo>
                    <a:pt x="0" y="27"/>
                  </a:lnTo>
                  <a:lnTo>
                    <a:pt x="0" y="27"/>
                  </a:lnTo>
                  <a:lnTo>
                    <a:pt x="1" y="24"/>
                  </a:lnTo>
                  <a:lnTo>
                    <a:pt x="1" y="24"/>
                  </a:lnTo>
                  <a:lnTo>
                    <a:pt x="1" y="21"/>
                  </a:lnTo>
                  <a:lnTo>
                    <a:pt x="9" y="21"/>
                  </a:lnTo>
                  <a:lnTo>
                    <a:pt x="9" y="21"/>
                  </a:lnTo>
                  <a:lnTo>
                    <a:pt x="11" y="6"/>
                  </a:lnTo>
                  <a:lnTo>
                    <a:pt x="11" y="6"/>
                  </a:lnTo>
                  <a:lnTo>
                    <a:pt x="28" y="0"/>
                  </a:lnTo>
                  <a:lnTo>
                    <a:pt x="30" y="0"/>
                  </a:lnTo>
                  <a:lnTo>
                    <a:pt x="30" y="0"/>
                  </a:lnTo>
                  <a:lnTo>
                    <a:pt x="23" y="21"/>
                  </a:lnTo>
                  <a:lnTo>
                    <a:pt x="35"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6" name="Freeform 22"/>
            <p:cNvSpPr/>
            <p:nvPr userDrawn="1"/>
          </p:nvSpPr>
          <p:spPr bwMode="black">
            <a:xfrm>
              <a:off x="5143" y="4204"/>
              <a:ext cx="33" cy="48"/>
            </a:xfrm>
            <a:custGeom>
              <a:cxnLst>
                <a:cxn ang="0">
                  <a:pos x="11" y="40"/>
                </a:cxn>
                <a:cxn ang="0">
                  <a:pos x="11" y="40"/>
                </a:cxn>
                <a:cxn ang="0">
                  <a:pos x="18" y="0"/>
                </a:cxn>
                <a:cxn ang="0">
                  <a:pos x="18" y="0"/>
                </a:cxn>
                <a:cxn ang="0">
                  <a:pos x="26" y="0"/>
                </a:cxn>
                <a:cxn ang="0">
                  <a:pos x="26" y="0"/>
                </a:cxn>
                <a:cxn ang="0">
                  <a:pos x="35" y="0"/>
                </a:cxn>
                <a:cxn ang="0">
                  <a:pos x="35" y="0"/>
                </a:cxn>
                <a:cxn ang="0">
                  <a:pos x="26" y="40"/>
                </a:cxn>
                <a:cxn ang="0">
                  <a:pos x="26" y="40"/>
                </a:cxn>
                <a:cxn ang="0">
                  <a:pos x="26" y="40"/>
                </a:cxn>
                <a:cxn ang="0">
                  <a:pos x="30" y="35"/>
                </a:cxn>
                <a:cxn ang="0">
                  <a:pos x="35" y="32"/>
                </a:cxn>
                <a:cxn ang="0">
                  <a:pos x="40" y="30"/>
                </a:cxn>
                <a:cxn ang="0">
                  <a:pos x="45" y="28"/>
                </a:cxn>
                <a:cxn ang="0">
                  <a:pos x="45" y="28"/>
                </a:cxn>
                <a:cxn ang="0">
                  <a:pos x="52" y="30"/>
                </a:cxn>
                <a:cxn ang="0">
                  <a:pos x="57" y="35"/>
                </a:cxn>
                <a:cxn ang="0">
                  <a:pos x="59" y="41"/>
                </a:cxn>
                <a:cxn ang="0">
                  <a:pos x="59" y="51"/>
                </a:cxn>
                <a:cxn ang="0">
                  <a:pos x="59" y="51"/>
                </a:cxn>
                <a:cxn ang="0">
                  <a:pos x="54" y="70"/>
                </a:cxn>
                <a:cxn ang="0">
                  <a:pos x="54" y="70"/>
                </a:cxn>
                <a:cxn ang="0">
                  <a:pos x="52" y="86"/>
                </a:cxn>
                <a:cxn ang="0">
                  <a:pos x="52" y="86"/>
                </a:cxn>
                <a:cxn ang="0">
                  <a:pos x="43" y="86"/>
                </a:cxn>
                <a:cxn ang="0">
                  <a:pos x="43" y="86"/>
                </a:cxn>
                <a:cxn ang="0">
                  <a:pos x="35" y="86"/>
                </a:cxn>
                <a:cxn ang="0">
                  <a:pos x="35" y="86"/>
                </a:cxn>
                <a:cxn ang="0">
                  <a:pos x="38" y="71"/>
                </a:cxn>
                <a:cxn ang="0">
                  <a:pos x="43" y="54"/>
                </a:cxn>
                <a:cxn ang="0">
                  <a:pos x="43" y="54"/>
                </a:cxn>
                <a:cxn ang="0">
                  <a:pos x="43" y="47"/>
                </a:cxn>
                <a:cxn ang="0">
                  <a:pos x="41" y="43"/>
                </a:cxn>
                <a:cxn ang="0">
                  <a:pos x="40" y="40"/>
                </a:cxn>
                <a:cxn ang="0">
                  <a:pos x="35" y="40"/>
                </a:cxn>
                <a:cxn ang="0">
                  <a:pos x="35" y="40"/>
                </a:cxn>
                <a:cxn ang="0">
                  <a:pos x="32" y="41"/>
                </a:cxn>
                <a:cxn ang="0">
                  <a:pos x="27" y="44"/>
                </a:cxn>
                <a:cxn ang="0">
                  <a:pos x="24" y="49"/>
                </a:cxn>
                <a:cxn ang="0">
                  <a:pos x="22" y="55"/>
                </a:cxn>
                <a:cxn ang="0">
                  <a:pos x="22" y="60"/>
                </a:cxn>
                <a:cxn ang="0">
                  <a:pos x="22" y="60"/>
                </a:cxn>
                <a:cxn ang="0">
                  <a:pos x="18" y="86"/>
                </a:cxn>
                <a:cxn ang="0">
                  <a:pos x="18" y="86"/>
                </a:cxn>
                <a:cxn ang="0">
                  <a:pos x="10" y="86"/>
                </a:cxn>
                <a:cxn ang="0">
                  <a:pos x="10" y="86"/>
                </a:cxn>
                <a:cxn ang="0">
                  <a:pos x="0" y="86"/>
                </a:cxn>
                <a:cxn ang="0">
                  <a:pos x="0" y="86"/>
                </a:cxn>
                <a:cxn ang="0">
                  <a:pos x="10" y="46"/>
                </a:cxn>
                <a:cxn ang="0">
                  <a:pos x="11" y="40"/>
                </a:cxn>
              </a:cxnLst>
              <a:rect l="0" t="0" r="r" b="b"/>
              <a:pathLst>
                <a:path w="59" h="86">
                  <a:moveTo>
                    <a:pt x="11" y="40"/>
                  </a:moveTo>
                  <a:lnTo>
                    <a:pt x="11" y="40"/>
                  </a:lnTo>
                  <a:lnTo>
                    <a:pt x="18" y="0"/>
                  </a:lnTo>
                  <a:lnTo>
                    <a:pt x="18" y="0"/>
                  </a:lnTo>
                  <a:lnTo>
                    <a:pt x="26" y="0"/>
                  </a:lnTo>
                  <a:lnTo>
                    <a:pt x="26" y="0"/>
                  </a:lnTo>
                  <a:lnTo>
                    <a:pt x="35" y="0"/>
                  </a:lnTo>
                  <a:lnTo>
                    <a:pt x="35" y="0"/>
                  </a:lnTo>
                  <a:lnTo>
                    <a:pt x="26" y="40"/>
                  </a:lnTo>
                  <a:lnTo>
                    <a:pt x="26" y="40"/>
                  </a:lnTo>
                  <a:lnTo>
                    <a:pt x="26" y="40"/>
                  </a:lnTo>
                  <a:lnTo>
                    <a:pt x="30" y="35"/>
                  </a:lnTo>
                  <a:lnTo>
                    <a:pt x="35" y="32"/>
                  </a:lnTo>
                  <a:lnTo>
                    <a:pt x="40" y="30"/>
                  </a:lnTo>
                  <a:lnTo>
                    <a:pt x="45" y="28"/>
                  </a:lnTo>
                  <a:lnTo>
                    <a:pt x="45" y="28"/>
                  </a:lnTo>
                  <a:lnTo>
                    <a:pt x="52" y="30"/>
                  </a:lnTo>
                  <a:lnTo>
                    <a:pt x="57" y="35"/>
                  </a:lnTo>
                  <a:lnTo>
                    <a:pt x="59" y="41"/>
                  </a:lnTo>
                  <a:lnTo>
                    <a:pt x="59" y="51"/>
                  </a:lnTo>
                  <a:lnTo>
                    <a:pt x="59" y="51"/>
                  </a:lnTo>
                  <a:lnTo>
                    <a:pt x="54" y="70"/>
                  </a:lnTo>
                  <a:lnTo>
                    <a:pt x="54" y="70"/>
                  </a:lnTo>
                  <a:lnTo>
                    <a:pt x="52" y="86"/>
                  </a:lnTo>
                  <a:lnTo>
                    <a:pt x="52" y="86"/>
                  </a:lnTo>
                  <a:lnTo>
                    <a:pt x="43" y="86"/>
                  </a:lnTo>
                  <a:lnTo>
                    <a:pt x="43" y="86"/>
                  </a:lnTo>
                  <a:lnTo>
                    <a:pt x="35" y="86"/>
                  </a:lnTo>
                  <a:lnTo>
                    <a:pt x="35" y="86"/>
                  </a:lnTo>
                  <a:lnTo>
                    <a:pt x="38" y="71"/>
                  </a:lnTo>
                  <a:lnTo>
                    <a:pt x="43" y="54"/>
                  </a:lnTo>
                  <a:lnTo>
                    <a:pt x="43" y="54"/>
                  </a:lnTo>
                  <a:lnTo>
                    <a:pt x="43" y="47"/>
                  </a:lnTo>
                  <a:lnTo>
                    <a:pt x="41" y="43"/>
                  </a:lnTo>
                  <a:lnTo>
                    <a:pt x="40" y="40"/>
                  </a:lnTo>
                  <a:lnTo>
                    <a:pt x="35" y="40"/>
                  </a:lnTo>
                  <a:lnTo>
                    <a:pt x="35" y="40"/>
                  </a:lnTo>
                  <a:lnTo>
                    <a:pt x="32" y="41"/>
                  </a:lnTo>
                  <a:lnTo>
                    <a:pt x="27" y="44"/>
                  </a:lnTo>
                  <a:lnTo>
                    <a:pt x="24" y="49"/>
                  </a:lnTo>
                  <a:lnTo>
                    <a:pt x="22" y="55"/>
                  </a:lnTo>
                  <a:lnTo>
                    <a:pt x="22" y="60"/>
                  </a:lnTo>
                  <a:lnTo>
                    <a:pt x="22" y="60"/>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7" name="Freeform 23"/>
            <p:cNvSpPr>
              <a:spLocks noEditPoints="1"/>
            </p:cNvSpPr>
            <p:nvPr userDrawn="1"/>
          </p:nvSpPr>
          <p:spPr bwMode="black">
            <a:xfrm>
              <a:off x="5181" y="4204"/>
              <a:ext cx="18" cy="48"/>
            </a:xfrm>
            <a:custGeom>
              <a:cxnLst>
                <a:cxn ang="0">
                  <a:pos x="6" y="55"/>
                </a:cxn>
                <a:cxn ang="0">
                  <a:pos x="6" y="55"/>
                </a:cxn>
                <a:cxn ang="0">
                  <a:pos x="11" y="30"/>
                </a:cxn>
                <a:cxn ang="0">
                  <a:pos x="11" y="30"/>
                </a:cxn>
                <a:cxn ang="0">
                  <a:pos x="19" y="32"/>
                </a:cxn>
                <a:cxn ang="0">
                  <a:pos x="19" y="32"/>
                </a:cxn>
                <a:cxn ang="0">
                  <a:pos x="28" y="30"/>
                </a:cxn>
                <a:cxn ang="0">
                  <a:pos x="28" y="30"/>
                </a:cxn>
                <a:cxn ang="0">
                  <a:pos x="22" y="55"/>
                </a:cxn>
                <a:cxn ang="0">
                  <a:pos x="20" y="60"/>
                </a:cxn>
                <a:cxn ang="0">
                  <a:pos x="20" y="60"/>
                </a:cxn>
                <a:cxn ang="0">
                  <a:pos x="17" y="86"/>
                </a:cxn>
                <a:cxn ang="0">
                  <a:pos x="17" y="86"/>
                </a:cxn>
                <a:cxn ang="0">
                  <a:pos x="9" y="86"/>
                </a:cxn>
                <a:cxn ang="0">
                  <a:pos x="9" y="86"/>
                </a:cxn>
                <a:cxn ang="0">
                  <a:pos x="0" y="86"/>
                </a:cxn>
                <a:cxn ang="0">
                  <a:pos x="0" y="86"/>
                </a:cxn>
                <a:cxn ang="0">
                  <a:pos x="6" y="60"/>
                </a:cxn>
                <a:cxn ang="0">
                  <a:pos x="6" y="55"/>
                </a:cxn>
                <a:cxn ang="0">
                  <a:pos x="25" y="0"/>
                </a:cxn>
                <a:cxn ang="0">
                  <a:pos x="25" y="0"/>
                </a:cxn>
                <a:cxn ang="0">
                  <a:pos x="28" y="1"/>
                </a:cxn>
                <a:cxn ang="0">
                  <a:pos x="31" y="3"/>
                </a:cxn>
                <a:cxn ang="0">
                  <a:pos x="33" y="6"/>
                </a:cxn>
                <a:cxn ang="0">
                  <a:pos x="33" y="9"/>
                </a:cxn>
                <a:cxn ang="0">
                  <a:pos x="33" y="9"/>
                </a:cxn>
                <a:cxn ang="0">
                  <a:pos x="31" y="13"/>
                </a:cxn>
                <a:cxn ang="0">
                  <a:pos x="28" y="16"/>
                </a:cxn>
                <a:cxn ang="0">
                  <a:pos x="25" y="17"/>
                </a:cxn>
                <a:cxn ang="0">
                  <a:pos x="22" y="19"/>
                </a:cxn>
                <a:cxn ang="0">
                  <a:pos x="22" y="19"/>
                </a:cxn>
                <a:cxn ang="0">
                  <a:pos x="19" y="17"/>
                </a:cxn>
                <a:cxn ang="0">
                  <a:pos x="16" y="16"/>
                </a:cxn>
                <a:cxn ang="0">
                  <a:pos x="14" y="13"/>
                </a:cxn>
                <a:cxn ang="0">
                  <a:pos x="14" y="9"/>
                </a:cxn>
                <a:cxn ang="0">
                  <a:pos x="14" y="9"/>
                </a:cxn>
                <a:cxn ang="0">
                  <a:pos x="16" y="6"/>
                </a:cxn>
                <a:cxn ang="0">
                  <a:pos x="19" y="3"/>
                </a:cxn>
                <a:cxn ang="0">
                  <a:pos x="22" y="1"/>
                </a:cxn>
                <a:cxn ang="0">
                  <a:pos x="25" y="0"/>
                </a:cxn>
                <a:cxn ang="0">
                  <a:pos x="25" y="0"/>
                </a:cxn>
              </a:cxnLst>
              <a:rect l="0" t="0" r="r" b="b"/>
              <a:pathLst>
                <a:path w="33" h="86">
                  <a:moveTo>
                    <a:pt x="6" y="55"/>
                  </a:moveTo>
                  <a:lnTo>
                    <a:pt x="6" y="55"/>
                  </a:lnTo>
                  <a:lnTo>
                    <a:pt x="11" y="30"/>
                  </a:lnTo>
                  <a:lnTo>
                    <a:pt x="11" y="30"/>
                  </a:lnTo>
                  <a:lnTo>
                    <a:pt x="19" y="32"/>
                  </a:lnTo>
                  <a:lnTo>
                    <a:pt x="19" y="32"/>
                  </a:lnTo>
                  <a:lnTo>
                    <a:pt x="28" y="30"/>
                  </a:lnTo>
                  <a:lnTo>
                    <a:pt x="28" y="30"/>
                  </a:lnTo>
                  <a:lnTo>
                    <a:pt x="22" y="55"/>
                  </a:lnTo>
                  <a:lnTo>
                    <a:pt x="20" y="60"/>
                  </a:lnTo>
                  <a:lnTo>
                    <a:pt x="20" y="60"/>
                  </a:lnTo>
                  <a:lnTo>
                    <a:pt x="17" y="86"/>
                  </a:lnTo>
                  <a:lnTo>
                    <a:pt x="17" y="86"/>
                  </a:lnTo>
                  <a:lnTo>
                    <a:pt x="9" y="86"/>
                  </a:lnTo>
                  <a:lnTo>
                    <a:pt x="9" y="86"/>
                  </a:lnTo>
                  <a:lnTo>
                    <a:pt x="0" y="86"/>
                  </a:lnTo>
                  <a:lnTo>
                    <a:pt x="0" y="86"/>
                  </a:lnTo>
                  <a:lnTo>
                    <a:pt x="6" y="60"/>
                  </a:lnTo>
                  <a:lnTo>
                    <a:pt x="6" y="55"/>
                  </a:lnTo>
                  <a:close/>
                  <a:moveTo>
                    <a:pt x="25" y="0"/>
                  </a:moveTo>
                  <a:lnTo>
                    <a:pt x="25" y="0"/>
                  </a:lnTo>
                  <a:lnTo>
                    <a:pt x="28" y="1"/>
                  </a:lnTo>
                  <a:lnTo>
                    <a:pt x="31" y="3"/>
                  </a:lnTo>
                  <a:lnTo>
                    <a:pt x="33" y="6"/>
                  </a:lnTo>
                  <a:lnTo>
                    <a:pt x="33" y="9"/>
                  </a:lnTo>
                  <a:lnTo>
                    <a:pt x="33" y="9"/>
                  </a:lnTo>
                  <a:lnTo>
                    <a:pt x="31" y="13"/>
                  </a:lnTo>
                  <a:lnTo>
                    <a:pt x="28" y="16"/>
                  </a:lnTo>
                  <a:lnTo>
                    <a:pt x="25" y="17"/>
                  </a:lnTo>
                  <a:lnTo>
                    <a:pt x="22" y="19"/>
                  </a:lnTo>
                  <a:lnTo>
                    <a:pt x="22" y="19"/>
                  </a:lnTo>
                  <a:lnTo>
                    <a:pt x="19" y="17"/>
                  </a:lnTo>
                  <a:lnTo>
                    <a:pt x="16" y="16"/>
                  </a:lnTo>
                  <a:lnTo>
                    <a:pt x="14" y="13"/>
                  </a:lnTo>
                  <a:lnTo>
                    <a:pt x="14" y="9"/>
                  </a:lnTo>
                  <a:lnTo>
                    <a:pt x="14" y="9"/>
                  </a:lnTo>
                  <a:lnTo>
                    <a:pt x="16" y="6"/>
                  </a:lnTo>
                  <a:lnTo>
                    <a:pt x="19" y="3"/>
                  </a:lnTo>
                  <a:lnTo>
                    <a:pt x="22" y="1"/>
                  </a:lnTo>
                  <a:lnTo>
                    <a:pt x="25" y="0"/>
                  </a:lnTo>
                  <a:lnTo>
                    <a:pt x="25"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8" name="Freeform 24"/>
            <p:cNvSpPr/>
            <p:nvPr userDrawn="1"/>
          </p:nvSpPr>
          <p:spPr bwMode="black">
            <a:xfrm>
              <a:off x="5199" y="4219"/>
              <a:ext cx="33" cy="33"/>
            </a:xfrm>
            <a:custGeom>
              <a:cxnLst>
                <a:cxn ang="0">
                  <a:pos x="25" y="12"/>
                </a:cxn>
                <a:cxn ang="0">
                  <a:pos x="25" y="12"/>
                </a:cxn>
                <a:cxn ang="0">
                  <a:pos x="25" y="12"/>
                </a:cxn>
                <a:cxn ang="0">
                  <a:pos x="30" y="7"/>
                </a:cxn>
                <a:cxn ang="0">
                  <a:pos x="35" y="4"/>
                </a:cxn>
                <a:cxn ang="0">
                  <a:pos x="40" y="2"/>
                </a:cxn>
                <a:cxn ang="0">
                  <a:pos x="44" y="0"/>
                </a:cxn>
                <a:cxn ang="0">
                  <a:pos x="44" y="0"/>
                </a:cxn>
                <a:cxn ang="0">
                  <a:pos x="52" y="2"/>
                </a:cxn>
                <a:cxn ang="0">
                  <a:pos x="57" y="7"/>
                </a:cxn>
                <a:cxn ang="0">
                  <a:pos x="59" y="13"/>
                </a:cxn>
                <a:cxn ang="0">
                  <a:pos x="59" y="23"/>
                </a:cxn>
                <a:cxn ang="0">
                  <a:pos x="59" y="23"/>
                </a:cxn>
                <a:cxn ang="0">
                  <a:pos x="54" y="42"/>
                </a:cxn>
                <a:cxn ang="0">
                  <a:pos x="54" y="42"/>
                </a:cxn>
                <a:cxn ang="0">
                  <a:pos x="52" y="58"/>
                </a:cxn>
                <a:cxn ang="0">
                  <a:pos x="52" y="58"/>
                </a:cxn>
                <a:cxn ang="0">
                  <a:pos x="43" y="58"/>
                </a:cxn>
                <a:cxn ang="0">
                  <a:pos x="43" y="58"/>
                </a:cxn>
                <a:cxn ang="0">
                  <a:pos x="35" y="58"/>
                </a:cxn>
                <a:cxn ang="0">
                  <a:pos x="35" y="58"/>
                </a:cxn>
                <a:cxn ang="0">
                  <a:pos x="38" y="43"/>
                </a:cxn>
                <a:cxn ang="0">
                  <a:pos x="43" y="26"/>
                </a:cxn>
                <a:cxn ang="0">
                  <a:pos x="43" y="26"/>
                </a:cxn>
                <a:cxn ang="0">
                  <a:pos x="43" y="19"/>
                </a:cxn>
                <a:cxn ang="0">
                  <a:pos x="41" y="15"/>
                </a:cxn>
                <a:cxn ang="0">
                  <a:pos x="40" y="12"/>
                </a:cxn>
                <a:cxn ang="0">
                  <a:pos x="37" y="12"/>
                </a:cxn>
                <a:cxn ang="0">
                  <a:pos x="37" y="12"/>
                </a:cxn>
                <a:cxn ang="0">
                  <a:pos x="32" y="13"/>
                </a:cxn>
                <a:cxn ang="0">
                  <a:pos x="27" y="16"/>
                </a:cxn>
                <a:cxn ang="0">
                  <a:pos x="24" y="21"/>
                </a:cxn>
                <a:cxn ang="0">
                  <a:pos x="22" y="27"/>
                </a:cxn>
                <a:cxn ang="0">
                  <a:pos x="22" y="32"/>
                </a:cxn>
                <a:cxn ang="0">
                  <a:pos x="22" y="32"/>
                </a:cxn>
                <a:cxn ang="0">
                  <a:pos x="18" y="58"/>
                </a:cxn>
                <a:cxn ang="0">
                  <a:pos x="18" y="58"/>
                </a:cxn>
                <a:cxn ang="0">
                  <a:pos x="10" y="58"/>
                </a:cxn>
                <a:cxn ang="0">
                  <a:pos x="10" y="58"/>
                </a:cxn>
                <a:cxn ang="0">
                  <a:pos x="0" y="58"/>
                </a:cxn>
                <a:cxn ang="0">
                  <a:pos x="0" y="58"/>
                </a:cxn>
                <a:cxn ang="0">
                  <a:pos x="6" y="32"/>
                </a:cxn>
                <a:cxn ang="0">
                  <a:pos x="8" y="27"/>
                </a:cxn>
                <a:cxn ang="0">
                  <a:pos x="8" y="27"/>
                </a:cxn>
                <a:cxn ang="0">
                  <a:pos x="11" y="2"/>
                </a:cxn>
                <a:cxn ang="0">
                  <a:pos x="11" y="2"/>
                </a:cxn>
                <a:cxn ang="0">
                  <a:pos x="19" y="4"/>
                </a:cxn>
                <a:cxn ang="0">
                  <a:pos x="19" y="4"/>
                </a:cxn>
                <a:cxn ang="0">
                  <a:pos x="29" y="2"/>
                </a:cxn>
                <a:cxn ang="0">
                  <a:pos x="25" y="12"/>
                </a:cxn>
              </a:cxnLst>
              <a:rect l="0" t="0" r="r" b="b"/>
              <a:pathLst>
                <a:path w="59" h="57">
                  <a:moveTo>
                    <a:pt x="25" y="12"/>
                  </a:moveTo>
                  <a:lnTo>
                    <a:pt x="25" y="12"/>
                  </a:lnTo>
                  <a:lnTo>
                    <a:pt x="25" y="12"/>
                  </a:lnTo>
                  <a:lnTo>
                    <a:pt x="30" y="7"/>
                  </a:lnTo>
                  <a:lnTo>
                    <a:pt x="35" y="4"/>
                  </a:lnTo>
                  <a:lnTo>
                    <a:pt x="40" y="2"/>
                  </a:lnTo>
                  <a:lnTo>
                    <a:pt x="44" y="0"/>
                  </a:lnTo>
                  <a:lnTo>
                    <a:pt x="44" y="0"/>
                  </a:lnTo>
                  <a:lnTo>
                    <a:pt x="52" y="2"/>
                  </a:lnTo>
                  <a:lnTo>
                    <a:pt x="57" y="7"/>
                  </a:lnTo>
                  <a:lnTo>
                    <a:pt x="59" y="13"/>
                  </a:lnTo>
                  <a:lnTo>
                    <a:pt x="59" y="23"/>
                  </a:lnTo>
                  <a:lnTo>
                    <a:pt x="59" y="23"/>
                  </a:lnTo>
                  <a:lnTo>
                    <a:pt x="54" y="42"/>
                  </a:lnTo>
                  <a:lnTo>
                    <a:pt x="54" y="42"/>
                  </a:lnTo>
                  <a:lnTo>
                    <a:pt x="52" y="58"/>
                  </a:lnTo>
                  <a:lnTo>
                    <a:pt x="52" y="58"/>
                  </a:lnTo>
                  <a:lnTo>
                    <a:pt x="43" y="58"/>
                  </a:lnTo>
                  <a:lnTo>
                    <a:pt x="43" y="58"/>
                  </a:lnTo>
                  <a:lnTo>
                    <a:pt x="35" y="58"/>
                  </a:lnTo>
                  <a:lnTo>
                    <a:pt x="35" y="58"/>
                  </a:lnTo>
                  <a:lnTo>
                    <a:pt x="38" y="43"/>
                  </a:lnTo>
                  <a:lnTo>
                    <a:pt x="43" y="26"/>
                  </a:lnTo>
                  <a:lnTo>
                    <a:pt x="43" y="26"/>
                  </a:lnTo>
                  <a:lnTo>
                    <a:pt x="43" y="19"/>
                  </a:lnTo>
                  <a:lnTo>
                    <a:pt x="41" y="15"/>
                  </a:lnTo>
                  <a:lnTo>
                    <a:pt x="40" y="12"/>
                  </a:lnTo>
                  <a:lnTo>
                    <a:pt x="37" y="12"/>
                  </a:lnTo>
                  <a:lnTo>
                    <a:pt x="37" y="12"/>
                  </a:lnTo>
                  <a:lnTo>
                    <a:pt x="32" y="13"/>
                  </a:lnTo>
                  <a:lnTo>
                    <a:pt x="27" y="16"/>
                  </a:lnTo>
                  <a:lnTo>
                    <a:pt x="24" y="21"/>
                  </a:lnTo>
                  <a:lnTo>
                    <a:pt x="22" y="27"/>
                  </a:lnTo>
                  <a:lnTo>
                    <a:pt x="22" y="32"/>
                  </a:lnTo>
                  <a:lnTo>
                    <a:pt x="22" y="32"/>
                  </a:lnTo>
                  <a:lnTo>
                    <a:pt x="18" y="58"/>
                  </a:lnTo>
                  <a:lnTo>
                    <a:pt x="18" y="58"/>
                  </a:lnTo>
                  <a:lnTo>
                    <a:pt x="10" y="58"/>
                  </a:lnTo>
                  <a:lnTo>
                    <a:pt x="10" y="58"/>
                  </a:lnTo>
                  <a:lnTo>
                    <a:pt x="0" y="58"/>
                  </a:lnTo>
                  <a:lnTo>
                    <a:pt x="0" y="58"/>
                  </a:lnTo>
                  <a:lnTo>
                    <a:pt x="6" y="32"/>
                  </a:lnTo>
                  <a:lnTo>
                    <a:pt x="8" y="27"/>
                  </a:lnTo>
                  <a:lnTo>
                    <a:pt x="8" y="27"/>
                  </a:lnTo>
                  <a:lnTo>
                    <a:pt x="11" y="2"/>
                  </a:lnTo>
                  <a:lnTo>
                    <a:pt x="11" y="2"/>
                  </a:lnTo>
                  <a:lnTo>
                    <a:pt x="19" y="4"/>
                  </a:lnTo>
                  <a:lnTo>
                    <a:pt x="19" y="4"/>
                  </a:lnTo>
                  <a:lnTo>
                    <a:pt x="29" y="2"/>
                  </a:lnTo>
                  <a:lnTo>
                    <a:pt x="25"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9" name="Freeform 25"/>
            <p:cNvSpPr>
              <a:spLocks noEditPoints="1"/>
            </p:cNvSpPr>
            <p:nvPr userDrawn="1"/>
          </p:nvSpPr>
          <p:spPr bwMode="black">
            <a:xfrm>
              <a:off x="5233" y="4219"/>
              <a:ext cx="36" cy="50"/>
            </a:xfrm>
            <a:custGeom>
              <a:cxnLst>
                <a:cxn ang="0">
                  <a:pos x="40" y="70"/>
                </a:cxn>
                <a:cxn ang="0">
                  <a:pos x="35" y="80"/>
                </a:cxn>
                <a:cxn ang="0">
                  <a:pos x="24" y="83"/>
                </a:cxn>
                <a:cxn ang="0">
                  <a:pos x="18" y="83"/>
                </a:cxn>
                <a:cxn ang="0">
                  <a:pos x="11" y="77"/>
                </a:cxn>
                <a:cxn ang="0">
                  <a:pos x="11" y="70"/>
                </a:cxn>
                <a:cxn ang="0">
                  <a:pos x="18" y="61"/>
                </a:cxn>
                <a:cxn ang="0">
                  <a:pos x="26" y="59"/>
                </a:cxn>
                <a:cxn ang="0">
                  <a:pos x="32" y="59"/>
                </a:cxn>
                <a:cxn ang="0">
                  <a:pos x="40" y="64"/>
                </a:cxn>
                <a:cxn ang="0">
                  <a:pos x="40" y="70"/>
                </a:cxn>
                <a:cxn ang="0">
                  <a:pos x="65" y="7"/>
                </a:cxn>
                <a:cxn ang="0">
                  <a:pos x="65" y="5"/>
                </a:cxn>
                <a:cxn ang="0">
                  <a:pos x="65" y="2"/>
                </a:cxn>
                <a:cxn ang="0">
                  <a:pos x="54" y="2"/>
                </a:cxn>
                <a:cxn ang="0">
                  <a:pos x="48" y="2"/>
                </a:cxn>
                <a:cxn ang="0">
                  <a:pos x="38" y="0"/>
                </a:cxn>
                <a:cxn ang="0">
                  <a:pos x="21" y="7"/>
                </a:cxn>
                <a:cxn ang="0">
                  <a:pos x="11" y="19"/>
                </a:cxn>
                <a:cxn ang="0">
                  <a:pos x="11" y="26"/>
                </a:cxn>
                <a:cxn ang="0">
                  <a:pos x="13" y="32"/>
                </a:cxn>
                <a:cxn ang="0">
                  <a:pos x="23" y="37"/>
                </a:cxn>
                <a:cxn ang="0">
                  <a:pos x="23" y="39"/>
                </a:cxn>
                <a:cxn ang="0">
                  <a:pos x="13" y="43"/>
                </a:cxn>
                <a:cxn ang="0">
                  <a:pos x="10" y="50"/>
                </a:cxn>
                <a:cxn ang="0">
                  <a:pos x="10" y="53"/>
                </a:cxn>
                <a:cxn ang="0">
                  <a:pos x="15" y="59"/>
                </a:cxn>
                <a:cxn ang="0">
                  <a:pos x="15" y="59"/>
                </a:cxn>
                <a:cxn ang="0">
                  <a:pos x="5" y="64"/>
                </a:cxn>
                <a:cxn ang="0">
                  <a:pos x="0" y="74"/>
                </a:cxn>
                <a:cxn ang="0">
                  <a:pos x="0" y="80"/>
                </a:cxn>
                <a:cxn ang="0">
                  <a:pos x="10" y="88"/>
                </a:cxn>
                <a:cxn ang="0">
                  <a:pos x="19" y="88"/>
                </a:cxn>
                <a:cxn ang="0">
                  <a:pos x="42" y="83"/>
                </a:cxn>
                <a:cxn ang="0">
                  <a:pos x="50" y="75"/>
                </a:cxn>
                <a:cxn ang="0">
                  <a:pos x="54" y="64"/>
                </a:cxn>
                <a:cxn ang="0">
                  <a:pos x="54" y="58"/>
                </a:cxn>
                <a:cxn ang="0">
                  <a:pos x="46" y="50"/>
                </a:cxn>
                <a:cxn ang="0">
                  <a:pos x="30" y="48"/>
                </a:cxn>
                <a:cxn ang="0">
                  <a:pos x="27" y="48"/>
                </a:cxn>
                <a:cxn ang="0">
                  <a:pos x="23" y="45"/>
                </a:cxn>
                <a:cxn ang="0">
                  <a:pos x="23" y="43"/>
                </a:cxn>
                <a:cxn ang="0">
                  <a:pos x="27" y="39"/>
                </a:cxn>
                <a:cxn ang="0">
                  <a:pos x="32" y="39"/>
                </a:cxn>
                <a:cxn ang="0">
                  <a:pos x="42" y="37"/>
                </a:cxn>
                <a:cxn ang="0">
                  <a:pos x="54" y="27"/>
                </a:cxn>
                <a:cxn ang="0">
                  <a:pos x="57" y="19"/>
                </a:cxn>
                <a:cxn ang="0">
                  <a:pos x="57" y="12"/>
                </a:cxn>
                <a:cxn ang="0">
                  <a:pos x="54" y="7"/>
                </a:cxn>
                <a:cxn ang="0">
                  <a:pos x="37" y="5"/>
                </a:cxn>
                <a:cxn ang="0">
                  <a:pos x="40" y="7"/>
                </a:cxn>
                <a:cxn ang="0">
                  <a:pos x="43" y="13"/>
                </a:cxn>
                <a:cxn ang="0">
                  <a:pos x="42" y="19"/>
                </a:cxn>
                <a:cxn ang="0">
                  <a:pos x="38" y="31"/>
                </a:cxn>
                <a:cxn ang="0">
                  <a:pos x="32" y="34"/>
                </a:cxn>
                <a:cxn ang="0">
                  <a:pos x="29" y="34"/>
                </a:cxn>
                <a:cxn ang="0">
                  <a:pos x="26" y="27"/>
                </a:cxn>
                <a:cxn ang="0">
                  <a:pos x="27" y="21"/>
                </a:cxn>
                <a:cxn ang="0">
                  <a:pos x="30" y="10"/>
                </a:cxn>
                <a:cxn ang="0">
                  <a:pos x="37" y="5"/>
                </a:cxn>
              </a:cxnLst>
              <a:rect l="0" t="0" r="r" b="b"/>
              <a:pathLst>
                <a:path w="65" h="88">
                  <a:moveTo>
                    <a:pt x="40" y="70"/>
                  </a:moveTo>
                  <a:lnTo>
                    <a:pt x="40" y="70"/>
                  </a:lnTo>
                  <a:lnTo>
                    <a:pt x="38" y="75"/>
                  </a:lnTo>
                  <a:lnTo>
                    <a:pt x="35" y="80"/>
                  </a:lnTo>
                  <a:lnTo>
                    <a:pt x="29" y="83"/>
                  </a:lnTo>
                  <a:lnTo>
                    <a:pt x="24" y="83"/>
                  </a:lnTo>
                  <a:lnTo>
                    <a:pt x="24" y="83"/>
                  </a:lnTo>
                  <a:lnTo>
                    <a:pt x="18" y="83"/>
                  </a:lnTo>
                  <a:lnTo>
                    <a:pt x="13" y="80"/>
                  </a:lnTo>
                  <a:lnTo>
                    <a:pt x="11" y="77"/>
                  </a:lnTo>
                  <a:lnTo>
                    <a:pt x="11" y="70"/>
                  </a:lnTo>
                  <a:lnTo>
                    <a:pt x="11" y="70"/>
                  </a:lnTo>
                  <a:lnTo>
                    <a:pt x="15" y="64"/>
                  </a:lnTo>
                  <a:lnTo>
                    <a:pt x="18" y="61"/>
                  </a:lnTo>
                  <a:lnTo>
                    <a:pt x="18" y="61"/>
                  </a:lnTo>
                  <a:lnTo>
                    <a:pt x="26" y="59"/>
                  </a:lnTo>
                  <a:lnTo>
                    <a:pt x="26" y="59"/>
                  </a:lnTo>
                  <a:lnTo>
                    <a:pt x="32" y="59"/>
                  </a:lnTo>
                  <a:lnTo>
                    <a:pt x="37" y="61"/>
                  </a:lnTo>
                  <a:lnTo>
                    <a:pt x="40" y="64"/>
                  </a:lnTo>
                  <a:lnTo>
                    <a:pt x="40" y="70"/>
                  </a:lnTo>
                  <a:lnTo>
                    <a:pt x="40" y="70"/>
                  </a:lnTo>
                  <a:close/>
                  <a:moveTo>
                    <a:pt x="65" y="7"/>
                  </a:moveTo>
                  <a:lnTo>
                    <a:pt x="65" y="7"/>
                  </a:lnTo>
                  <a:lnTo>
                    <a:pt x="65" y="5"/>
                  </a:lnTo>
                  <a:lnTo>
                    <a:pt x="65" y="5"/>
                  </a:lnTo>
                  <a:lnTo>
                    <a:pt x="65" y="2"/>
                  </a:lnTo>
                  <a:lnTo>
                    <a:pt x="65" y="2"/>
                  </a:lnTo>
                  <a:lnTo>
                    <a:pt x="54" y="2"/>
                  </a:lnTo>
                  <a:lnTo>
                    <a:pt x="54" y="2"/>
                  </a:lnTo>
                  <a:lnTo>
                    <a:pt x="48" y="2"/>
                  </a:lnTo>
                  <a:lnTo>
                    <a:pt x="48" y="2"/>
                  </a:lnTo>
                  <a:lnTo>
                    <a:pt x="38" y="0"/>
                  </a:lnTo>
                  <a:lnTo>
                    <a:pt x="38" y="0"/>
                  </a:lnTo>
                  <a:lnTo>
                    <a:pt x="29" y="2"/>
                  </a:lnTo>
                  <a:lnTo>
                    <a:pt x="21" y="7"/>
                  </a:lnTo>
                  <a:lnTo>
                    <a:pt x="15" y="12"/>
                  </a:lnTo>
                  <a:lnTo>
                    <a:pt x="11" y="19"/>
                  </a:lnTo>
                  <a:lnTo>
                    <a:pt x="11" y="19"/>
                  </a:lnTo>
                  <a:lnTo>
                    <a:pt x="11" y="26"/>
                  </a:lnTo>
                  <a:lnTo>
                    <a:pt x="13" y="32"/>
                  </a:lnTo>
                  <a:lnTo>
                    <a:pt x="13" y="32"/>
                  </a:lnTo>
                  <a:lnTo>
                    <a:pt x="16" y="35"/>
                  </a:lnTo>
                  <a:lnTo>
                    <a:pt x="23" y="37"/>
                  </a:lnTo>
                  <a:lnTo>
                    <a:pt x="23" y="39"/>
                  </a:lnTo>
                  <a:lnTo>
                    <a:pt x="23" y="39"/>
                  </a:lnTo>
                  <a:lnTo>
                    <a:pt x="18" y="40"/>
                  </a:lnTo>
                  <a:lnTo>
                    <a:pt x="13" y="43"/>
                  </a:lnTo>
                  <a:lnTo>
                    <a:pt x="11" y="47"/>
                  </a:lnTo>
                  <a:lnTo>
                    <a:pt x="10" y="50"/>
                  </a:lnTo>
                  <a:lnTo>
                    <a:pt x="10" y="50"/>
                  </a:lnTo>
                  <a:lnTo>
                    <a:pt x="10" y="53"/>
                  </a:lnTo>
                  <a:lnTo>
                    <a:pt x="10" y="54"/>
                  </a:lnTo>
                  <a:lnTo>
                    <a:pt x="15" y="59"/>
                  </a:lnTo>
                  <a:lnTo>
                    <a:pt x="15" y="59"/>
                  </a:lnTo>
                  <a:lnTo>
                    <a:pt x="15" y="59"/>
                  </a:lnTo>
                  <a:lnTo>
                    <a:pt x="10" y="61"/>
                  </a:lnTo>
                  <a:lnTo>
                    <a:pt x="5" y="64"/>
                  </a:lnTo>
                  <a:lnTo>
                    <a:pt x="2" y="69"/>
                  </a:lnTo>
                  <a:lnTo>
                    <a:pt x="0" y="74"/>
                  </a:lnTo>
                  <a:lnTo>
                    <a:pt x="0" y="74"/>
                  </a:lnTo>
                  <a:lnTo>
                    <a:pt x="0" y="80"/>
                  </a:lnTo>
                  <a:lnTo>
                    <a:pt x="4" y="85"/>
                  </a:lnTo>
                  <a:lnTo>
                    <a:pt x="10" y="88"/>
                  </a:lnTo>
                  <a:lnTo>
                    <a:pt x="19" y="88"/>
                  </a:lnTo>
                  <a:lnTo>
                    <a:pt x="19" y="88"/>
                  </a:lnTo>
                  <a:lnTo>
                    <a:pt x="30" y="86"/>
                  </a:lnTo>
                  <a:lnTo>
                    <a:pt x="42" y="83"/>
                  </a:lnTo>
                  <a:lnTo>
                    <a:pt x="46" y="80"/>
                  </a:lnTo>
                  <a:lnTo>
                    <a:pt x="50" y="75"/>
                  </a:lnTo>
                  <a:lnTo>
                    <a:pt x="53" y="70"/>
                  </a:lnTo>
                  <a:lnTo>
                    <a:pt x="54" y="64"/>
                  </a:lnTo>
                  <a:lnTo>
                    <a:pt x="54" y="64"/>
                  </a:lnTo>
                  <a:lnTo>
                    <a:pt x="54" y="58"/>
                  </a:lnTo>
                  <a:lnTo>
                    <a:pt x="53" y="53"/>
                  </a:lnTo>
                  <a:lnTo>
                    <a:pt x="46" y="50"/>
                  </a:lnTo>
                  <a:lnTo>
                    <a:pt x="38" y="48"/>
                  </a:lnTo>
                  <a:lnTo>
                    <a:pt x="30" y="48"/>
                  </a:lnTo>
                  <a:lnTo>
                    <a:pt x="30" y="48"/>
                  </a:lnTo>
                  <a:lnTo>
                    <a:pt x="27" y="48"/>
                  </a:lnTo>
                  <a:lnTo>
                    <a:pt x="24" y="47"/>
                  </a:lnTo>
                  <a:lnTo>
                    <a:pt x="23" y="45"/>
                  </a:lnTo>
                  <a:lnTo>
                    <a:pt x="23" y="43"/>
                  </a:lnTo>
                  <a:lnTo>
                    <a:pt x="23" y="43"/>
                  </a:lnTo>
                  <a:lnTo>
                    <a:pt x="24" y="40"/>
                  </a:lnTo>
                  <a:lnTo>
                    <a:pt x="27" y="39"/>
                  </a:lnTo>
                  <a:lnTo>
                    <a:pt x="27" y="39"/>
                  </a:lnTo>
                  <a:lnTo>
                    <a:pt x="32" y="39"/>
                  </a:lnTo>
                  <a:lnTo>
                    <a:pt x="32" y="39"/>
                  </a:lnTo>
                  <a:lnTo>
                    <a:pt x="42" y="37"/>
                  </a:lnTo>
                  <a:lnTo>
                    <a:pt x="50" y="34"/>
                  </a:lnTo>
                  <a:lnTo>
                    <a:pt x="54" y="27"/>
                  </a:lnTo>
                  <a:lnTo>
                    <a:pt x="57" y="19"/>
                  </a:lnTo>
                  <a:lnTo>
                    <a:pt x="57" y="19"/>
                  </a:lnTo>
                  <a:lnTo>
                    <a:pt x="59" y="16"/>
                  </a:lnTo>
                  <a:lnTo>
                    <a:pt x="57" y="12"/>
                  </a:lnTo>
                  <a:lnTo>
                    <a:pt x="54" y="7"/>
                  </a:lnTo>
                  <a:lnTo>
                    <a:pt x="54" y="7"/>
                  </a:lnTo>
                  <a:lnTo>
                    <a:pt x="65" y="7"/>
                  </a:lnTo>
                  <a:close/>
                  <a:moveTo>
                    <a:pt x="37" y="5"/>
                  </a:moveTo>
                  <a:lnTo>
                    <a:pt x="37" y="5"/>
                  </a:lnTo>
                  <a:lnTo>
                    <a:pt x="40" y="7"/>
                  </a:lnTo>
                  <a:lnTo>
                    <a:pt x="42" y="8"/>
                  </a:lnTo>
                  <a:lnTo>
                    <a:pt x="43" y="13"/>
                  </a:lnTo>
                  <a:lnTo>
                    <a:pt x="42" y="19"/>
                  </a:lnTo>
                  <a:lnTo>
                    <a:pt x="42" y="19"/>
                  </a:lnTo>
                  <a:lnTo>
                    <a:pt x="40" y="26"/>
                  </a:lnTo>
                  <a:lnTo>
                    <a:pt x="38" y="31"/>
                  </a:lnTo>
                  <a:lnTo>
                    <a:pt x="35" y="34"/>
                  </a:lnTo>
                  <a:lnTo>
                    <a:pt x="32" y="34"/>
                  </a:lnTo>
                  <a:lnTo>
                    <a:pt x="32" y="34"/>
                  </a:lnTo>
                  <a:lnTo>
                    <a:pt x="29" y="34"/>
                  </a:lnTo>
                  <a:lnTo>
                    <a:pt x="27" y="31"/>
                  </a:lnTo>
                  <a:lnTo>
                    <a:pt x="26" y="27"/>
                  </a:lnTo>
                  <a:lnTo>
                    <a:pt x="27" y="21"/>
                  </a:lnTo>
                  <a:lnTo>
                    <a:pt x="27" y="21"/>
                  </a:lnTo>
                  <a:lnTo>
                    <a:pt x="29" y="15"/>
                  </a:lnTo>
                  <a:lnTo>
                    <a:pt x="30" y="10"/>
                  </a:lnTo>
                  <a:lnTo>
                    <a:pt x="34" y="7"/>
                  </a:lnTo>
                  <a:lnTo>
                    <a:pt x="37" y="5"/>
                  </a:lnTo>
                  <a:lnTo>
                    <a:pt x="37" y="5"/>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0" name="Freeform 26"/>
            <p:cNvSpPr/>
            <p:nvPr userDrawn="1"/>
          </p:nvSpPr>
          <p:spPr bwMode="black">
            <a:xfrm>
              <a:off x="5287" y="4208"/>
              <a:ext cx="62" cy="44"/>
            </a:xfrm>
            <a:custGeom>
              <a:cxnLst>
                <a:cxn ang="0">
                  <a:pos x="49" y="22"/>
                </a:cxn>
                <a:cxn ang="0">
                  <a:pos x="49" y="22"/>
                </a:cxn>
                <a:cxn ang="0">
                  <a:pos x="35" y="49"/>
                </a:cxn>
                <a:cxn ang="0">
                  <a:pos x="19" y="78"/>
                </a:cxn>
                <a:cxn ang="0">
                  <a:pos x="19" y="78"/>
                </a:cxn>
                <a:cxn ang="0">
                  <a:pos x="14" y="78"/>
                </a:cxn>
                <a:cxn ang="0">
                  <a:pos x="14" y="78"/>
                </a:cxn>
                <a:cxn ang="0">
                  <a:pos x="8" y="78"/>
                </a:cxn>
                <a:cxn ang="0">
                  <a:pos x="8" y="78"/>
                </a:cxn>
                <a:cxn ang="0">
                  <a:pos x="5" y="33"/>
                </a:cxn>
                <a:cxn ang="0">
                  <a:pos x="0" y="0"/>
                </a:cxn>
                <a:cxn ang="0">
                  <a:pos x="0" y="0"/>
                </a:cxn>
                <a:cxn ang="0">
                  <a:pos x="10" y="0"/>
                </a:cxn>
                <a:cxn ang="0">
                  <a:pos x="10" y="0"/>
                </a:cxn>
                <a:cxn ang="0">
                  <a:pos x="19" y="0"/>
                </a:cxn>
                <a:cxn ang="0">
                  <a:pos x="19" y="0"/>
                </a:cxn>
                <a:cxn ang="0">
                  <a:pos x="22" y="57"/>
                </a:cxn>
                <a:cxn ang="0">
                  <a:pos x="24" y="57"/>
                </a:cxn>
                <a:cxn ang="0">
                  <a:pos x="24" y="57"/>
                </a:cxn>
                <a:cxn ang="0">
                  <a:pos x="54" y="0"/>
                </a:cxn>
                <a:cxn ang="0">
                  <a:pos x="54" y="0"/>
                </a:cxn>
                <a:cxn ang="0">
                  <a:pos x="59" y="0"/>
                </a:cxn>
                <a:cxn ang="0">
                  <a:pos x="59" y="0"/>
                </a:cxn>
                <a:cxn ang="0">
                  <a:pos x="65" y="0"/>
                </a:cxn>
                <a:cxn ang="0">
                  <a:pos x="65" y="0"/>
                </a:cxn>
                <a:cxn ang="0">
                  <a:pos x="68" y="27"/>
                </a:cxn>
                <a:cxn ang="0">
                  <a:pos x="72" y="57"/>
                </a:cxn>
                <a:cxn ang="0">
                  <a:pos x="73" y="57"/>
                </a:cxn>
                <a:cxn ang="0">
                  <a:pos x="73" y="57"/>
                </a:cxn>
                <a:cxn ang="0">
                  <a:pos x="100" y="0"/>
                </a:cxn>
                <a:cxn ang="0">
                  <a:pos x="100" y="0"/>
                </a:cxn>
                <a:cxn ang="0">
                  <a:pos x="105" y="0"/>
                </a:cxn>
                <a:cxn ang="0">
                  <a:pos x="105" y="0"/>
                </a:cxn>
                <a:cxn ang="0">
                  <a:pos x="110" y="0"/>
                </a:cxn>
                <a:cxn ang="0">
                  <a:pos x="110" y="0"/>
                </a:cxn>
                <a:cxn ang="0">
                  <a:pos x="92" y="33"/>
                </a:cxn>
                <a:cxn ang="0">
                  <a:pos x="70" y="78"/>
                </a:cxn>
                <a:cxn ang="0">
                  <a:pos x="70" y="78"/>
                </a:cxn>
                <a:cxn ang="0">
                  <a:pos x="64" y="78"/>
                </a:cxn>
                <a:cxn ang="0">
                  <a:pos x="64" y="78"/>
                </a:cxn>
                <a:cxn ang="0">
                  <a:pos x="57" y="78"/>
                </a:cxn>
                <a:cxn ang="0">
                  <a:pos x="57" y="78"/>
                </a:cxn>
                <a:cxn ang="0">
                  <a:pos x="54" y="51"/>
                </a:cxn>
                <a:cxn ang="0">
                  <a:pos x="51" y="22"/>
                </a:cxn>
                <a:cxn ang="0">
                  <a:pos x="49" y="22"/>
                </a:cxn>
              </a:cxnLst>
              <a:rect l="0" t="0" r="r" b="b"/>
              <a:pathLst>
                <a:path w="110" h="78">
                  <a:moveTo>
                    <a:pt x="49" y="22"/>
                  </a:moveTo>
                  <a:lnTo>
                    <a:pt x="49" y="22"/>
                  </a:lnTo>
                  <a:lnTo>
                    <a:pt x="35" y="49"/>
                  </a:lnTo>
                  <a:lnTo>
                    <a:pt x="19" y="78"/>
                  </a:lnTo>
                  <a:lnTo>
                    <a:pt x="19" y="78"/>
                  </a:lnTo>
                  <a:lnTo>
                    <a:pt x="14" y="78"/>
                  </a:lnTo>
                  <a:lnTo>
                    <a:pt x="14" y="78"/>
                  </a:lnTo>
                  <a:lnTo>
                    <a:pt x="8" y="78"/>
                  </a:lnTo>
                  <a:lnTo>
                    <a:pt x="8" y="78"/>
                  </a:lnTo>
                  <a:lnTo>
                    <a:pt x="5" y="33"/>
                  </a:lnTo>
                  <a:lnTo>
                    <a:pt x="0" y="0"/>
                  </a:lnTo>
                  <a:lnTo>
                    <a:pt x="0" y="0"/>
                  </a:lnTo>
                  <a:lnTo>
                    <a:pt x="10" y="0"/>
                  </a:lnTo>
                  <a:lnTo>
                    <a:pt x="10" y="0"/>
                  </a:lnTo>
                  <a:lnTo>
                    <a:pt x="19" y="0"/>
                  </a:lnTo>
                  <a:lnTo>
                    <a:pt x="19" y="0"/>
                  </a:lnTo>
                  <a:lnTo>
                    <a:pt x="22" y="57"/>
                  </a:lnTo>
                  <a:lnTo>
                    <a:pt x="24" y="57"/>
                  </a:lnTo>
                  <a:lnTo>
                    <a:pt x="24" y="57"/>
                  </a:lnTo>
                  <a:lnTo>
                    <a:pt x="54" y="0"/>
                  </a:lnTo>
                  <a:lnTo>
                    <a:pt x="54" y="0"/>
                  </a:lnTo>
                  <a:lnTo>
                    <a:pt x="59" y="0"/>
                  </a:lnTo>
                  <a:lnTo>
                    <a:pt x="59" y="0"/>
                  </a:lnTo>
                  <a:lnTo>
                    <a:pt x="65" y="0"/>
                  </a:lnTo>
                  <a:lnTo>
                    <a:pt x="65" y="0"/>
                  </a:lnTo>
                  <a:lnTo>
                    <a:pt x="68" y="27"/>
                  </a:lnTo>
                  <a:lnTo>
                    <a:pt x="72" y="57"/>
                  </a:lnTo>
                  <a:lnTo>
                    <a:pt x="73" y="57"/>
                  </a:lnTo>
                  <a:lnTo>
                    <a:pt x="73" y="57"/>
                  </a:lnTo>
                  <a:lnTo>
                    <a:pt x="100" y="0"/>
                  </a:lnTo>
                  <a:lnTo>
                    <a:pt x="100" y="0"/>
                  </a:lnTo>
                  <a:lnTo>
                    <a:pt x="105" y="0"/>
                  </a:lnTo>
                  <a:lnTo>
                    <a:pt x="105" y="0"/>
                  </a:lnTo>
                  <a:lnTo>
                    <a:pt x="110" y="0"/>
                  </a:lnTo>
                  <a:lnTo>
                    <a:pt x="110" y="0"/>
                  </a:lnTo>
                  <a:lnTo>
                    <a:pt x="92" y="33"/>
                  </a:lnTo>
                  <a:lnTo>
                    <a:pt x="70" y="78"/>
                  </a:lnTo>
                  <a:lnTo>
                    <a:pt x="70" y="78"/>
                  </a:lnTo>
                  <a:lnTo>
                    <a:pt x="64" y="78"/>
                  </a:lnTo>
                  <a:lnTo>
                    <a:pt x="64" y="78"/>
                  </a:lnTo>
                  <a:lnTo>
                    <a:pt x="57" y="78"/>
                  </a:lnTo>
                  <a:lnTo>
                    <a:pt x="57" y="78"/>
                  </a:lnTo>
                  <a:lnTo>
                    <a:pt x="54" y="51"/>
                  </a:lnTo>
                  <a:lnTo>
                    <a:pt x="51" y="22"/>
                  </a:lnTo>
                  <a:lnTo>
                    <a:pt x="49" y="2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1" name="Freeform 27"/>
            <p:cNvSpPr>
              <a:spLocks noEditPoints="1"/>
            </p:cNvSpPr>
            <p:nvPr userDrawn="1"/>
          </p:nvSpPr>
          <p:spPr bwMode="black">
            <a:xfrm>
              <a:off x="5341"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6"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7" y="5"/>
                </a:cxn>
                <a:cxn ang="0">
                  <a:pos x="13" y="8"/>
                </a:cxn>
                <a:cxn ang="0">
                  <a:pos x="9" y="13"/>
                </a:cxn>
                <a:cxn ang="0">
                  <a:pos x="6" y="18"/>
                </a:cxn>
                <a:cxn ang="0">
                  <a:pos x="3" y="24"/>
                </a:cxn>
                <a:cxn ang="0">
                  <a:pos x="1" y="31"/>
                </a:cxn>
                <a:cxn ang="0">
                  <a:pos x="1" y="31"/>
                </a:cxn>
                <a:cxn ang="0">
                  <a:pos x="0" y="37"/>
                </a:cxn>
                <a:cxn ang="0">
                  <a:pos x="1" y="43"/>
                </a:cxn>
                <a:cxn ang="0">
                  <a:pos x="3" y="48"/>
                </a:cxn>
                <a:cxn ang="0">
                  <a:pos x="5" y="53"/>
                </a:cxn>
                <a:cxn ang="0">
                  <a:pos x="9" y="56"/>
                </a:cxn>
                <a:cxn ang="0">
                  <a:pos x="13" y="58"/>
                </a:cxn>
                <a:cxn ang="0">
                  <a:pos x="24" y="59"/>
                </a:cxn>
                <a:cxn ang="0">
                  <a:pos x="24" y="59"/>
                </a:cxn>
                <a:cxn ang="0">
                  <a:pos x="35" y="58"/>
                </a:cxn>
                <a:cxn ang="0">
                  <a:pos x="41" y="54"/>
                </a:cxn>
                <a:cxn ang="0">
                  <a:pos x="46" y="48"/>
                </a:cxn>
                <a:cxn ang="0">
                  <a:pos x="44" y="47"/>
                </a:cxn>
                <a:cxn ang="0">
                  <a:pos x="44" y="47"/>
                </a:cxn>
                <a:cxn ang="0">
                  <a:pos x="36" y="51"/>
                </a:cxn>
                <a:cxn ang="0">
                  <a:pos x="28" y="51"/>
                </a:cxn>
                <a:cxn ang="0">
                  <a:pos x="28" y="51"/>
                </a:cxn>
                <a:cxn ang="0">
                  <a:pos x="25" y="51"/>
                </a:cxn>
                <a:cxn ang="0">
                  <a:pos x="22" y="50"/>
                </a:cxn>
                <a:cxn ang="0">
                  <a:pos x="19" y="47"/>
                </a:cxn>
                <a:cxn ang="0">
                  <a:pos x="17"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6"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7" y="5"/>
                  </a:lnTo>
                  <a:lnTo>
                    <a:pt x="13" y="8"/>
                  </a:lnTo>
                  <a:lnTo>
                    <a:pt x="9" y="13"/>
                  </a:lnTo>
                  <a:lnTo>
                    <a:pt x="6" y="18"/>
                  </a:lnTo>
                  <a:lnTo>
                    <a:pt x="3" y="24"/>
                  </a:lnTo>
                  <a:lnTo>
                    <a:pt x="1" y="31"/>
                  </a:lnTo>
                  <a:lnTo>
                    <a:pt x="1" y="31"/>
                  </a:lnTo>
                  <a:lnTo>
                    <a:pt x="0" y="37"/>
                  </a:lnTo>
                  <a:lnTo>
                    <a:pt x="1" y="43"/>
                  </a:lnTo>
                  <a:lnTo>
                    <a:pt x="3" y="48"/>
                  </a:lnTo>
                  <a:lnTo>
                    <a:pt x="5" y="53"/>
                  </a:lnTo>
                  <a:lnTo>
                    <a:pt x="9" y="56"/>
                  </a:lnTo>
                  <a:lnTo>
                    <a:pt x="13" y="58"/>
                  </a:lnTo>
                  <a:lnTo>
                    <a:pt x="24" y="59"/>
                  </a:lnTo>
                  <a:lnTo>
                    <a:pt x="24" y="59"/>
                  </a:lnTo>
                  <a:lnTo>
                    <a:pt x="35" y="58"/>
                  </a:lnTo>
                  <a:lnTo>
                    <a:pt x="41" y="54"/>
                  </a:lnTo>
                  <a:lnTo>
                    <a:pt x="46" y="48"/>
                  </a:lnTo>
                  <a:lnTo>
                    <a:pt x="44" y="47"/>
                  </a:lnTo>
                  <a:lnTo>
                    <a:pt x="44" y="47"/>
                  </a:lnTo>
                  <a:lnTo>
                    <a:pt x="36" y="51"/>
                  </a:lnTo>
                  <a:lnTo>
                    <a:pt x="28" y="51"/>
                  </a:lnTo>
                  <a:lnTo>
                    <a:pt x="28" y="51"/>
                  </a:lnTo>
                  <a:lnTo>
                    <a:pt x="25" y="51"/>
                  </a:lnTo>
                  <a:lnTo>
                    <a:pt x="22" y="50"/>
                  </a:lnTo>
                  <a:lnTo>
                    <a:pt x="19" y="47"/>
                  </a:lnTo>
                  <a:lnTo>
                    <a:pt x="17"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2" name="Freeform 28"/>
            <p:cNvSpPr>
              <a:spLocks noEditPoints="1"/>
            </p:cNvSpPr>
            <p:nvPr userDrawn="1"/>
          </p:nvSpPr>
          <p:spPr bwMode="black">
            <a:xfrm>
              <a:off x="5389" y="4208"/>
              <a:ext cx="46" cy="44"/>
            </a:xfrm>
            <a:custGeom>
              <a:cxnLst>
                <a:cxn ang="0">
                  <a:pos x="27" y="28"/>
                </a:cxn>
                <a:cxn ang="0">
                  <a:pos x="27" y="28"/>
                </a:cxn>
                <a:cxn ang="0">
                  <a:pos x="31" y="6"/>
                </a:cxn>
                <a:cxn ang="0">
                  <a:pos x="31" y="6"/>
                </a:cxn>
                <a:cxn ang="0">
                  <a:pos x="42" y="6"/>
                </a:cxn>
                <a:cxn ang="0">
                  <a:pos x="42" y="6"/>
                </a:cxn>
                <a:cxn ang="0">
                  <a:pos x="49" y="6"/>
                </a:cxn>
                <a:cxn ang="0">
                  <a:pos x="54" y="8"/>
                </a:cxn>
                <a:cxn ang="0">
                  <a:pos x="57" y="11"/>
                </a:cxn>
                <a:cxn ang="0">
                  <a:pos x="60" y="14"/>
                </a:cxn>
                <a:cxn ang="0">
                  <a:pos x="63" y="19"/>
                </a:cxn>
                <a:cxn ang="0">
                  <a:pos x="65" y="24"/>
                </a:cxn>
                <a:cxn ang="0">
                  <a:pos x="65" y="30"/>
                </a:cxn>
                <a:cxn ang="0">
                  <a:pos x="63" y="36"/>
                </a:cxn>
                <a:cxn ang="0">
                  <a:pos x="63" y="36"/>
                </a:cxn>
                <a:cxn ang="0">
                  <a:pos x="61" y="44"/>
                </a:cxn>
                <a:cxn ang="0">
                  <a:pos x="58" y="52"/>
                </a:cxn>
                <a:cxn ang="0">
                  <a:pos x="55" y="57"/>
                </a:cxn>
                <a:cxn ang="0">
                  <a:pos x="50" y="63"/>
                </a:cxn>
                <a:cxn ang="0">
                  <a:pos x="46" y="67"/>
                </a:cxn>
                <a:cxn ang="0">
                  <a:pos x="41" y="70"/>
                </a:cxn>
                <a:cxn ang="0">
                  <a:pos x="34" y="71"/>
                </a:cxn>
                <a:cxn ang="0">
                  <a:pos x="28" y="71"/>
                </a:cxn>
                <a:cxn ang="0">
                  <a:pos x="28" y="71"/>
                </a:cxn>
                <a:cxn ang="0">
                  <a:pos x="19" y="71"/>
                </a:cxn>
                <a:cxn ang="0">
                  <a:pos x="19" y="71"/>
                </a:cxn>
                <a:cxn ang="0">
                  <a:pos x="23" y="49"/>
                </a:cxn>
                <a:cxn ang="0">
                  <a:pos x="27" y="28"/>
                </a:cxn>
                <a:cxn ang="0">
                  <a:pos x="6" y="46"/>
                </a:cxn>
                <a:cxn ang="0">
                  <a:pos x="6" y="46"/>
                </a:cxn>
                <a:cxn ang="0">
                  <a:pos x="0" y="78"/>
                </a:cxn>
                <a:cxn ang="0">
                  <a:pos x="0" y="78"/>
                </a:cxn>
                <a:cxn ang="0">
                  <a:pos x="9" y="78"/>
                </a:cxn>
                <a:cxn ang="0">
                  <a:pos x="9" y="78"/>
                </a:cxn>
                <a:cxn ang="0">
                  <a:pos x="34" y="78"/>
                </a:cxn>
                <a:cxn ang="0">
                  <a:pos x="34" y="78"/>
                </a:cxn>
                <a:cxn ang="0">
                  <a:pos x="42" y="78"/>
                </a:cxn>
                <a:cxn ang="0">
                  <a:pos x="50" y="74"/>
                </a:cxn>
                <a:cxn ang="0">
                  <a:pos x="57" y="71"/>
                </a:cxn>
                <a:cxn ang="0">
                  <a:pos x="63" y="67"/>
                </a:cxn>
                <a:cxn ang="0">
                  <a:pos x="69" y="60"/>
                </a:cxn>
                <a:cxn ang="0">
                  <a:pos x="74" y="54"/>
                </a:cxn>
                <a:cxn ang="0">
                  <a:pos x="79" y="46"/>
                </a:cxn>
                <a:cxn ang="0">
                  <a:pos x="82" y="36"/>
                </a:cxn>
                <a:cxn ang="0">
                  <a:pos x="82" y="36"/>
                </a:cxn>
                <a:cxn ang="0">
                  <a:pos x="82" y="27"/>
                </a:cxn>
                <a:cxn ang="0">
                  <a:pos x="82" y="19"/>
                </a:cxn>
                <a:cxn ang="0">
                  <a:pos x="79" y="12"/>
                </a:cxn>
                <a:cxn ang="0">
                  <a:pos x="74" y="8"/>
                </a:cxn>
                <a:cxn ang="0">
                  <a:pos x="69" y="3"/>
                </a:cxn>
                <a:cxn ang="0">
                  <a:pos x="61" y="1"/>
                </a:cxn>
                <a:cxn ang="0">
                  <a:pos x="54" y="0"/>
                </a:cxn>
                <a:cxn ang="0">
                  <a:pos x="44" y="0"/>
                </a:cxn>
                <a:cxn ang="0">
                  <a:pos x="44" y="0"/>
                </a:cxn>
                <a:cxn ang="0">
                  <a:pos x="23" y="0"/>
                </a:cxn>
                <a:cxn ang="0">
                  <a:pos x="23" y="0"/>
                </a:cxn>
                <a:cxn ang="0">
                  <a:pos x="15" y="0"/>
                </a:cxn>
                <a:cxn ang="0">
                  <a:pos x="15" y="0"/>
                </a:cxn>
                <a:cxn ang="0">
                  <a:pos x="9" y="32"/>
                </a:cxn>
                <a:cxn ang="0">
                  <a:pos x="6" y="46"/>
                </a:cxn>
              </a:cxnLst>
              <a:rect l="0" t="0" r="r" b="b"/>
              <a:pathLst>
                <a:path w="82" h="78">
                  <a:moveTo>
                    <a:pt x="27" y="28"/>
                  </a:moveTo>
                  <a:lnTo>
                    <a:pt x="27" y="28"/>
                  </a:lnTo>
                  <a:lnTo>
                    <a:pt x="31" y="6"/>
                  </a:lnTo>
                  <a:lnTo>
                    <a:pt x="31" y="6"/>
                  </a:lnTo>
                  <a:lnTo>
                    <a:pt x="42" y="6"/>
                  </a:lnTo>
                  <a:lnTo>
                    <a:pt x="42" y="6"/>
                  </a:lnTo>
                  <a:lnTo>
                    <a:pt x="49" y="6"/>
                  </a:lnTo>
                  <a:lnTo>
                    <a:pt x="54" y="8"/>
                  </a:lnTo>
                  <a:lnTo>
                    <a:pt x="57" y="11"/>
                  </a:lnTo>
                  <a:lnTo>
                    <a:pt x="60" y="14"/>
                  </a:lnTo>
                  <a:lnTo>
                    <a:pt x="63" y="19"/>
                  </a:lnTo>
                  <a:lnTo>
                    <a:pt x="65" y="24"/>
                  </a:lnTo>
                  <a:lnTo>
                    <a:pt x="65" y="30"/>
                  </a:lnTo>
                  <a:lnTo>
                    <a:pt x="63" y="36"/>
                  </a:lnTo>
                  <a:lnTo>
                    <a:pt x="63" y="36"/>
                  </a:lnTo>
                  <a:lnTo>
                    <a:pt x="61" y="44"/>
                  </a:lnTo>
                  <a:lnTo>
                    <a:pt x="58" y="52"/>
                  </a:lnTo>
                  <a:lnTo>
                    <a:pt x="55" y="57"/>
                  </a:lnTo>
                  <a:lnTo>
                    <a:pt x="50" y="63"/>
                  </a:lnTo>
                  <a:lnTo>
                    <a:pt x="46" y="67"/>
                  </a:lnTo>
                  <a:lnTo>
                    <a:pt x="41" y="70"/>
                  </a:lnTo>
                  <a:lnTo>
                    <a:pt x="34" y="71"/>
                  </a:lnTo>
                  <a:lnTo>
                    <a:pt x="28" y="71"/>
                  </a:lnTo>
                  <a:lnTo>
                    <a:pt x="28" y="71"/>
                  </a:lnTo>
                  <a:lnTo>
                    <a:pt x="19" y="71"/>
                  </a:lnTo>
                  <a:lnTo>
                    <a:pt x="19" y="71"/>
                  </a:lnTo>
                  <a:lnTo>
                    <a:pt x="23" y="49"/>
                  </a:lnTo>
                  <a:lnTo>
                    <a:pt x="27" y="28"/>
                  </a:lnTo>
                  <a:close/>
                  <a:moveTo>
                    <a:pt x="6" y="46"/>
                  </a:moveTo>
                  <a:lnTo>
                    <a:pt x="6" y="46"/>
                  </a:lnTo>
                  <a:lnTo>
                    <a:pt x="0" y="78"/>
                  </a:lnTo>
                  <a:lnTo>
                    <a:pt x="0" y="78"/>
                  </a:lnTo>
                  <a:lnTo>
                    <a:pt x="9" y="78"/>
                  </a:lnTo>
                  <a:lnTo>
                    <a:pt x="9" y="78"/>
                  </a:lnTo>
                  <a:lnTo>
                    <a:pt x="34" y="78"/>
                  </a:lnTo>
                  <a:lnTo>
                    <a:pt x="34" y="78"/>
                  </a:lnTo>
                  <a:lnTo>
                    <a:pt x="42" y="78"/>
                  </a:lnTo>
                  <a:lnTo>
                    <a:pt x="50" y="74"/>
                  </a:lnTo>
                  <a:lnTo>
                    <a:pt x="57" y="71"/>
                  </a:lnTo>
                  <a:lnTo>
                    <a:pt x="63" y="67"/>
                  </a:lnTo>
                  <a:lnTo>
                    <a:pt x="69" y="60"/>
                  </a:lnTo>
                  <a:lnTo>
                    <a:pt x="74" y="54"/>
                  </a:lnTo>
                  <a:lnTo>
                    <a:pt x="79" y="46"/>
                  </a:lnTo>
                  <a:lnTo>
                    <a:pt x="82" y="36"/>
                  </a:lnTo>
                  <a:lnTo>
                    <a:pt x="82" y="36"/>
                  </a:lnTo>
                  <a:lnTo>
                    <a:pt x="82" y="27"/>
                  </a:lnTo>
                  <a:lnTo>
                    <a:pt x="82" y="19"/>
                  </a:lnTo>
                  <a:lnTo>
                    <a:pt x="79" y="12"/>
                  </a:lnTo>
                  <a:lnTo>
                    <a:pt x="74" y="8"/>
                  </a:lnTo>
                  <a:lnTo>
                    <a:pt x="69" y="3"/>
                  </a:lnTo>
                  <a:lnTo>
                    <a:pt x="61" y="1"/>
                  </a:lnTo>
                  <a:lnTo>
                    <a:pt x="54" y="0"/>
                  </a:lnTo>
                  <a:lnTo>
                    <a:pt x="44" y="0"/>
                  </a:lnTo>
                  <a:lnTo>
                    <a:pt x="44" y="0"/>
                  </a:lnTo>
                  <a:lnTo>
                    <a:pt x="23" y="0"/>
                  </a:lnTo>
                  <a:lnTo>
                    <a:pt x="23" y="0"/>
                  </a:lnTo>
                  <a:lnTo>
                    <a:pt x="15" y="0"/>
                  </a:lnTo>
                  <a:lnTo>
                    <a:pt x="15" y="0"/>
                  </a:lnTo>
                  <a:lnTo>
                    <a:pt x="9" y="32"/>
                  </a:lnTo>
                  <a:lnTo>
                    <a:pt x="6" y="4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3" name="Freeform 29"/>
            <p:cNvSpPr>
              <a:spLocks noEditPoints="1"/>
            </p:cNvSpPr>
            <p:nvPr userDrawn="1"/>
          </p:nvSpPr>
          <p:spPr bwMode="black">
            <a:xfrm>
              <a:off x="5436" y="4219"/>
              <a:ext cx="32" cy="33"/>
            </a:xfrm>
            <a:custGeom>
              <a:cxnLst>
                <a:cxn ang="0">
                  <a:pos x="40" y="27"/>
                </a:cxn>
                <a:cxn ang="0">
                  <a:pos x="40" y="27"/>
                </a:cxn>
                <a:cxn ang="0">
                  <a:pos x="38" y="39"/>
                </a:cxn>
                <a:cxn ang="0">
                  <a:pos x="34" y="48"/>
                </a:cxn>
                <a:cxn ang="0">
                  <a:pos x="29" y="53"/>
                </a:cxn>
                <a:cxn ang="0">
                  <a:pos x="24" y="54"/>
                </a:cxn>
                <a:cxn ang="0">
                  <a:pos x="24" y="54"/>
                </a:cxn>
                <a:cxn ang="0">
                  <a:pos x="22" y="54"/>
                </a:cxn>
                <a:cxn ang="0">
                  <a:pos x="19" y="53"/>
                </a:cxn>
                <a:cxn ang="0">
                  <a:pos x="18" y="48"/>
                </a:cxn>
                <a:cxn ang="0">
                  <a:pos x="16" y="40"/>
                </a:cxn>
                <a:cxn ang="0">
                  <a:pos x="18" y="32"/>
                </a:cxn>
                <a:cxn ang="0">
                  <a:pos x="18" y="32"/>
                </a:cxn>
                <a:cxn ang="0">
                  <a:pos x="21" y="21"/>
                </a:cxn>
                <a:cxn ang="0">
                  <a:pos x="24" y="13"/>
                </a:cxn>
                <a:cxn ang="0">
                  <a:pos x="29" y="8"/>
                </a:cxn>
                <a:cxn ang="0">
                  <a:pos x="34" y="7"/>
                </a:cxn>
                <a:cxn ang="0">
                  <a:pos x="34" y="7"/>
                </a:cxn>
                <a:cxn ang="0">
                  <a:pos x="38" y="8"/>
                </a:cxn>
                <a:cxn ang="0">
                  <a:pos x="41" y="12"/>
                </a:cxn>
                <a:cxn ang="0">
                  <a:pos x="41" y="18"/>
                </a:cxn>
                <a:cxn ang="0">
                  <a:pos x="40" y="27"/>
                </a:cxn>
                <a:cxn ang="0">
                  <a:pos x="40" y="27"/>
                </a:cxn>
                <a:cxn ang="0">
                  <a:pos x="0" y="32"/>
                </a:cxn>
                <a:cxn ang="0">
                  <a:pos x="0" y="32"/>
                </a:cxn>
                <a:cxn ang="0">
                  <a:pos x="0" y="39"/>
                </a:cxn>
                <a:cxn ang="0">
                  <a:pos x="0" y="45"/>
                </a:cxn>
                <a:cxn ang="0">
                  <a:pos x="3" y="50"/>
                </a:cxn>
                <a:cxn ang="0">
                  <a:pos x="5" y="53"/>
                </a:cxn>
                <a:cxn ang="0">
                  <a:pos x="10" y="56"/>
                </a:cxn>
                <a:cxn ang="0">
                  <a:pos x="13" y="58"/>
                </a:cxn>
                <a:cxn ang="0">
                  <a:pos x="24" y="59"/>
                </a:cxn>
                <a:cxn ang="0">
                  <a:pos x="24" y="59"/>
                </a:cxn>
                <a:cxn ang="0">
                  <a:pos x="29" y="59"/>
                </a:cxn>
                <a:cxn ang="0">
                  <a:pos x="35" y="58"/>
                </a:cxn>
                <a:cxn ang="0">
                  <a:pos x="40" y="54"/>
                </a:cxn>
                <a:cxn ang="0">
                  <a:pos x="45" y="51"/>
                </a:cxn>
                <a:cxn ang="0">
                  <a:pos x="49" y="47"/>
                </a:cxn>
                <a:cxn ang="0">
                  <a:pos x="53" y="42"/>
                </a:cxn>
                <a:cxn ang="0">
                  <a:pos x="56" y="35"/>
                </a:cxn>
                <a:cxn ang="0">
                  <a:pos x="57" y="29"/>
                </a:cxn>
                <a:cxn ang="0">
                  <a:pos x="57" y="29"/>
                </a:cxn>
                <a:cxn ang="0">
                  <a:pos x="57" y="23"/>
                </a:cxn>
                <a:cxn ang="0">
                  <a:pos x="57" y="18"/>
                </a:cxn>
                <a:cxn ang="0">
                  <a:pos x="56" y="13"/>
                </a:cxn>
                <a:cxn ang="0">
                  <a:pos x="54" y="8"/>
                </a:cxn>
                <a:cxn ang="0">
                  <a:pos x="51" y="5"/>
                </a:cxn>
                <a:cxn ang="0">
                  <a:pos x="46" y="4"/>
                </a:cxn>
                <a:cxn ang="0">
                  <a:pos x="41" y="2"/>
                </a:cxn>
                <a:cxn ang="0">
                  <a:pos x="35" y="0"/>
                </a:cxn>
                <a:cxn ang="0">
                  <a:pos x="35" y="0"/>
                </a:cxn>
                <a:cxn ang="0">
                  <a:pos x="24" y="4"/>
                </a:cxn>
                <a:cxn ang="0">
                  <a:pos x="19" y="5"/>
                </a:cxn>
                <a:cxn ang="0">
                  <a:pos x="15" y="8"/>
                </a:cxn>
                <a:cxn ang="0">
                  <a:pos x="10" y="13"/>
                </a:cxn>
                <a:cxn ang="0">
                  <a:pos x="7" y="18"/>
                </a:cxn>
                <a:cxn ang="0">
                  <a:pos x="3" y="24"/>
                </a:cxn>
                <a:cxn ang="0">
                  <a:pos x="0" y="32"/>
                </a:cxn>
                <a:cxn ang="0">
                  <a:pos x="0" y="32"/>
                </a:cxn>
              </a:cxnLst>
              <a:rect l="0" t="0" r="r" b="b"/>
              <a:pathLst>
                <a:path w="57" h="59">
                  <a:moveTo>
                    <a:pt x="40" y="27"/>
                  </a:moveTo>
                  <a:lnTo>
                    <a:pt x="40" y="27"/>
                  </a:lnTo>
                  <a:lnTo>
                    <a:pt x="38" y="39"/>
                  </a:lnTo>
                  <a:lnTo>
                    <a:pt x="34" y="48"/>
                  </a:lnTo>
                  <a:lnTo>
                    <a:pt x="29" y="53"/>
                  </a:lnTo>
                  <a:lnTo>
                    <a:pt x="24" y="54"/>
                  </a:lnTo>
                  <a:lnTo>
                    <a:pt x="24" y="54"/>
                  </a:lnTo>
                  <a:lnTo>
                    <a:pt x="22" y="54"/>
                  </a:lnTo>
                  <a:lnTo>
                    <a:pt x="19" y="53"/>
                  </a:lnTo>
                  <a:lnTo>
                    <a:pt x="18" y="48"/>
                  </a:lnTo>
                  <a:lnTo>
                    <a:pt x="16" y="40"/>
                  </a:lnTo>
                  <a:lnTo>
                    <a:pt x="18" y="32"/>
                  </a:lnTo>
                  <a:lnTo>
                    <a:pt x="18" y="32"/>
                  </a:lnTo>
                  <a:lnTo>
                    <a:pt x="21" y="21"/>
                  </a:lnTo>
                  <a:lnTo>
                    <a:pt x="24" y="13"/>
                  </a:lnTo>
                  <a:lnTo>
                    <a:pt x="29" y="8"/>
                  </a:lnTo>
                  <a:lnTo>
                    <a:pt x="34" y="7"/>
                  </a:lnTo>
                  <a:lnTo>
                    <a:pt x="34" y="7"/>
                  </a:lnTo>
                  <a:lnTo>
                    <a:pt x="38" y="8"/>
                  </a:lnTo>
                  <a:lnTo>
                    <a:pt x="41" y="12"/>
                  </a:lnTo>
                  <a:lnTo>
                    <a:pt x="41" y="18"/>
                  </a:lnTo>
                  <a:lnTo>
                    <a:pt x="40" y="27"/>
                  </a:lnTo>
                  <a:lnTo>
                    <a:pt x="40" y="27"/>
                  </a:lnTo>
                  <a:close/>
                  <a:moveTo>
                    <a:pt x="0" y="32"/>
                  </a:moveTo>
                  <a:lnTo>
                    <a:pt x="0" y="32"/>
                  </a:lnTo>
                  <a:lnTo>
                    <a:pt x="0" y="39"/>
                  </a:lnTo>
                  <a:lnTo>
                    <a:pt x="0" y="45"/>
                  </a:lnTo>
                  <a:lnTo>
                    <a:pt x="3" y="50"/>
                  </a:lnTo>
                  <a:lnTo>
                    <a:pt x="5" y="53"/>
                  </a:lnTo>
                  <a:lnTo>
                    <a:pt x="10" y="56"/>
                  </a:lnTo>
                  <a:lnTo>
                    <a:pt x="13" y="58"/>
                  </a:lnTo>
                  <a:lnTo>
                    <a:pt x="24" y="59"/>
                  </a:lnTo>
                  <a:lnTo>
                    <a:pt x="24" y="59"/>
                  </a:lnTo>
                  <a:lnTo>
                    <a:pt x="29" y="59"/>
                  </a:lnTo>
                  <a:lnTo>
                    <a:pt x="35" y="58"/>
                  </a:lnTo>
                  <a:lnTo>
                    <a:pt x="40" y="54"/>
                  </a:lnTo>
                  <a:lnTo>
                    <a:pt x="45" y="51"/>
                  </a:lnTo>
                  <a:lnTo>
                    <a:pt x="49" y="47"/>
                  </a:lnTo>
                  <a:lnTo>
                    <a:pt x="53" y="42"/>
                  </a:lnTo>
                  <a:lnTo>
                    <a:pt x="56" y="35"/>
                  </a:lnTo>
                  <a:lnTo>
                    <a:pt x="57" y="29"/>
                  </a:lnTo>
                  <a:lnTo>
                    <a:pt x="57" y="29"/>
                  </a:lnTo>
                  <a:lnTo>
                    <a:pt x="57" y="23"/>
                  </a:lnTo>
                  <a:lnTo>
                    <a:pt x="57" y="18"/>
                  </a:lnTo>
                  <a:lnTo>
                    <a:pt x="56" y="13"/>
                  </a:lnTo>
                  <a:lnTo>
                    <a:pt x="54" y="8"/>
                  </a:lnTo>
                  <a:lnTo>
                    <a:pt x="51" y="5"/>
                  </a:lnTo>
                  <a:lnTo>
                    <a:pt x="46" y="4"/>
                  </a:lnTo>
                  <a:lnTo>
                    <a:pt x="41" y="2"/>
                  </a:lnTo>
                  <a:lnTo>
                    <a:pt x="35" y="0"/>
                  </a:lnTo>
                  <a:lnTo>
                    <a:pt x="35" y="0"/>
                  </a:lnTo>
                  <a:lnTo>
                    <a:pt x="24" y="4"/>
                  </a:lnTo>
                  <a:lnTo>
                    <a:pt x="19" y="5"/>
                  </a:lnTo>
                  <a:lnTo>
                    <a:pt x="15" y="8"/>
                  </a:lnTo>
                  <a:lnTo>
                    <a:pt x="10" y="13"/>
                  </a:lnTo>
                  <a:lnTo>
                    <a:pt x="7" y="18"/>
                  </a:lnTo>
                  <a:lnTo>
                    <a:pt x="3" y="24"/>
                  </a:lnTo>
                  <a:lnTo>
                    <a:pt x="0" y="32"/>
                  </a:lnTo>
                  <a:lnTo>
                    <a:pt x="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sp>
        <p:nvSpPr>
          <p:cNvPr id="48156" name="Rectangle 28"/>
          <p:cNvSpPr>
            <a:spLocks noGrp="1" noChangeArrowheads="1"/>
          </p:cNvSpPr>
          <p:nvPr>
            <p:ph type="ctrTitle"/>
          </p:nvPr>
        </p:nvSpPr>
        <p:spPr>
          <a:xfrm>
            <a:off x="6019799" y="2971800"/>
            <a:ext cx="3143251" cy="1143000"/>
          </a:xfrm>
        </p:spPr>
        <p:txBody>
          <a:bodyPr/>
          <a:lstStyle>
            <a:lvl1pPr algn="r">
              <a:defRPr sz="3300" smtClean="0"/>
            </a:lvl1pPr>
          </a:lstStyle>
          <a:p>
            <a:r>
              <a:rPr lang="en-US" smtClean="0"/>
              <a:t>Click to edit Master title style</a:t>
            </a:r>
          </a:p>
        </p:txBody>
      </p:sp>
      <p:sp>
        <p:nvSpPr>
          <p:cNvPr id="48157" name="Rectangle 29"/>
          <p:cNvSpPr>
            <a:spLocks noGrp="1" noChangeArrowheads="1"/>
          </p:cNvSpPr>
          <p:nvPr>
            <p:ph type="subTitle" idx="1"/>
          </p:nvPr>
        </p:nvSpPr>
        <p:spPr>
          <a:xfrm>
            <a:off x="6172201" y="4953000"/>
            <a:ext cx="3009900" cy="762000"/>
          </a:xfrm>
        </p:spPr>
        <p:txBody>
          <a:bodyPr/>
          <a:lstStyle>
            <a:lvl1pPr marL="0" indent="0" algn="r">
              <a:buFont typeface="Arial"/>
              <a:buNone/>
              <a:defRPr sz="2400" smtClean="0"/>
            </a:lvl1pPr>
          </a:lstStyle>
          <a:p>
            <a:r>
              <a:rPr lang="en-US" smtClean="0"/>
              <a:t>Click to edit Master subtitle style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sz="2000">
                <a:latin typeface="+mj-ea"/>
                <a:ea typeface="+mj-ea"/>
              </a:defRPr>
            </a:lvl1pPr>
          </a:lstStyle>
          <a:p>
            <a:r>
              <a:rPr lang="en-US" altLang="zh-CN" smtClean="0"/>
              <a:t>Click to edit Master title style</a:t>
            </a:r>
            <a:endParaRPr lang="zh-CN" altLang="en-US"/>
          </a:p>
        </p:txBody>
      </p:sp>
      <p:sp>
        <p:nvSpPr>
          <p:cNvPr id="3" name="Content Placeholder 2"/>
          <p:cNvSpPr>
            <a:spLocks noGrp="1"/>
          </p:cNvSpPr>
          <p:nvPr>
            <p:ph idx="1"/>
          </p:nvPr>
        </p:nvSpPr>
        <p:spPr/>
        <p:txBody>
          <a:bodyPr/>
          <a:lstStyle>
            <a:lvl1pPr algn="l" rtl="0" eaLnBrk="1" fontAlgn="base" hangingPunct="1">
              <a:spcBef>
                <a:spcPct val="20000"/>
              </a:spcBef>
              <a:spcAft>
                <a:spcPct val="0"/>
              </a:spcAft>
              <a:buClr>
                <a:schemeClr val="tx2"/>
              </a:buClr>
              <a:buFont typeface="Arial"/>
              <a:buChar char="►"/>
              <a:defRPr lang="en-US" altLang="zh-CN" sz="1600" b="0" smtClean="0">
                <a:solidFill>
                  <a:schemeClr val="tx1"/>
                </a:solidFill>
                <a:latin typeface="+mn-ea"/>
                <a:ea typeface="+mn-ea"/>
              </a:defRPr>
            </a:lvl1pPr>
            <a:lvl2pPr algn="l" rtl="0" eaLnBrk="1" fontAlgn="base" hangingPunct="1">
              <a:spcBef>
                <a:spcPct val="20000"/>
              </a:spcBef>
              <a:spcAft>
                <a:spcPct val="0"/>
              </a:spcAft>
              <a:buClr>
                <a:schemeClr val="tx2"/>
              </a:buClr>
              <a:buFont typeface="Arial"/>
              <a:buChar char="►"/>
              <a:defRPr lang="en-US" altLang="zh-CN" sz="1600" b="0" smtClean="0">
                <a:solidFill>
                  <a:schemeClr val="tx1"/>
                </a:solidFill>
                <a:latin typeface="+mn-ea"/>
                <a:ea typeface="+mn-ea"/>
              </a:defRPr>
            </a:lvl2pPr>
            <a:lvl3pPr>
              <a:defRPr sz="1600" b="0">
                <a:latin typeface="+mn-ea"/>
              </a:defRPr>
            </a:lvl3pPr>
            <a:lvl4pPr>
              <a:defRPr sz="1600" b="0">
                <a:latin typeface="+mn-ea"/>
              </a:defRPr>
            </a:lvl4pPr>
            <a:lvl5pPr>
              <a:defRPr sz="1600" b="0">
                <a:latin typeface="+mn-ea"/>
              </a:defRPr>
            </a:lvl5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8"/>
            <a:ext cx="7772400" cy="1362075"/>
          </a:xfrm>
        </p:spPr>
        <p:txBody>
          <a:bodyPr anchor="t"/>
          <a:lstStyle>
            <a:lvl1pPr algn="l">
              <a:defRPr sz="4000" b="1" cap="all"/>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smtClean="0"/>
              <a:t>Click to edit Master text styles</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sz="half" idx="1"/>
          </p:nvPr>
        </p:nvSpPr>
        <p:spPr>
          <a:xfrm>
            <a:off x="468314" y="1412879"/>
            <a:ext cx="4027487" cy="4500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half" idx="2"/>
          </p:nvPr>
        </p:nvSpPr>
        <p:spPr>
          <a:xfrm>
            <a:off x="4648200" y="1412879"/>
            <a:ext cx="4027488" cy="4500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Text Placeholder 4"/>
          <p:cNvSpPr>
            <a:spLocks noGrp="1"/>
          </p:cNvSpPr>
          <p:nvPr>
            <p:ph type="body" sz="quarter" idx="3"/>
          </p:nvPr>
        </p:nvSpPr>
        <p:spPr>
          <a:xfrm>
            <a:off x="4645029"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6" name="Content Placeholder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pic>
        <p:nvPicPr>
          <p:cNvPr id="2" name="Picture 32" descr="logo.bmp"/>
          <p:cNvPicPr>
            <a:picLocks noChangeAspect="1"/>
          </p:cNvPicPr>
          <p:nvPr userDrawn="1"/>
        </p:nvPicPr>
        <p:blipFill>
          <a:blip r:embed="rId1"/>
          <a:srcRect l="8186" r="22102"/>
          <a:stretch>
            <a:fillRect/>
          </a:stretch>
        </p:blipFill>
        <p:spPr bwMode="auto">
          <a:xfrm>
            <a:off x="8026403" y="136525"/>
            <a:ext cx="1828800" cy="738188"/>
          </a:xfrm>
          <a:prstGeom prst="rect">
            <a:avLst/>
          </a:prstGeom>
          <a:noFill/>
          <a:ln w="9525">
            <a:noFill/>
            <a:miter lim="800000"/>
          </a:ln>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smtClean="0"/>
              <a:t>Click to edit Master title style</a:t>
            </a:r>
            <a:endParaRPr lang="zh-CN" altLang="en-US"/>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92" y="4800600"/>
            <a:ext cx="5486400" cy="566738"/>
          </a:xfrm>
        </p:spPr>
        <p:txBody>
          <a:bodyPr/>
          <a:lstStyle>
            <a:lvl1pPr algn="l">
              <a:defRPr sz="2000" b="1"/>
            </a:lvl1pPr>
          </a:lstStyle>
          <a:p>
            <a:r>
              <a:rPr lang="en-US" altLang="zh-CN" smtClean="0"/>
              <a:t>Click to edit Master title style</a:t>
            </a:r>
            <a:endParaRPr lang="zh-CN" altLang="en-US"/>
          </a:p>
        </p:txBody>
      </p:sp>
      <p:sp>
        <p:nvSpPr>
          <p:cNvPr id="3" name="Picture Placeholder 2"/>
          <p:cNvSpPr>
            <a:spLocks noGrp="1"/>
          </p:cNvSpPr>
          <p:nvPr>
            <p:ph type="pic" idx="1"/>
          </p:nvPr>
        </p:nvSpPr>
        <p:spPr>
          <a:xfrm>
            <a:off x="1792292"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smtClean="0"/>
              <a:t>Click icon to add picture</a:t>
            </a:r>
            <a:endParaRPr lang="zh-CN" altLang="en-US" noProof="0" smtClean="0"/>
          </a:p>
        </p:txBody>
      </p:sp>
      <p:sp>
        <p:nvSpPr>
          <p:cNvPr id="4" name="Text Placeholder 3"/>
          <p:cNvSpPr>
            <a:spLocks noGrp="1"/>
          </p:cNvSpPr>
          <p:nvPr>
            <p:ph type="body" sz="half" idx="2"/>
          </p:nvPr>
        </p:nvSpPr>
        <p:spPr>
          <a:xfrm>
            <a:off x="1792292"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3051" y="244476"/>
            <a:ext cx="2052638" cy="5668963"/>
          </a:xfrm>
        </p:spPr>
        <p:txBody>
          <a:bodyPr vert="eaVert"/>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a:xfrm>
            <a:off x="461967" y="244476"/>
            <a:ext cx="6008687" cy="5668963"/>
          </a:xfrm>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500067" y="244477"/>
            <a:ext cx="8893175" cy="746125"/>
          </a:xfrm>
        </p:spPr>
        <p:txBody>
          <a:bodyPr/>
          <a:lstStyle/>
          <a:p>
            <a:r>
              <a:rPr lang="en-US" altLang="zh-CN" smtClean="0"/>
              <a:t>Click to edit Master title style</a:t>
            </a:r>
            <a:endParaRPr lang="zh-CN" altLang="en-US"/>
          </a:p>
        </p:txBody>
      </p:sp>
      <p:sp>
        <p:nvSpPr>
          <p:cNvPr id="3" name="表格占位符 2"/>
          <p:cNvSpPr>
            <a:spLocks noGrp="1"/>
          </p:cNvSpPr>
          <p:nvPr>
            <p:ph type="tbl" idx="1"/>
          </p:nvPr>
        </p:nvSpPr>
        <p:spPr>
          <a:xfrm>
            <a:off x="508000" y="1412879"/>
            <a:ext cx="8890000" cy="4500563"/>
          </a:xfrm>
        </p:spPr>
        <p:txBody>
          <a:bodyPr/>
          <a:lstStyle/>
          <a:p>
            <a:pPr lvl="0"/>
            <a:r>
              <a:rPr lang="en-US" altLang="zh-CN" noProof="0" smtClean="0"/>
              <a:t>Click icon to add table</a:t>
            </a:r>
            <a:endParaRPr lang="zh-CN" altLang="en-US" noProof="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hart">
  <p:cSld name="Title and Chart">
    <p:spTree>
      <p:nvGrpSpPr>
        <p:cNvPr id="1" name=""/>
        <p:cNvGrpSpPr/>
        <p:nvPr/>
      </p:nvGrpSpPr>
      <p:grpSpPr>
        <a:xfrm>
          <a:off x="0" y="0"/>
          <a:ext cx="0" cy="0"/>
        </a:xfrm>
      </p:grpSpPr>
      <p:sp>
        <p:nvSpPr>
          <p:cNvPr id="2" name="Title 1"/>
          <p:cNvSpPr>
            <a:spLocks noGrp="1"/>
          </p:cNvSpPr>
          <p:nvPr>
            <p:ph type="title"/>
          </p:nvPr>
        </p:nvSpPr>
        <p:spPr>
          <a:xfrm>
            <a:off x="457204" y="2"/>
            <a:ext cx="8996363" cy="1185863"/>
          </a:xfrm>
        </p:spPr>
        <p:txBody>
          <a:bodyPr/>
          <a:lstStyle/>
          <a:p>
            <a:r>
              <a:rPr lang="en-US" smtClean="0"/>
              <a:t>Click to edit Master title style</a:t>
            </a:r>
            <a:endParaRPr lang="en-US"/>
          </a:p>
        </p:txBody>
      </p:sp>
      <p:sp>
        <p:nvSpPr>
          <p:cNvPr id="3" name="Chart Placeholder 2"/>
          <p:cNvSpPr>
            <a:spLocks noGrp="1"/>
          </p:cNvSpPr>
          <p:nvPr>
            <p:ph type="chart" idx="1"/>
          </p:nvPr>
        </p:nvSpPr>
        <p:spPr>
          <a:xfrm>
            <a:off x="457200" y="1498600"/>
            <a:ext cx="8991600" cy="4114800"/>
          </a:xfrm>
        </p:spPr>
        <p:txBody>
          <a:bodyPr/>
          <a:lstStyle/>
          <a:p>
            <a:pPr lvl="0"/>
            <a:endParaRPr lang="en-US" noProof="0" smtClean="0"/>
          </a:p>
        </p:txBody>
      </p:sp>
      <p:sp>
        <p:nvSpPr>
          <p:cNvPr id="4" name="Rectangle 6"/>
          <p:cNvSpPr>
            <a:spLocks noGrp="1" noChangeArrowheads="1"/>
          </p:cNvSpPr>
          <p:nvPr>
            <p:ph type="ftr" sz="quarter" idx="10"/>
          </p:nvPr>
        </p:nvSpPr>
        <p:spPr>
          <a:xfrm>
            <a:off x="0" y="6384925"/>
            <a:ext cx="3136900" cy="457200"/>
          </a:xfrm>
          <a:prstGeom prst="rect">
            <a:avLst/>
          </a:prstGeom>
        </p:spPr>
        <p:txBody>
          <a:bodyPr/>
          <a:lstStyle>
            <a:defPPr>
              <a:defRPr lang="zh-CN"/>
            </a:defPPr>
            <a:lvl1pPr algn="l" rtl="0" fontAlgn="base">
              <a:spcBef>
                <a:spcPct val="0"/>
              </a:spcBef>
              <a:spcAft>
                <a:spcPct val="0"/>
              </a:spcAft>
              <a:defRPr kern="1200">
                <a:solidFill>
                  <a:srgbClr val="5F5F5F"/>
                </a:solidFill>
                <a:latin typeface="宋体" pitchFamily="2" charset="-122"/>
                <a:ea typeface="宋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r>
              <a:rPr lang="zh-SG" altLang="zh-CN" smtClean="0"/>
              <a:t>&amp;f Copyright KPMG Consulting 2001, 2002</a:t>
            </a:r>
            <a:endParaRPr lang="zh-CN" altLang="zh-CN"/>
          </a:p>
        </p:txBody>
      </p:sp>
      <p:sp>
        <p:nvSpPr>
          <p:cNvPr id="5" name="Rectangle 7"/>
          <p:cNvSpPr>
            <a:spLocks noGrp="1" noChangeArrowheads="1"/>
          </p:cNvSpPr>
          <p:nvPr>
            <p:ph type="sldNum" sz="quarter" idx="11"/>
          </p:nvPr>
        </p:nvSpPr>
        <p:spPr>
          <a:xfrm>
            <a:off x="3276600" y="6384933"/>
            <a:ext cx="3352800" cy="473075"/>
          </a:xfrm>
          <a:prstGeom prst="rect">
            <a:avLst/>
          </a:prstGeom>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fld id="{153937B0-1D1E-44D4-B931-C57245FAF5D5}" type="slidenum">
              <a:rPr lang="zh-SG" altLang="en-US" smtClean="0">
                <a:latin typeface="宋体" pitchFamily="2" charset="-122"/>
                <a:ea typeface="宋体" pitchFamily="2" charset="-122"/>
              </a:rPr>
              <a:pPr>
                <a:defRPr/>
              </a:pPr>
              <a:t>‹#›</a:t>
            </a:fld>
            <a:br>
              <a:rPr lang="en-US" altLang="zh-SG" smtClean="0">
                <a:latin typeface="宋体" pitchFamily="2" charset="-122"/>
                <a:ea typeface="宋体" pitchFamily="2" charset="-122"/>
              </a:rPr>
            </a:br>
            <a:endParaRPr lang="en-US" altLang="zh-SG">
              <a:latin typeface="宋体" pitchFamily="2" charset="-122"/>
              <a:ea typeface="宋体"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Title, Text, and Content">
    <p:spTree>
      <p:nvGrpSpPr>
        <p:cNvPr id="1" name=""/>
        <p:cNvGrpSpPr/>
        <p:nvPr/>
      </p:nvGrpSpPr>
      <p:grpSpPr>
        <a:xfrm>
          <a:off x="0" y="0"/>
          <a:ext cx="0" cy="0"/>
        </a:xfrm>
      </p:grpSpPr>
      <p:sp>
        <p:nvSpPr>
          <p:cNvPr id="2" name="Title 1"/>
          <p:cNvSpPr>
            <a:spLocks noGrp="1"/>
          </p:cNvSpPr>
          <p:nvPr>
            <p:ph type="title"/>
          </p:nvPr>
        </p:nvSpPr>
        <p:spPr>
          <a:xfrm>
            <a:off x="101604" y="101600"/>
            <a:ext cx="7643813" cy="833438"/>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34976" y="1276350"/>
            <a:ext cx="4438650" cy="48021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26029" y="1276350"/>
            <a:ext cx="4440238" cy="48021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Blank">
    <p:spTree>
      <p:nvGrpSpPr>
        <p:cNvPr id="1" name=""/>
        <p:cNvGrpSpPr/>
        <p:nvPr/>
      </p:nvGrpSpPr>
      <p:grpSpPr>
        <a:xfrm>
          <a:off x="0" y="0"/>
          <a:ext cx="0" cy="0"/>
        </a:xfrm>
      </p:grpSpPr>
      <p:pic>
        <p:nvPicPr>
          <p:cNvPr id="4" name="Picture 32" descr="logo.bmp"/>
          <p:cNvPicPr>
            <a:picLocks noChangeAspect="1"/>
          </p:cNvPicPr>
          <p:nvPr userDrawn="1"/>
        </p:nvPicPr>
        <p:blipFill>
          <a:blip r:embed="rId1"/>
          <a:srcRect l="8186" r="22102"/>
          <a:stretch>
            <a:fillRect/>
          </a:stretch>
        </p:blipFill>
        <p:spPr bwMode="auto">
          <a:xfrm>
            <a:off x="8026400" y="136525"/>
            <a:ext cx="1828800" cy="738188"/>
          </a:xfrm>
          <a:prstGeom prst="rect">
            <a:avLst/>
          </a:prstGeom>
          <a:noFill/>
          <a:ln w="9525">
            <a:noFill/>
            <a:miter lim="800000"/>
          </a:ln>
        </p:spPr>
      </p:pic>
      <p:sp>
        <p:nvSpPr>
          <p:cNvPr id="3" name="Title 1"/>
          <p:cNvSpPr>
            <a:spLocks noGrp="1"/>
          </p:cNvSpPr>
          <p:nvPr>
            <p:ph type="title"/>
          </p:nvPr>
        </p:nvSpPr>
        <p:spPr>
          <a:xfrm>
            <a:off x="217488" y="155575"/>
            <a:ext cx="7780337" cy="682625"/>
          </a:xfrm>
        </p:spPr>
        <p:txBody>
          <a:bodyPr/>
          <a:lstStyle/>
          <a:p>
            <a:r>
              <a:rPr lang="en-US" altLang="zh-CN" smtClean="0"/>
              <a:t>Click to edit Master title style</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image" Target="../media/image2.pn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6146" name="Rectangle 28"/>
          <p:cNvSpPr>
            <a:spLocks noGrp="1" noChangeArrowheads="1"/>
          </p:cNvSpPr>
          <p:nvPr>
            <p:ph type="title"/>
          </p:nvPr>
        </p:nvSpPr>
        <p:spPr bwMode="auto">
          <a:xfrm>
            <a:off x="217488" y="153988"/>
            <a:ext cx="7780338" cy="684212"/>
          </a:xfrm>
          <a:prstGeom prst="rect">
            <a:avLst/>
          </a:prstGeom>
          <a:noFill/>
          <a:ln w="9525">
            <a:noFill/>
            <a:miter lim="800000"/>
          </a:ln>
        </p:spPr>
        <p:txBody>
          <a:bodyPr vert="horz" wrap="square" lIns="0" tIns="0" rIns="0" bIns="0" numCol="1" anchor="b" anchorCtr="0" compatLnSpc="1">
            <a:prstTxWarp prst="textNoShape">
              <a:avLst/>
            </a:prstTxWarp>
          </a:bodyPr>
          <a:lstStyle/>
          <a:p>
            <a:pPr lvl="0"/>
            <a:r>
              <a:rPr lang="en-US" altLang="zh-CN" smtClean="0"/>
              <a:t>Click to edit Master title style</a:t>
            </a:r>
          </a:p>
        </p:txBody>
      </p:sp>
      <p:sp>
        <p:nvSpPr>
          <p:cNvPr id="6147" name="Rectangle 29"/>
          <p:cNvSpPr>
            <a:spLocks noGrp="1" noChangeArrowheads="1"/>
          </p:cNvSpPr>
          <p:nvPr>
            <p:ph type="body" idx="1"/>
          </p:nvPr>
        </p:nvSpPr>
        <p:spPr bwMode="auto">
          <a:xfrm>
            <a:off x="508000" y="1412879"/>
            <a:ext cx="8890000" cy="4500563"/>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altLang="zh-CN" smtClean="0"/>
              <a:t>Body text – Arial 20 point</a:t>
            </a:r>
          </a:p>
          <a:p>
            <a:pPr lvl="1"/>
            <a:r>
              <a:rPr lang="en-US" altLang="zh-CN" smtClean="0"/>
              <a:t>Heading – Arial 20 point bold</a:t>
            </a:r>
          </a:p>
          <a:p>
            <a:pPr lvl="2"/>
            <a:r>
              <a:rPr lang="en-US" altLang="zh-CN" smtClean="0"/>
              <a:t>Bullet 1 – Arial 20 point</a:t>
            </a:r>
          </a:p>
          <a:p>
            <a:pPr lvl="3"/>
            <a:r>
              <a:rPr lang="en-US" altLang="zh-CN" smtClean="0"/>
              <a:t>Bullet 2 – Arial 20 point</a:t>
            </a:r>
          </a:p>
          <a:p>
            <a:pPr lvl="4"/>
            <a:r>
              <a:rPr lang="en-US" altLang="zh-CN" smtClean="0"/>
              <a:t>Bullet 3 – Arial 18 point</a:t>
            </a:r>
          </a:p>
        </p:txBody>
      </p:sp>
      <p:sp>
        <p:nvSpPr>
          <p:cNvPr id="88098" name="Line 34"/>
          <p:cNvSpPr>
            <a:spLocks noChangeShapeType="1"/>
          </p:cNvSpPr>
          <p:nvPr/>
        </p:nvSpPr>
        <p:spPr bwMode="auto">
          <a:xfrm>
            <a:off x="4" y="990600"/>
            <a:ext cx="9893300" cy="0"/>
          </a:xfrm>
          <a:prstGeom prst="line">
            <a:avLst/>
          </a:prstGeom>
          <a:noFill/>
          <a:ln w="25400">
            <a:solidFill>
              <a:schemeClr val="tx2"/>
            </a:solid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5185" name="Rectangle 65"/>
          <p:cNvSpPr>
            <a:spLocks noChangeArrowheads="1"/>
          </p:cNvSpPr>
          <p:nvPr/>
        </p:nvSpPr>
        <p:spPr bwMode="auto">
          <a:xfrm>
            <a:off x="4783865" y="6537333"/>
            <a:ext cx="171521" cy="169277"/>
          </a:xfrm>
          <a:prstGeom prst="rect">
            <a:avLst/>
          </a:prstGeom>
          <a:noFill/>
          <a:ln w="9525">
            <a:noFill/>
            <a:miter lim="800000"/>
          </a:ln>
          <a:effectLst/>
        </p:spPr>
        <p:txBody>
          <a:bodyPr wrap="non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defRPr/>
            </a:pPr>
            <a:fld id="{21B67FCC-000C-41EE-9587-13210FBD2386}" type="slidenum">
              <a:rPr lang="en-US" altLang="zh-CN" sz="1100">
                <a:solidFill>
                  <a:schemeClr val="tx1"/>
                </a:solidFill>
                <a:latin typeface="Arial"/>
                <a:ea typeface="宋体" pitchFamily="2" charset="-122"/>
                <a:cs typeface="Arial"/>
              </a:rPr>
              <a:pPr algn="r">
                <a:defRPr/>
              </a:pPr>
              <a:t>‹#›</a:t>
            </a:fld>
            <a:endParaRPr lang="en-US" altLang="zh-CN" sz="1100">
              <a:solidFill>
                <a:schemeClr val="tx1"/>
              </a:solidFill>
              <a:latin typeface="Arial"/>
              <a:ea typeface="宋体" pitchFamily="2" charset="-122"/>
              <a:cs typeface="Arial"/>
            </a:endParaRPr>
          </a:p>
        </p:txBody>
      </p:sp>
      <p:grpSp>
        <p:nvGrpSpPr>
          <p:cNvPr id="33" name="Group 2"/>
          <p:cNvGrpSpPr/>
          <p:nvPr/>
        </p:nvGrpSpPr>
        <p:grpSpPr>
          <a:xfrm>
            <a:off x="7772400" y="6370638"/>
            <a:ext cx="1606550" cy="334962"/>
            <a:chOff x="4554" y="4058"/>
            <a:chExt cx="935" cy="211"/>
          </a:xfrm>
        </p:grpSpPr>
        <p:sp>
          <p:nvSpPr>
            <p:cNvPr id="34" name="Freeform 3"/>
            <p:cNvSpPr>
              <a:spLocks noEditPoints="1"/>
            </p:cNvSpPr>
            <p:nvPr userDrawn="1"/>
          </p:nvSpPr>
          <p:spPr bwMode="black">
            <a:xfrm>
              <a:off x="4554" y="4058"/>
              <a:ext cx="118" cy="99"/>
            </a:xfrm>
            <a:custGeom>
              <a:cxnLst>
                <a:cxn ang="0">
                  <a:pos x="164" y="0"/>
                </a:cxn>
                <a:cxn ang="0">
                  <a:pos x="138" y="129"/>
                </a:cxn>
                <a:cxn ang="0">
                  <a:pos x="108" y="129"/>
                </a:cxn>
                <a:cxn ang="0">
                  <a:pos x="132" y="0"/>
                </a:cxn>
                <a:cxn ang="0">
                  <a:pos x="164" y="0"/>
                </a:cxn>
                <a:cxn ang="0">
                  <a:pos x="116" y="0"/>
                </a:cxn>
                <a:cxn ang="0">
                  <a:pos x="110" y="32"/>
                </a:cxn>
                <a:cxn ang="0">
                  <a:pos x="27" y="32"/>
                </a:cxn>
                <a:cxn ang="0">
                  <a:pos x="33" y="0"/>
                </a:cxn>
                <a:cxn ang="0">
                  <a:pos x="116" y="0"/>
                </a:cxn>
                <a:cxn ang="0">
                  <a:pos x="211" y="0"/>
                </a:cxn>
                <a:cxn ang="0">
                  <a:pos x="176" y="177"/>
                </a:cxn>
                <a:cxn ang="0">
                  <a:pos x="0" y="177"/>
                </a:cxn>
                <a:cxn ang="0">
                  <a:pos x="7" y="145"/>
                </a:cxn>
                <a:cxn ang="0">
                  <a:pos x="152" y="145"/>
                </a:cxn>
                <a:cxn ang="0">
                  <a:pos x="181" y="0"/>
                </a:cxn>
                <a:cxn ang="0">
                  <a:pos x="211" y="0"/>
                </a:cxn>
                <a:cxn ang="0">
                  <a:pos x="106" y="48"/>
                </a:cxn>
                <a:cxn ang="0">
                  <a:pos x="100" y="80"/>
                </a:cxn>
                <a:cxn ang="0">
                  <a:pos x="18" y="80"/>
                </a:cxn>
                <a:cxn ang="0">
                  <a:pos x="24" y="48"/>
                </a:cxn>
                <a:cxn ang="0">
                  <a:pos x="106" y="48"/>
                </a:cxn>
                <a:cxn ang="0">
                  <a:pos x="97" y="97"/>
                </a:cxn>
                <a:cxn ang="0">
                  <a:pos x="91" y="129"/>
                </a:cxn>
                <a:cxn ang="0">
                  <a:pos x="10" y="129"/>
                </a:cxn>
                <a:cxn ang="0">
                  <a:pos x="14" y="97"/>
                </a:cxn>
                <a:cxn ang="0">
                  <a:pos x="97" y="97"/>
                </a:cxn>
              </a:cxnLst>
              <a:rect l="0" t="0" r="r" b="b"/>
              <a:pathLst>
                <a:path w="211" h="177">
                  <a:moveTo>
                    <a:pt x="164" y="0"/>
                  </a:moveTo>
                  <a:lnTo>
                    <a:pt x="138" y="129"/>
                  </a:lnTo>
                  <a:lnTo>
                    <a:pt x="108" y="129"/>
                  </a:lnTo>
                  <a:lnTo>
                    <a:pt x="132" y="0"/>
                  </a:lnTo>
                  <a:lnTo>
                    <a:pt x="164" y="0"/>
                  </a:lnTo>
                  <a:close/>
                  <a:moveTo>
                    <a:pt x="116" y="0"/>
                  </a:moveTo>
                  <a:lnTo>
                    <a:pt x="110" y="32"/>
                  </a:lnTo>
                  <a:lnTo>
                    <a:pt x="27" y="32"/>
                  </a:lnTo>
                  <a:lnTo>
                    <a:pt x="33" y="0"/>
                  </a:lnTo>
                  <a:lnTo>
                    <a:pt x="116" y="0"/>
                  </a:lnTo>
                  <a:close/>
                  <a:moveTo>
                    <a:pt x="211" y="0"/>
                  </a:moveTo>
                  <a:lnTo>
                    <a:pt x="176" y="177"/>
                  </a:lnTo>
                  <a:lnTo>
                    <a:pt x="0" y="177"/>
                  </a:lnTo>
                  <a:lnTo>
                    <a:pt x="7" y="145"/>
                  </a:lnTo>
                  <a:lnTo>
                    <a:pt x="152" y="145"/>
                  </a:lnTo>
                  <a:lnTo>
                    <a:pt x="181" y="0"/>
                  </a:lnTo>
                  <a:lnTo>
                    <a:pt x="211" y="0"/>
                  </a:lnTo>
                  <a:close/>
                  <a:moveTo>
                    <a:pt x="106" y="48"/>
                  </a:moveTo>
                  <a:lnTo>
                    <a:pt x="100" y="80"/>
                  </a:lnTo>
                  <a:lnTo>
                    <a:pt x="18" y="80"/>
                  </a:lnTo>
                  <a:lnTo>
                    <a:pt x="24" y="48"/>
                  </a:lnTo>
                  <a:lnTo>
                    <a:pt x="106" y="48"/>
                  </a:lnTo>
                  <a:close/>
                  <a:moveTo>
                    <a:pt x="97" y="97"/>
                  </a:moveTo>
                  <a:lnTo>
                    <a:pt x="91" y="129"/>
                  </a:lnTo>
                  <a:lnTo>
                    <a:pt x="10" y="129"/>
                  </a:lnTo>
                  <a:lnTo>
                    <a:pt x="14" y="97"/>
                  </a:lnTo>
                  <a:lnTo>
                    <a:pt x="97" y="97"/>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5" name="Freeform 4"/>
            <p:cNvSpPr>
              <a:spLocks noEditPoints="1"/>
            </p:cNvSpPr>
            <p:nvPr userDrawn="1"/>
          </p:nvSpPr>
          <p:spPr bwMode="black">
            <a:xfrm>
              <a:off x="4690" y="4058"/>
              <a:ext cx="799" cy="102"/>
            </a:xfrm>
            <a:custGeom>
              <a:cxnLst>
                <a:cxn ang="0">
                  <a:pos x="909" y="167"/>
                </a:cxn>
                <a:cxn ang="0">
                  <a:pos x="895" y="108"/>
                </a:cxn>
                <a:cxn ang="0">
                  <a:pos x="955" y="56"/>
                </a:cxn>
                <a:cxn ang="0">
                  <a:pos x="979" y="94"/>
                </a:cxn>
                <a:cxn ang="0">
                  <a:pos x="1351" y="49"/>
                </a:cxn>
                <a:cxn ang="0">
                  <a:pos x="1295" y="140"/>
                </a:cxn>
                <a:cxn ang="0">
                  <a:pos x="1357" y="181"/>
                </a:cxn>
                <a:cxn ang="0">
                  <a:pos x="1384" y="162"/>
                </a:cxn>
                <a:cxn ang="0">
                  <a:pos x="1338" y="162"/>
                </a:cxn>
                <a:cxn ang="0">
                  <a:pos x="1328" y="103"/>
                </a:cxn>
                <a:cxn ang="0">
                  <a:pos x="1395" y="56"/>
                </a:cxn>
                <a:cxn ang="0">
                  <a:pos x="1420" y="49"/>
                </a:cxn>
                <a:cxn ang="0">
                  <a:pos x="1192" y="46"/>
                </a:cxn>
                <a:cxn ang="0">
                  <a:pos x="1282" y="46"/>
                </a:cxn>
                <a:cxn ang="0">
                  <a:pos x="1111" y="153"/>
                </a:cxn>
                <a:cxn ang="0">
                  <a:pos x="1067" y="167"/>
                </a:cxn>
                <a:cxn ang="0">
                  <a:pos x="1049" y="134"/>
                </a:cxn>
                <a:cxn ang="0">
                  <a:pos x="1021" y="143"/>
                </a:cxn>
                <a:cxn ang="0">
                  <a:pos x="1071" y="181"/>
                </a:cxn>
                <a:cxn ang="0">
                  <a:pos x="1132" y="143"/>
                </a:cxn>
                <a:cxn ang="0">
                  <a:pos x="975" y="46"/>
                </a:cxn>
                <a:cxn ang="0">
                  <a:pos x="878" y="80"/>
                </a:cxn>
                <a:cxn ang="0">
                  <a:pos x="879" y="167"/>
                </a:cxn>
                <a:cxn ang="0">
                  <a:pos x="984" y="156"/>
                </a:cxn>
                <a:cxn ang="0">
                  <a:pos x="1000" y="64"/>
                </a:cxn>
                <a:cxn ang="0">
                  <a:pos x="829" y="80"/>
                </a:cxn>
                <a:cxn ang="0">
                  <a:pos x="795" y="100"/>
                </a:cxn>
                <a:cxn ang="0">
                  <a:pos x="721" y="99"/>
                </a:cxn>
                <a:cxn ang="0">
                  <a:pos x="698" y="65"/>
                </a:cxn>
                <a:cxn ang="0">
                  <a:pos x="668" y="40"/>
                </a:cxn>
                <a:cxn ang="0">
                  <a:pos x="630" y="69"/>
                </a:cxn>
                <a:cxn ang="0">
                  <a:pos x="603" y="126"/>
                </a:cxn>
                <a:cxn ang="0">
                  <a:pos x="602" y="172"/>
                </a:cxn>
                <a:cxn ang="0">
                  <a:pos x="659" y="170"/>
                </a:cxn>
                <a:cxn ang="0">
                  <a:pos x="478" y="45"/>
                </a:cxn>
                <a:cxn ang="0">
                  <a:pos x="559" y="61"/>
                </a:cxn>
                <a:cxn ang="0">
                  <a:pos x="435" y="43"/>
                </a:cxn>
                <a:cxn ang="0">
                  <a:pos x="383" y="81"/>
                </a:cxn>
                <a:cxn ang="0">
                  <a:pos x="416" y="129"/>
                </a:cxn>
                <a:cxn ang="0">
                  <a:pos x="421" y="162"/>
                </a:cxn>
                <a:cxn ang="0">
                  <a:pos x="378" y="148"/>
                </a:cxn>
                <a:cxn ang="0">
                  <a:pos x="407" y="180"/>
                </a:cxn>
                <a:cxn ang="0">
                  <a:pos x="453" y="130"/>
                </a:cxn>
                <a:cxn ang="0">
                  <a:pos x="410" y="84"/>
                </a:cxn>
                <a:cxn ang="0">
                  <a:pos x="422" y="56"/>
                </a:cxn>
                <a:cxn ang="0">
                  <a:pos x="464" y="53"/>
                </a:cxn>
                <a:cxn ang="0">
                  <a:pos x="273" y="46"/>
                </a:cxn>
                <a:cxn ang="0">
                  <a:pos x="364" y="46"/>
                </a:cxn>
                <a:cxn ang="0">
                  <a:pos x="216" y="177"/>
                </a:cxn>
                <a:cxn ang="0">
                  <a:pos x="226" y="73"/>
                </a:cxn>
                <a:cxn ang="0">
                  <a:pos x="194" y="46"/>
                </a:cxn>
                <a:cxn ang="0">
                  <a:pos x="102" y="156"/>
                </a:cxn>
                <a:cxn ang="0">
                  <a:pos x="118" y="73"/>
                </a:cxn>
                <a:cxn ang="0">
                  <a:pos x="127" y="22"/>
                </a:cxn>
                <a:cxn ang="0">
                  <a:pos x="654" y="69"/>
                </a:cxn>
                <a:cxn ang="0">
                  <a:pos x="679" y="53"/>
                </a:cxn>
                <a:cxn ang="0">
                  <a:pos x="645" y="164"/>
                </a:cxn>
                <a:cxn ang="0">
                  <a:pos x="621" y="132"/>
                </a:cxn>
                <a:cxn ang="0">
                  <a:pos x="645" y="164"/>
                </a:cxn>
                <a:cxn ang="0">
                  <a:pos x="181" y="59"/>
                </a:cxn>
                <a:cxn ang="0">
                  <a:pos x="192" y="94"/>
                </a:cxn>
              </a:cxnLst>
              <a:rect l="0" t="0" r="r" b="b"/>
              <a:pathLst>
                <a:path w="1430" h="181">
                  <a:moveTo>
                    <a:pt x="965" y="143"/>
                  </a:moveTo>
                  <a:lnTo>
                    <a:pt x="965" y="143"/>
                  </a:lnTo>
                  <a:lnTo>
                    <a:pt x="955" y="154"/>
                  </a:lnTo>
                  <a:lnTo>
                    <a:pt x="946" y="164"/>
                  </a:lnTo>
                  <a:lnTo>
                    <a:pt x="935" y="169"/>
                  </a:lnTo>
                  <a:lnTo>
                    <a:pt x="924" y="170"/>
                  </a:lnTo>
                  <a:lnTo>
                    <a:pt x="924" y="170"/>
                  </a:lnTo>
                  <a:lnTo>
                    <a:pt x="916" y="170"/>
                  </a:lnTo>
                  <a:lnTo>
                    <a:pt x="909" y="167"/>
                  </a:lnTo>
                  <a:lnTo>
                    <a:pt x="905" y="165"/>
                  </a:lnTo>
                  <a:lnTo>
                    <a:pt x="900" y="161"/>
                  </a:lnTo>
                  <a:lnTo>
                    <a:pt x="897" y="156"/>
                  </a:lnTo>
                  <a:lnTo>
                    <a:pt x="894" y="150"/>
                  </a:lnTo>
                  <a:lnTo>
                    <a:pt x="892" y="143"/>
                  </a:lnTo>
                  <a:lnTo>
                    <a:pt x="892" y="134"/>
                  </a:lnTo>
                  <a:lnTo>
                    <a:pt x="892" y="134"/>
                  </a:lnTo>
                  <a:lnTo>
                    <a:pt x="892" y="121"/>
                  </a:lnTo>
                  <a:lnTo>
                    <a:pt x="895" y="108"/>
                  </a:lnTo>
                  <a:lnTo>
                    <a:pt x="900" y="96"/>
                  </a:lnTo>
                  <a:lnTo>
                    <a:pt x="906" y="83"/>
                  </a:lnTo>
                  <a:lnTo>
                    <a:pt x="906" y="83"/>
                  </a:lnTo>
                  <a:lnTo>
                    <a:pt x="916" y="72"/>
                  </a:lnTo>
                  <a:lnTo>
                    <a:pt x="925" y="62"/>
                  </a:lnTo>
                  <a:lnTo>
                    <a:pt x="936" y="57"/>
                  </a:lnTo>
                  <a:lnTo>
                    <a:pt x="949" y="56"/>
                  </a:lnTo>
                  <a:lnTo>
                    <a:pt x="949" y="56"/>
                  </a:lnTo>
                  <a:lnTo>
                    <a:pt x="955" y="56"/>
                  </a:lnTo>
                  <a:lnTo>
                    <a:pt x="962" y="59"/>
                  </a:lnTo>
                  <a:lnTo>
                    <a:pt x="968" y="62"/>
                  </a:lnTo>
                  <a:lnTo>
                    <a:pt x="973" y="67"/>
                  </a:lnTo>
                  <a:lnTo>
                    <a:pt x="973" y="67"/>
                  </a:lnTo>
                  <a:lnTo>
                    <a:pt x="976" y="73"/>
                  </a:lnTo>
                  <a:lnTo>
                    <a:pt x="978" y="80"/>
                  </a:lnTo>
                  <a:lnTo>
                    <a:pt x="979" y="86"/>
                  </a:lnTo>
                  <a:lnTo>
                    <a:pt x="979" y="94"/>
                  </a:lnTo>
                  <a:lnTo>
                    <a:pt x="979" y="94"/>
                  </a:lnTo>
                  <a:lnTo>
                    <a:pt x="979" y="107"/>
                  </a:lnTo>
                  <a:lnTo>
                    <a:pt x="976" y="119"/>
                  </a:lnTo>
                  <a:lnTo>
                    <a:pt x="971" y="132"/>
                  </a:lnTo>
                  <a:lnTo>
                    <a:pt x="965" y="143"/>
                  </a:lnTo>
                  <a:lnTo>
                    <a:pt x="965" y="143"/>
                  </a:lnTo>
                  <a:close/>
                  <a:moveTo>
                    <a:pt x="1385" y="43"/>
                  </a:moveTo>
                  <a:lnTo>
                    <a:pt x="1385" y="43"/>
                  </a:lnTo>
                  <a:lnTo>
                    <a:pt x="1366" y="45"/>
                  </a:lnTo>
                  <a:lnTo>
                    <a:pt x="1351" y="49"/>
                  </a:lnTo>
                  <a:lnTo>
                    <a:pt x="1335" y="56"/>
                  </a:lnTo>
                  <a:lnTo>
                    <a:pt x="1322" y="67"/>
                  </a:lnTo>
                  <a:lnTo>
                    <a:pt x="1322" y="67"/>
                  </a:lnTo>
                  <a:lnTo>
                    <a:pt x="1309" y="80"/>
                  </a:lnTo>
                  <a:lnTo>
                    <a:pt x="1301" y="94"/>
                  </a:lnTo>
                  <a:lnTo>
                    <a:pt x="1295" y="111"/>
                  </a:lnTo>
                  <a:lnTo>
                    <a:pt x="1293" y="129"/>
                  </a:lnTo>
                  <a:lnTo>
                    <a:pt x="1293" y="129"/>
                  </a:lnTo>
                  <a:lnTo>
                    <a:pt x="1295" y="140"/>
                  </a:lnTo>
                  <a:lnTo>
                    <a:pt x="1298" y="151"/>
                  </a:lnTo>
                  <a:lnTo>
                    <a:pt x="1305" y="161"/>
                  </a:lnTo>
                  <a:lnTo>
                    <a:pt x="1314" y="169"/>
                  </a:lnTo>
                  <a:lnTo>
                    <a:pt x="1314" y="169"/>
                  </a:lnTo>
                  <a:lnTo>
                    <a:pt x="1324" y="173"/>
                  </a:lnTo>
                  <a:lnTo>
                    <a:pt x="1333" y="178"/>
                  </a:lnTo>
                  <a:lnTo>
                    <a:pt x="1344" y="180"/>
                  </a:lnTo>
                  <a:lnTo>
                    <a:pt x="1357" y="181"/>
                  </a:lnTo>
                  <a:lnTo>
                    <a:pt x="1357" y="181"/>
                  </a:lnTo>
                  <a:lnTo>
                    <a:pt x="1368" y="180"/>
                  </a:lnTo>
                  <a:lnTo>
                    <a:pt x="1381" y="178"/>
                  </a:lnTo>
                  <a:lnTo>
                    <a:pt x="1409" y="170"/>
                  </a:lnTo>
                  <a:lnTo>
                    <a:pt x="1420" y="119"/>
                  </a:lnTo>
                  <a:lnTo>
                    <a:pt x="1420" y="119"/>
                  </a:lnTo>
                  <a:lnTo>
                    <a:pt x="1408" y="121"/>
                  </a:lnTo>
                  <a:lnTo>
                    <a:pt x="1408" y="121"/>
                  </a:lnTo>
                  <a:lnTo>
                    <a:pt x="1392" y="119"/>
                  </a:lnTo>
                  <a:lnTo>
                    <a:pt x="1384" y="162"/>
                  </a:lnTo>
                  <a:lnTo>
                    <a:pt x="1384" y="162"/>
                  </a:lnTo>
                  <a:lnTo>
                    <a:pt x="1381" y="165"/>
                  </a:lnTo>
                  <a:lnTo>
                    <a:pt x="1374" y="167"/>
                  </a:lnTo>
                  <a:lnTo>
                    <a:pt x="1368" y="169"/>
                  </a:lnTo>
                  <a:lnTo>
                    <a:pt x="1357" y="169"/>
                  </a:lnTo>
                  <a:lnTo>
                    <a:pt x="1357" y="169"/>
                  </a:lnTo>
                  <a:lnTo>
                    <a:pt x="1351" y="167"/>
                  </a:lnTo>
                  <a:lnTo>
                    <a:pt x="1343" y="165"/>
                  </a:lnTo>
                  <a:lnTo>
                    <a:pt x="1338" y="162"/>
                  </a:lnTo>
                  <a:lnTo>
                    <a:pt x="1333" y="158"/>
                  </a:lnTo>
                  <a:lnTo>
                    <a:pt x="1333" y="158"/>
                  </a:lnTo>
                  <a:lnTo>
                    <a:pt x="1330" y="153"/>
                  </a:lnTo>
                  <a:lnTo>
                    <a:pt x="1327" y="146"/>
                  </a:lnTo>
                  <a:lnTo>
                    <a:pt x="1325" y="138"/>
                  </a:lnTo>
                  <a:lnTo>
                    <a:pt x="1325" y="130"/>
                  </a:lnTo>
                  <a:lnTo>
                    <a:pt x="1325" y="130"/>
                  </a:lnTo>
                  <a:lnTo>
                    <a:pt x="1325" y="118"/>
                  </a:lnTo>
                  <a:lnTo>
                    <a:pt x="1328" y="103"/>
                  </a:lnTo>
                  <a:lnTo>
                    <a:pt x="1333" y="92"/>
                  </a:lnTo>
                  <a:lnTo>
                    <a:pt x="1341" y="80"/>
                  </a:lnTo>
                  <a:lnTo>
                    <a:pt x="1341" y="80"/>
                  </a:lnTo>
                  <a:lnTo>
                    <a:pt x="1351" y="69"/>
                  </a:lnTo>
                  <a:lnTo>
                    <a:pt x="1360" y="61"/>
                  </a:lnTo>
                  <a:lnTo>
                    <a:pt x="1373" y="56"/>
                  </a:lnTo>
                  <a:lnTo>
                    <a:pt x="1385" y="54"/>
                  </a:lnTo>
                  <a:lnTo>
                    <a:pt x="1385" y="54"/>
                  </a:lnTo>
                  <a:lnTo>
                    <a:pt x="1395" y="56"/>
                  </a:lnTo>
                  <a:lnTo>
                    <a:pt x="1404" y="59"/>
                  </a:lnTo>
                  <a:lnTo>
                    <a:pt x="1404" y="59"/>
                  </a:lnTo>
                  <a:lnTo>
                    <a:pt x="1414" y="65"/>
                  </a:lnTo>
                  <a:lnTo>
                    <a:pt x="1417" y="70"/>
                  </a:lnTo>
                  <a:lnTo>
                    <a:pt x="1419" y="73"/>
                  </a:lnTo>
                  <a:lnTo>
                    <a:pt x="1422" y="73"/>
                  </a:lnTo>
                  <a:lnTo>
                    <a:pt x="1430" y="56"/>
                  </a:lnTo>
                  <a:lnTo>
                    <a:pt x="1430" y="56"/>
                  </a:lnTo>
                  <a:lnTo>
                    <a:pt x="1420" y="49"/>
                  </a:lnTo>
                  <a:lnTo>
                    <a:pt x="1411" y="46"/>
                  </a:lnTo>
                  <a:lnTo>
                    <a:pt x="1398" y="45"/>
                  </a:lnTo>
                  <a:lnTo>
                    <a:pt x="1385" y="43"/>
                  </a:lnTo>
                  <a:lnTo>
                    <a:pt x="1385" y="43"/>
                  </a:lnTo>
                  <a:close/>
                  <a:moveTo>
                    <a:pt x="1282" y="46"/>
                  </a:moveTo>
                  <a:lnTo>
                    <a:pt x="1282" y="46"/>
                  </a:lnTo>
                  <a:lnTo>
                    <a:pt x="1276" y="46"/>
                  </a:lnTo>
                  <a:lnTo>
                    <a:pt x="1257" y="134"/>
                  </a:lnTo>
                  <a:lnTo>
                    <a:pt x="1192" y="46"/>
                  </a:lnTo>
                  <a:lnTo>
                    <a:pt x="1174" y="46"/>
                  </a:lnTo>
                  <a:lnTo>
                    <a:pt x="1149" y="177"/>
                  </a:lnTo>
                  <a:lnTo>
                    <a:pt x="1165" y="177"/>
                  </a:lnTo>
                  <a:lnTo>
                    <a:pt x="1182" y="83"/>
                  </a:lnTo>
                  <a:lnTo>
                    <a:pt x="1249" y="177"/>
                  </a:lnTo>
                  <a:lnTo>
                    <a:pt x="1263" y="177"/>
                  </a:lnTo>
                  <a:lnTo>
                    <a:pt x="1290" y="46"/>
                  </a:lnTo>
                  <a:lnTo>
                    <a:pt x="1290" y="46"/>
                  </a:lnTo>
                  <a:lnTo>
                    <a:pt x="1282" y="46"/>
                  </a:lnTo>
                  <a:lnTo>
                    <a:pt x="1282" y="46"/>
                  </a:lnTo>
                  <a:close/>
                  <a:moveTo>
                    <a:pt x="1144" y="48"/>
                  </a:moveTo>
                  <a:lnTo>
                    <a:pt x="1144" y="48"/>
                  </a:lnTo>
                  <a:lnTo>
                    <a:pt x="1138" y="46"/>
                  </a:lnTo>
                  <a:lnTo>
                    <a:pt x="1120" y="132"/>
                  </a:lnTo>
                  <a:lnTo>
                    <a:pt x="1120" y="132"/>
                  </a:lnTo>
                  <a:lnTo>
                    <a:pt x="1117" y="140"/>
                  </a:lnTo>
                  <a:lnTo>
                    <a:pt x="1114" y="146"/>
                  </a:lnTo>
                  <a:lnTo>
                    <a:pt x="1111" y="153"/>
                  </a:lnTo>
                  <a:lnTo>
                    <a:pt x="1105" y="158"/>
                  </a:lnTo>
                  <a:lnTo>
                    <a:pt x="1105" y="158"/>
                  </a:lnTo>
                  <a:lnTo>
                    <a:pt x="1100" y="162"/>
                  </a:lnTo>
                  <a:lnTo>
                    <a:pt x="1092" y="165"/>
                  </a:lnTo>
                  <a:lnTo>
                    <a:pt x="1086" y="167"/>
                  </a:lnTo>
                  <a:lnTo>
                    <a:pt x="1078" y="169"/>
                  </a:lnTo>
                  <a:lnTo>
                    <a:pt x="1078" y="169"/>
                  </a:lnTo>
                  <a:lnTo>
                    <a:pt x="1071" y="169"/>
                  </a:lnTo>
                  <a:lnTo>
                    <a:pt x="1067" y="167"/>
                  </a:lnTo>
                  <a:lnTo>
                    <a:pt x="1062" y="164"/>
                  </a:lnTo>
                  <a:lnTo>
                    <a:pt x="1057" y="161"/>
                  </a:lnTo>
                  <a:lnTo>
                    <a:pt x="1057" y="161"/>
                  </a:lnTo>
                  <a:lnTo>
                    <a:pt x="1054" y="158"/>
                  </a:lnTo>
                  <a:lnTo>
                    <a:pt x="1051" y="153"/>
                  </a:lnTo>
                  <a:lnTo>
                    <a:pt x="1049" y="146"/>
                  </a:lnTo>
                  <a:lnTo>
                    <a:pt x="1049" y="142"/>
                  </a:lnTo>
                  <a:lnTo>
                    <a:pt x="1049" y="142"/>
                  </a:lnTo>
                  <a:lnTo>
                    <a:pt x="1049" y="134"/>
                  </a:lnTo>
                  <a:lnTo>
                    <a:pt x="1067" y="48"/>
                  </a:lnTo>
                  <a:lnTo>
                    <a:pt x="1067" y="48"/>
                  </a:lnTo>
                  <a:lnTo>
                    <a:pt x="1055" y="48"/>
                  </a:lnTo>
                  <a:lnTo>
                    <a:pt x="1055" y="48"/>
                  </a:lnTo>
                  <a:lnTo>
                    <a:pt x="1038" y="48"/>
                  </a:lnTo>
                  <a:lnTo>
                    <a:pt x="1022" y="134"/>
                  </a:lnTo>
                  <a:lnTo>
                    <a:pt x="1022" y="134"/>
                  </a:lnTo>
                  <a:lnTo>
                    <a:pt x="1021" y="143"/>
                  </a:lnTo>
                  <a:lnTo>
                    <a:pt x="1021" y="143"/>
                  </a:lnTo>
                  <a:lnTo>
                    <a:pt x="1022" y="153"/>
                  </a:lnTo>
                  <a:lnTo>
                    <a:pt x="1025" y="161"/>
                  </a:lnTo>
                  <a:lnTo>
                    <a:pt x="1030" y="167"/>
                  </a:lnTo>
                  <a:lnTo>
                    <a:pt x="1036" y="173"/>
                  </a:lnTo>
                  <a:lnTo>
                    <a:pt x="1036" y="173"/>
                  </a:lnTo>
                  <a:lnTo>
                    <a:pt x="1044" y="177"/>
                  </a:lnTo>
                  <a:lnTo>
                    <a:pt x="1052" y="178"/>
                  </a:lnTo>
                  <a:lnTo>
                    <a:pt x="1062" y="180"/>
                  </a:lnTo>
                  <a:lnTo>
                    <a:pt x="1071" y="181"/>
                  </a:lnTo>
                  <a:lnTo>
                    <a:pt x="1071" y="181"/>
                  </a:lnTo>
                  <a:lnTo>
                    <a:pt x="1082" y="180"/>
                  </a:lnTo>
                  <a:lnTo>
                    <a:pt x="1094" y="178"/>
                  </a:lnTo>
                  <a:lnTo>
                    <a:pt x="1103" y="173"/>
                  </a:lnTo>
                  <a:lnTo>
                    <a:pt x="1113" y="169"/>
                  </a:lnTo>
                  <a:lnTo>
                    <a:pt x="1113" y="169"/>
                  </a:lnTo>
                  <a:lnTo>
                    <a:pt x="1120" y="161"/>
                  </a:lnTo>
                  <a:lnTo>
                    <a:pt x="1127" y="153"/>
                  </a:lnTo>
                  <a:lnTo>
                    <a:pt x="1132" y="143"/>
                  </a:lnTo>
                  <a:lnTo>
                    <a:pt x="1135" y="132"/>
                  </a:lnTo>
                  <a:lnTo>
                    <a:pt x="1152" y="48"/>
                  </a:lnTo>
                  <a:lnTo>
                    <a:pt x="1152" y="48"/>
                  </a:lnTo>
                  <a:lnTo>
                    <a:pt x="1144" y="48"/>
                  </a:lnTo>
                  <a:lnTo>
                    <a:pt x="1144" y="48"/>
                  </a:lnTo>
                  <a:close/>
                  <a:moveTo>
                    <a:pt x="994" y="56"/>
                  </a:moveTo>
                  <a:lnTo>
                    <a:pt x="994" y="56"/>
                  </a:lnTo>
                  <a:lnTo>
                    <a:pt x="984" y="51"/>
                  </a:lnTo>
                  <a:lnTo>
                    <a:pt x="975" y="46"/>
                  </a:lnTo>
                  <a:lnTo>
                    <a:pt x="963" y="45"/>
                  </a:lnTo>
                  <a:lnTo>
                    <a:pt x="951" y="43"/>
                  </a:lnTo>
                  <a:lnTo>
                    <a:pt x="951" y="43"/>
                  </a:lnTo>
                  <a:lnTo>
                    <a:pt x="933" y="45"/>
                  </a:lnTo>
                  <a:lnTo>
                    <a:pt x="917" y="49"/>
                  </a:lnTo>
                  <a:lnTo>
                    <a:pt x="903" y="56"/>
                  </a:lnTo>
                  <a:lnTo>
                    <a:pt x="890" y="67"/>
                  </a:lnTo>
                  <a:lnTo>
                    <a:pt x="890" y="67"/>
                  </a:lnTo>
                  <a:lnTo>
                    <a:pt x="878" y="80"/>
                  </a:lnTo>
                  <a:lnTo>
                    <a:pt x="870" y="94"/>
                  </a:lnTo>
                  <a:lnTo>
                    <a:pt x="865" y="110"/>
                  </a:lnTo>
                  <a:lnTo>
                    <a:pt x="863" y="127"/>
                  </a:lnTo>
                  <a:lnTo>
                    <a:pt x="863" y="127"/>
                  </a:lnTo>
                  <a:lnTo>
                    <a:pt x="863" y="138"/>
                  </a:lnTo>
                  <a:lnTo>
                    <a:pt x="867" y="150"/>
                  </a:lnTo>
                  <a:lnTo>
                    <a:pt x="871" y="159"/>
                  </a:lnTo>
                  <a:lnTo>
                    <a:pt x="879" y="167"/>
                  </a:lnTo>
                  <a:lnTo>
                    <a:pt x="879" y="167"/>
                  </a:lnTo>
                  <a:lnTo>
                    <a:pt x="887" y="173"/>
                  </a:lnTo>
                  <a:lnTo>
                    <a:pt x="897" y="177"/>
                  </a:lnTo>
                  <a:lnTo>
                    <a:pt x="908" y="180"/>
                  </a:lnTo>
                  <a:lnTo>
                    <a:pt x="921" y="181"/>
                  </a:lnTo>
                  <a:lnTo>
                    <a:pt x="921" y="181"/>
                  </a:lnTo>
                  <a:lnTo>
                    <a:pt x="938" y="180"/>
                  </a:lnTo>
                  <a:lnTo>
                    <a:pt x="954" y="175"/>
                  </a:lnTo>
                  <a:lnTo>
                    <a:pt x="970" y="167"/>
                  </a:lnTo>
                  <a:lnTo>
                    <a:pt x="984" y="156"/>
                  </a:lnTo>
                  <a:lnTo>
                    <a:pt x="984" y="156"/>
                  </a:lnTo>
                  <a:lnTo>
                    <a:pt x="995" y="143"/>
                  </a:lnTo>
                  <a:lnTo>
                    <a:pt x="1003" y="129"/>
                  </a:lnTo>
                  <a:lnTo>
                    <a:pt x="1008" y="113"/>
                  </a:lnTo>
                  <a:lnTo>
                    <a:pt x="1009" y="96"/>
                  </a:lnTo>
                  <a:lnTo>
                    <a:pt x="1009" y="96"/>
                  </a:lnTo>
                  <a:lnTo>
                    <a:pt x="1009" y="84"/>
                  </a:lnTo>
                  <a:lnTo>
                    <a:pt x="1006" y="73"/>
                  </a:lnTo>
                  <a:lnTo>
                    <a:pt x="1000" y="64"/>
                  </a:lnTo>
                  <a:lnTo>
                    <a:pt x="994" y="56"/>
                  </a:lnTo>
                  <a:lnTo>
                    <a:pt x="994" y="56"/>
                  </a:lnTo>
                  <a:close/>
                  <a:moveTo>
                    <a:pt x="894" y="2"/>
                  </a:moveTo>
                  <a:lnTo>
                    <a:pt x="894" y="2"/>
                  </a:lnTo>
                  <a:lnTo>
                    <a:pt x="889" y="2"/>
                  </a:lnTo>
                  <a:lnTo>
                    <a:pt x="883" y="0"/>
                  </a:lnTo>
                  <a:lnTo>
                    <a:pt x="883" y="0"/>
                  </a:lnTo>
                  <a:lnTo>
                    <a:pt x="856" y="43"/>
                  </a:lnTo>
                  <a:lnTo>
                    <a:pt x="829" y="80"/>
                  </a:lnTo>
                  <a:lnTo>
                    <a:pt x="829" y="80"/>
                  </a:lnTo>
                  <a:lnTo>
                    <a:pt x="805" y="0"/>
                  </a:lnTo>
                  <a:lnTo>
                    <a:pt x="805" y="0"/>
                  </a:lnTo>
                  <a:lnTo>
                    <a:pt x="795" y="2"/>
                  </a:lnTo>
                  <a:lnTo>
                    <a:pt x="786" y="2"/>
                  </a:lnTo>
                  <a:lnTo>
                    <a:pt x="786" y="2"/>
                  </a:lnTo>
                  <a:lnTo>
                    <a:pt x="773" y="2"/>
                  </a:lnTo>
                  <a:lnTo>
                    <a:pt x="760" y="0"/>
                  </a:lnTo>
                  <a:lnTo>
                    <a:pt x="795" y="100"/>
                  </a:lnTo>
                  <a:lnTo>
                    <a:pt x="781" y="177"/>
                  </a:lnTo>
                  <a:lnTo>
                    <a:pt x="819" y="177"/>
                  </a:lnTo>
                  <a:lnTo>
                    <a:pt x="833" y="97"/>
                  </a:lnTo>
                  <a:lnTo>
                    <a:pt x="833" y="97"/>
                  </a:lnTo>
                  <a:lnTo>
                    <a:pt x="908" y="0"/>
                  </a:lnTo>
                  <a:lnTo>
                    <a:pt x="908" y="0"/>
                  </a:lnTo>
                  <a:lnTo>
                    <a:pt x="894" y="2"/>
                  </a:lnTo>
                  <a:lnTo>
                    <a:pt x="894" y="2"/>
                  </a:lnTo>
                  <a:close/>
                  <a:moveTo>
                    <a:pt x="721" y="99"/>
                  </a:moveTo>
                  <a:lnTo>
                    <a:pt x="721" y="99"/>
                  </a:lnTo>
                  <a:lnTo>
                    <a:pt x="705" y="119"/>
                  </a:lnTo>
                  <a:lnTo>
                    <a:pt x="691" y="135"/>
                  </a:lnTo>
                  <a:lnTo>
                    <a:pt x="667" y="99"/>
                  </a:lnTo>
                  <a:lnTo>
                    <a:pt x="667" y="99"/>
                  </a:lnTo>
                  <a:lnTo>
                    <a:pt x="681" y="89"/>
                  </a:lnTo>
                  <a:lnTo>
                    <a:pt x="691" y="80"/>
                  </a:lnTo>
                  <a:lnTo>
                    <a:pt x="697" y="70"/>
                  </a:lnTo>
                  <a:lnTo>
                    <a:pt x="698" y="65"/>
                  </a:lnTo>
                  <a:lnTo>
                    <a:pt x="698" y="62"/>
                  </a:lnTo>
                  <a:lnTo>
                    <a:pt x="698" y="62"/>
                  </a:lnTo>
                  <a:lnTo>
                    <a:pt x="698" y="56"/>
                  </a:lnTo>
                  <a:lnTo>
                    <a:pt x="697" y="53"/>
                  </a:lnTo>
                  <a:lnTo>
                    <a:pt x="695" y="48"/>
                  </a:lnTo>
                  <a:lnTo>
                    <a:pt x="692" y="45"/>
                  </a:lnTo>
                  <a:lnTo>
                    <a:pt x="687" y="43"/>
                  </a:lnTo>
                  <a:lnTo>
                    <a:pt x="683" y="41"/>
                  </a:lnTo>
                  <a:lnTo>
                    <a:pt x="668" y="40"/>
                  </a:lnTo>
                  <a:lnTo>
                    <a:pt x="668" y="40"/>
                  </a:lnTo>
                  <a:lnTo>
                    <a:pt x="660" y="40"/>
                  </a:lnTo>
                  <a:lnTo>
                    <a:pt x="654" y="41"/>
                  </a:lnTo>
                  <a:lnTo>
                    <a:pt x="646" y="45"/>
                  </a:lnTo>
                  <a:lnTo>
                    <a:pt x="641" y="49"/>
                  </a:lnTo>
                  <a:lnTo>
                    <a:pt x="641" y="49"/>
                  </a:lnTo>
                  <a:lnTo>
                    <a:pt x="635" y="56"/>
                  </a:lnTo>
                  <a:lnTo>
                    <a:pt x="632" y="62"/>
                  </a:lnTo>
                  <a:lnTo>
                    <a:pt x="630" y="69"/>
                  </a:lnTo>
                  <a:lnTo>
                    <a:pt x="629" y="76"/>
                  </a:lnTo>
                  <a:lnTo>
                    <a:pt x="629" y="76"/>
                  </a:lnTo>
                  <a:lnTo>
                    <a:pt x="629" y="83"/>
                  </a:lnTo>
                  <a:lnTo>
                    <a:pt x="630" y="89"/>
                  </a:lnTo>
                  <a:lnTo>
                    <a:pt x="637" y="103"/>
                  </a:lnTo>
                  <a:lnTo>
                    <a:pt x="637" y="103"/>
                  </a:lnTo>
                  <a:lnTo>
                    <a:pt x="618" y="115"/>
                  </a:lnTo>
                  <a:lnTo>
                    <a:pt x="610" y="119"/>
                  </a:lnTo>
                  <a:lnTo>
                    <a:pt x="603" y="126"/>
                  </a:lnTo>
                  <a:lnTo>
                    <a:pt x="599" y="132"/>
                  </a:lnTo>
                  <a:lnTo>
                    <a:pt x="595" y="137"/>
                  </a:lnTo>
                  <a:lnTo>
                    <a:pt x="592" y="143"/>
                  </a:lnTo>
                  <a:lnTo>
                    <a:pt x="592" y="150"/>
                  </a:lnTo>
                  <a:lnTo>
                    <a:pt x="592" y="150"/>
                  </a:lnTo>
                  <a:lnTo>
                    <a:pt x="592" y="156"/>
                  </a:lnTo>
                  <a:lnTo>
                    <a:pt x="595" y="162"/>
                  </a:lnTo>
                  <a:lnTo>
                    <a:pt x="599" y="167"/>
                  </a:lnTo>
                  <a:lnTo>
                    <a:pt x="602" y="172"/>
                  </a:lnTo>
                  <a:lnTo>
                    <a:pt x="602" y="172"/>
                  </a:lnTo>
                  <a:lnTo>
                    <a:pt x="606" y="175"/>
                  </a:lnTo>
                  <a:lnTo>
                    <a:pt x="613" y="177"/>
                  </a:lnTo>
                  <a:lnTo>
                    <a:pt x="619" y="178"/>
                  </a:lnTo>
                  <a:lnTo>
                    <a:pt x="626" y="178"/>
                  </a:lnTo>
                  <a:lnTo>
                    <a:pt x="626" y="178"/>
                  </a:lnTo>
                  <a:lnTo>
                    <a:pt x="637" y="178"/>
                  </a:lnTo>
                  <a:lnTo>
                    <a:pt x="648" y="175"/>
                  </a:lnTo>
                  <a:lnTo>
                    <a:pt x="659" y="170"/>
                  </a:lnTo>
                  <a:lnTo>
                    <a:pt x="672" y="162"/>
                  </a:lnTo>
                  <a:lnTo>
                    <a:pt x="679" y="177"/>
                  </a:lnTo>
                  <a:lnTo>
                    <a:pt x="718" y="177"/>
                  </a:lnTo>
                  <a:lnTo>
                    <a:pt x="695" y="145"/>
                  </a:lnTo>
                  <a:lnTo>
                    <a:pt x="695" y="145"/>
                  </a:lnTo>
                  <a:lnTo>
                    <a:pt x="730" y="110"/>
                  </a:lnTo>
                  <a:lnTo>
                    <a:pt x="721" y="99"/>
                  </a:lnTo>
                  <a:close/>
                  <a:moveTo>
                    <a:pt x="478" y="45"/>
                  </a:moveTo>
                  <a:lnTo>
                    <a:pt x="478" y="45"/>
                  </a:lnTo>
                  <a:lnTo>
                    <a:pt x="476" y="54"/>
                  </a:lnTo>
                  <a:lnTo>
                    <a:pt x="475" y="61"/>
                  </a:lnTo>
                  <a:lnTo>
                    <a:pt x="475" y="61"/>
                  </a:lnTo>
                  <a:lnTo>
                    <a:pt x="510" y="59"/>
                  </a:lnTo>
                  <a:lnTo>
                    <a:pt x="488" y="177"/>
                  </a:lnTo>
                  <a:lnTo>
                    <a:pt x="514" y="177"/>
                  </a:lnTo>
                  <a:lnTo>
                    <a:pt x="538" y="59"/>
                  </a:lnTo>
                  <a:lnTo>
                    <a:pt x="538" y="59"/>
                  </a:lnTo>
                  <a:lnTo>
                    <a:pt x="559" y="61"/>
                  </a:lnTo>
                  <a:lnTo>
                    <a:pt x="572" y="62"/>
                  </a:lnTo>
                  <a:lnTo>
                    <a:pt x="572" y="62"/>
                  </a:lnTo>
                  <a:lnTo>
                    <a:pt x="572" y="53"/>
                  </a:lnTo>
                  <a:lnTo>
                    <a:pt x="575" y="45"/>
                  </a:lnTo>
                  <a:lnTo>
                    <a:pt x="478" y="45"/>
                  </a:lnTo>
                  <a:close/>
                  <a:moveTo>
                    <a:pt x="449" y="46"/>
                  </a:moveTo>
                  <a:lnTo>
                    <a:pt x="449" y="46"/>
                  </a:lnTo>
                  <a:lnTo>
                    <a:pt x="441" y="43"/>
                  </a:lnTo>
                  <a:lnTo>
                    <a:pt x="435" y="43"/>
                  </a:lnTo>
                  <a:lnTo>
                    <a:pt x="435" y="43"/>
                  </a:lnTo>
                  <a:lnTo>
                    <a:pt x="424" y="45"/>
                  </a:lnTo>
                  <a:lnTo>
                    <a:pt x="415" y="46"/>
                  </a:lnTo>
                  <a:lnTo>
                    <a:pt x="407" y="51"/>
                  </a:lnTo>
                  <a:lnTo>
                    <a:pt x="399" y="56"/>
                  </a:lnTo>
                  <a:lnTo>
                    <a:pt x="399" y="56"/>
                  </a:lnTo>
                  <a:lnTo>
                    <a:pt x="391" y="64"/>
                  </a:lnTo>
                  <a:lnTo>
                    <a:pt x="386" y="72"/>
                  </a:lnTo>
                  <a:lnTo>
                    <a:pt x="383" y="81"/>
                  </a:lnTo>
                  <a:lnTo>
                    <a:pt x="383" y="91"/>
                  </a:lnTo>
                  <a:lnTo>
                    <a:pt x="383" y="91"/>
                  </a:lnTo>
                  <a:lnTo>
                    <a:pt x="383" y="97"/>
                  </a:lnTo>
                  <a:lnTo>
                    <a:pt x="386" y="103"/>
                  </a:lnTo>
                  <a:lnTo>
                    <a:pt x="389" y="110"/>
                  </a:lnTo>
                  <a:lnTo>
                    <a:pt x="394" y="115"/>
                  </a:lnTo>
                  <a:lnTo>
                    <a:pt x="394" y="115"/>
                  </a:lnTo>
                  <a:lnTo>
                    <a:pt x="416" y="129"/>
                  </a:lnTo>
                  <a:lnTo>
                    <a:pt x="416" y="129"/>
                  </a:lnTo>
                  <a:lnTo>
                    <a:pt x="421" y="132"/>
                  </a:lnTo>
                  <a:lnTo>
                    <a:pt x="426" y="137"/>
                  </a:lnTo>
                  <a:lnTo>
                    <a:pt x="427" y="142"/>
                  </a:lnTo>
                  <a:lnTo>
                    <a:pt x="429" y="145"/>
                  </a:lnTo>
                  <a:lnTo>
                    <a:pt x="429" y="145"/>
                  </a:lnTo>
                  <a:lnTo>
                    <a:pt x="427" y="150"/>
                  </a:lnTo>
                  <a:lnTo>
                    <a:pt x="426" y="154"/>
                  </a:lnTo>
                  <a:lnTo>
                    <a:pt x="424" y="159"/>
                  </a:lnTo>
                  <a:lnTo>
                    <a:pt x="421" y="162"/>
                  </a:lnTo>
                  <a:lnTo>
                    <a:pt x="421" y="162"/>
                  </a:lnTo>
                  <a:lnTo>
                    <a:pt x="411" y="167"/>
                  </a:lnTo>
                  <a:lnTo>
                    <a:pt x="402" y="169"/>
                  </a:lnTo>
                  <a:lnTo>
                    <a:pt x="402" y="169"/>
                  </a:lnTo>
                  <a:lnTo>
                    <a:pt x="391" y="167"/>
                  </a:lnTo>
                  <a:lnTo>
                    <a:pt x="384" y="164"/>
                  </a:lnTo>
                  <a:lnTo>
                    <a:pt x="381" y="161"/>
                  </a:lnTo>
                  <a:lnTo>
                    <a:pt x="380" y="158"/>
                  </a:lnTo>
                  <a:lnTo>
                    <a:pt x="378" y="148"/>
                  </a:lnTo>
                  <a:lnTo>
                    <a:pt x="376" y="148"/>
                  </a:lnTo>
                  <a:lnTo>
                    <a:pt x="365" y="172"/>
                  </a:lnTo>
                  <a:lnTo>
                    <a:pt x="365" y="172"/>
                  </a:lnTo>
                  <a:lnTo>
                    <a:pt x="370" y="177"/>
                  </a:lnTo>
                  <a:lnTo>
                    <a:pt x="378" y="178"/>
                  </a:lnTo>
                  <a:lnTo>
                    <a:pt x="386" y="180"/>
                  </a:lnTo>
                  <a:lnTo>
                    <a:pt x="395" y="181"/>
                  </a:lnTo>
                  <a:lnTo>
                    <a:pt x="395" y="181"/>
                  </a:lnTo>
                  <a:lnTo>
                    <a:pt x="407" y="180"/>
                  </a:lnTo>
                  <a:lnTo>
                    <a:pt x="418" y="178"/>
                  </a:lnTo>
                  <a:lnTo>
                    <a:pt x="427" y="173"/>
                  </a:lnTo>
                  <a:lnTo>
                    <a:pt x="435" y="167"/>
                  </a:lnTo>
                  <a:lnTo>
                    <a:pt x="435" y="167"/>
                  </a:lnTo>
                  <a:lnTo>
                    <a:pt x="443" y="161"/>
                  </a:lnTo>
                  <a:lnTo>
                    <a:pt x="449" y="151"/>
                  </a:lnTo>
                  <a:lnTo>
                    <a:pt x="453" y="142"/>
                  </a:lnTo>
                  <a:lnTo>
                    <a:pt x="453" y="130"/>
                  </a:lnTo>
                  <a:lnTo>
                    <a:pt x="453" y="130"/>
                  </a:lnTo>
                  <a:lnTo>
                    <a:pt x="453" y="124"/>
                  </a:lnTo>
                  <a:lnTo>
                    <a:pt x="449" y="118"/>
                  </a:lnTo>
                  <a:lnTo>
                    <a:pt x="446" y="111"/>
                  </a:lnTo>
                  <a:lnTo>
                    <a:pt x="441" y="107"/>
                  </a:lnTo>
                  <a:lnTo>
                    <a:pt x="441" y="107"/>
                  </a:lnTo>
                  <a:lnTo>
                    <a:pt x="419" y="92"/>
                  </a:lnTo>
                  <a:lnTo>
                    <a:pt x="419" y="92"/>
                  </a:lnTo>
                  <a:lnTo>
                    <a:pt x="415" y="89"/>
                  </a:lnTo>
                  <a:lnTo>
                    <a:pt x="410" y="84"/>
                  </a:lnTo>
                  <a:lnTo>
                    <a:pt x="408" y="80"/>
                  </a:lnTo>
                  <a:lnTo>
                    <a:pt x="407" y="75"/>
                  </a:lnTo>
                  <a:lnTo>
                    <a:pt x="407" y="75"/>
                  </a:lnTo>
                  <a:lnTo>
                    <a:pt x="408" y="72"/>
                  </a:lnTo>
                  <a:lnTo>
                    <a:pt x="408" y="67"/>
                  </a:lnTo>
                  <a:lnTo>
                    <a:pt x="411" y="64"/>
                  </a:lnTo>
                  <a:lnTo>
                    <a:pt x="415" y="61"/>
                  </a:lnTo>
                  <a:lnTo>
                    <a:pt x="415" y="61"/>
                  </a:lnTo>
                  <a:lnTo>
                    <a:pt x="422" y="56"/>
                  </a:lnTo>
                  <a:lnTo>
                    <a:pt x="432" y="54"/>
                  </a:lnTo>
                  <a:lnTo>
                    <a:pt x="432" y="54"/>
                  </a:lnTo>
                  <a:lnTo>
                    <a:pt x="438" y="56"/>
                  </a:lnTo>
                  <a:lnTo>
                    <a:pt x="445" y="59"/>
                  </a:lnTo>
                  <a:lnTo>
                    <a:pt x="445" y="59"/>
                  </a:lnTo>
                  <a:lnTo>
                    <a:pt x="449" y="64"/>
                  </a:lnTo>
                  <a:lnTo>
                    <a:pt x="451" y="72"/>
                  </a:lnTo>
                  <a:lnTo>
                    <a:pt x="454" y="72"/>
                  </a:lnTo>
                  <a:lnTo>
                    <a:pt x="464" y="53"/>
                  </a:lnTo>
                  <a:lnTo>
                    <a:pt x="464" y="53"/>
                  </a:lnTo>
                  <a:lnTo>
                    <a:pt x="459" y="49"/>
                  </a:lnTo>
                  <a:lnTo>
                    <a:pt x="449" y="46"/>
                  </a:lnTo>
                  <a:lnTo>
                    <a:pt x="449" y="46"/>
                  </a:lnTo>
                  <a:close/>
                  <a:moveTo>
                    <a:pt x="364" y="46"/>
                  </a:moveTo>
                  <a:lnTo>
                    <a:pt x="364" y="46"/>
                  </a:lnTo>
                  <a:lnTo>
                    <a:pt x="357" y="46"/>
                  </a:lnTo>
                  <a:lnTo>
                    <a:pt x="340" y="135"/>
                  </a:lnTo>
                  <a:lnTo>
                    <a:pt x="273" y="46"/>
                  </a:lnTo>
                  <a:lnTo>
                    <a:pt x="257" y="46"/>
                  </a:lnTo>
                  <a:lnTo>
                    <a:pt x="231" y="177"/>
                  </a:lnTo>
                  <a:lnTo>
                    <a:pt x="246" y="177"/>
                  </a:lnTo>
                  <a:lnTo>
                    <a:pt x="264" y="83"/>
                  </a:lnTo>
                  <a:lnTo>
                    <a:pt x="330" y="177"/>
                  </a:lnTo>
                  <a:lnTo>
                    <a:pt x="346" y="177"/>
                  </a:lnTo>
                  <a:lnTo>
                    <a:pt x="372" y="46"/>
                  </a:lnTo>
                  <a:lnTo>
                    <a:pt x="372" y="46"/>
                  </a:lnTo>
                  <a:lnTo>
                    <a:pt x="364" y="46"/>
                  </a:lnTo>
                  <a:lnTo>
                    <a:pt x="364" y="46"/>
                  </a:lnTo>
                  <a:close/>
                  <a:moveTo>
                    <a:pt x="194" y="46"/>
                  </a:moveTo>
                  <a:lnTo>
                    <a:pt x="143" y="46"/>
                  </a:lnTo>
                  <a:lnTo>
                    <a:pt x="118" y="177"/>
                  </a:lnTo>
                  <a:lnTo>
                    <a:pt x="146" y="177"/>
                  </a:lnTo>
                  <a:lnTo>
                    <a:pt x="158" y="118"/>
                  </a:lnTo>
                  <a:lnTo>
                    <a:pt x="161" y="118"/>
                  </a:lnTo>
                  <a:lnTo>
                    <a:pt x="183" y="177"/>
                  </a:lnTo>
                  <a:lnTo>
                    <a:pt x="216" y="177"/>
                  </a:lnTo>
                  <a:lnTo>
                    <a:pt x="188" y="113"/>
                  </a:lnTo>
                  <a:lnTo>
                    <a:pt x="188" y="113"/>
                  </a:lnTo>
                  <a:lnTo>
                    <a:pt x="204" y="107"/>
                  </a:lnTo>
                  <a:lnTo>
                    <a:pt x="215" y="99"/>
                  </a:lnTo>
                  <a:lnTo>
                    <a:pt x="215" y="99"/>
                  </a:lnTo>
                  <a:lnTo>
                    <a:pt x="219" y="94"/>
                  </a:lnTo>
                  <a:lnTo>
                    <a:pt x="223" y="88"/>
                  </a:lnTo>
                  <a:lnTo>
                    <a:pt x="226" y="81"/>
                  </a:lnTo>
                  <a:lnTo>
                    <a:pt x="226" y="73"/>
                  </a:lnTo>
                  <a:lnTo>
                    <a:pt x="226" y="73"/>
                  </a:lnTo>
                  <a:lnTo>
                    <a:pt x="226" y="67"/>
                  </a:lnTo>
                  <a:lnTo>
                    <a:pt x="224" y="61"/>
                  </a:lnTo>
                  <a:lnTo>
                    <a:pt x="221" y="57"/>
                  </a:lnTo>
                  <a:lnTo>
                    <a:pt x="218" y="53"/>
                  </a:lnTo>
                  <a:lnTo>
                    <a:pt x="213" y="49"/>
                  </a:lnTo>
                  <a:lnTo>
                    <a:pt x="208" y="48"/>
                  </a:lnTo>
                  <a:lnTo>
                    <a:pt x="194" y="46"/>
                  </a:lnTo>
                  <a:lnTo>
                    <a:pt x="194" y="46"/>
                  </a:lnTo>
                  <a:close/>
                  <a:moveTo>
                    <a:pt x="34" y="0"/>
                  </a:moveTo>
                  <a:lnTo>
                    <a:pt x="0" y="177"/>
                  </a:lnTo>
                  <a:lnTo>
                    <a:pt x="99" y="177"/>
                  </a:lnTo>
                  <a:lnTo>
                    <a:pt x="99" y="177"/>
                  </a:lnTo>
                  <a:lnTo>
                    <a:pt x="97" y="170"/>
                  </a:lnTo>
                  <a:lnTo>
                    <a:pt x="97" y="165"/>
                  </a:lnTo>
                  <a:lnTo>
                    <a:pt x="99" y="161"/>
                  </a:lnTo>
                  <a:lnTo>
                    <a:pt x="102" y="156"/>
                  </a:lnTo>
                  <a:lnTo>
                    <a:pt x="102" y="156"/>
                  </a:lnTo>
                  <a:lnTo>
                    <a:pt x="50" y="159"/>
                  </a:lnTo>
                  <a:lnTo>
                    <a:pt x="42" y="159"/>
                  </a:lnTo>
                  <a:lnTo>
                    <a:pt x="54" y="91"/>
                  </a:lnTo>
                  <a:lnTo>
                    <a:pt x="54" y="91"/>
                  </a:lnTo>
                  <a:lnTo>
                    <a:pt x="88" y="92"/>
                  </a:lnTo>
                  <a:lnTo>
                    <a:pt x="113" y="96"/>
                  </a:lnTo>
                  <a:lnTo>
                    <a:pt x="113" y="96"/>
                  </a:lnTo>
                  <a:lnTo>
                    <a:pt x="113" y="81"/>
                  </a:lnTo>
                  <a:lnTo>
                    <a:pt x="118" y="73"/>
                  </a:lnTo>
                  <a:lnTo>
                    <a:pt x="118" y="73"/>
                  </a:lnTo>
                  <a:lnTo>
                    <a:pt x="75" y="75"/>
                  </a:lnTo>
                  <a:lnTo>
                    <a:pt x="75" y="75"/>
                  </a:lnTo>
                  <a:lnTo>
                    <a:pt x="59" y="75"/>
                  </a:lnTo>
                  <a:lnTo>
                    <a:pt x="69" y="19"/>
                  </a:lnTo>
                  <a:lnTo>
                    <a:pt x="83" y="19"/>
                  </a:lnTo>
                  <a:lnTo>
                    <a:pt x="83" y="19"/>
                  </a:lnTo>
                  <a:lnTo>
                    <a:pt x="105" y="19"/>
                  </a:lnTo>
                  <a:lnTo>
                    <a:pt x="127" y="22"/>
                  </a:lnTo>
                  <a:lnTo>
                    <a:pt x="127" y="22"/>
                  </a:lnTo>
                  <a:lnTo>
                    <a:pt x="129" y="10"/>
                  </a:lnTo>
                  <a:lnTo>
                    <a:pt x="132" y="0"/>
                  </a:lnTo>
                  <a:lnTo>
                    <a:pt x="34" y="0"/>
                  </a:lnTo>
                  <a:close/>
                  <a:moveTo>
                    <a:pt x="662" y="91"/>
                  </a:moveTo>
                  <a:lnTo>
                    <a:pt x="662" y="91"/>
                  </a:lnTo>
                  <a:lnTo>
                    <a:pt x="657" y="78"/>
                  </a:lnTo>
                  <a:lnTo>
                    <a:pt x="654" y="69"/>
                  </a:lnTo>
                  <a:lnTo>
                    <a:pt x="654" y="69"/>
                  </a:lnTo>
                  <a:lnTo>
                    <a:pt x="656" y="61"/>
                  </a:lnTo>
                  <a:lnTo>
                    <a:pt x="659" y="56"/>
                  </a:lnTo>
                  <a:lnTo>
                    <a:pt x="659" y="56"/>
                  </a:lnTo>
                  <a:lnTo>
                    <a:pt x="665" y="51"/>
                  </a:lnTo>
                  <a:lnTo>
                    <a:pt x="672" y="49"/>
                  </a:lnTo>
                  <a:lnTo>
                    <a:pt x="672" y="49"/>
                  </a:lnTo>
                  <a:lnTo>
                    <a:pt x="676" y="51"/>
                  </a:lnTo>
                  <a:lnTo>
                    <a:pt x="679" y="53"/>
                  </a:lnTo>
                  <a:lnTo>
                    <a:pt x="679" y="53"/>
                  </a:lnTo>
                  <a:lnTo>
                    <a:pt x="683" y="57"/>
                  </a:lnTo>
                  <a:lnTo>
                    <a:pt x="683" y="62"/>
                  </a:lnTo>
                  <a:lnTo>
                    <a:pt x="683" y="62"/>
                  </a:lnTo>
                  <a:lnTo>
                    <a:pt x="683" y="70"/>
                  </a:lnTo>
                  <a:lnTo>
                    <a:pt x="678" y="76"/>
                  </a:lnTo>
                  <a:lnTo>
                    <a:pt x="672" y="84"/>
                  </a:lnTo>
                  <a:lnTo>
                    <a:pt x="662" y="91"/>
                  </a:lnTo>
                  <a:lnTo>
                    <a:pt x="662" y="91"/>
                  </a:lnTo>
                  <a:close/>
                  <a:moveTo>
                    <a:pt x="645" y="164"/>
                  </a:moveTo>
                  <a:lnTo>
                    <a:pt x="645" y="164"/>
                  </a:lnTo>
                  <a:lnTo>
                    <a:pt x="633" y="162"/>
                  </a:lnTo>
                  <a:lnTo>
                    <a:pt x="629" y="161"/>
                  </a:lnTo>
                  <a:lnTo>
                    <a:pt x="626" y="158"/>
                  </a:lnTo>
                  <a:lnTo>
                    <a:pt x="624" y="154"/>
                  </a:lnTo>
                  <a:lnTo>
                    <a:pt x="621" y="151"/>
                  </a:lnTo>
                  <a:lnTo>
                    <a:pt x="619" y="140"/>
                  </a:lnTo>
                  <a:lnTo>
                    <a:pt x="619" y="140"/>
                  </a:lnTo>
                  <a:lnTo>
                    <a:pt x="621" y="132"/>
                  </a:lnTo>
                  <a:lnTo>
                    <a:pt x="627" y="124"/>
                  </a:lnTo>
                  <a:lnTo>
                    <a:pt x="627" y="124"/>
                  </a:lnTo>
                  <a:lnTo>
                    <a:pt x="633" y="116"/>
                  </a:lnTo>
                  <a:lnTo>
                    <a:pt x="640" y="113"/>
                  </a:lnTo>
                  <a:lnTo>
                    <a:pt x="667" y="156"/>
                  </a:lnTo>
                  <a:lnTo>
                    <a:pt x="667" y="156"/>
                  </a:lnTo>
                  <a:lnTo>
                    <a:pt x="654" y="162"/>
                  </a:lnTo>
                  <a:lnTo>
                    <a:pt x="645" y="164"/>
                  </a:lnTo>
                  <a:lnTo>
                    <a:pt x="645" y="164"/>
                  </a:lnTo>
                  <a:close/>
                  <a:moveTo>
                    <a:pt x="189" y="99"/>
                  </a:moveTo>
                  <a:lnTo>
                    <a:pt x="189" y="99"/>
                  </a:lnTo>
                  <a:lnTo>
                    <a:pt x="185" y="103"/>
                  </a:lnTo>
                  <a:lnTo>
                    <a:pt x="180" y="107"/>
                  </a:lnTo>
                  <a:lnTo>
                    <a:pt x="173" y="108"/>
                  </a:lnTo>
                  <a:lnTo>
                    <a:pt x="165" y="110"/>
                  </a:lnTo>
                  <a:lnTo>
                    <a:pt x="161" y="110"/>
                  </a:lnTo>
                  <a:lnTo>
                    <a:pt x="170" y="59"/>
                  </a:lnTo>
                  <a:lnTo>
                    <a:pt x="181" y="59"/>
                  </a:lnTo>
                  <a:lnTo>
                    <a:pt x="181" y="59"/>
                  </a:lnTo>
                  <a:lnTo>
                    <a:pt x="188" y="61"/>
                  </a:lnTo>
                  <a:lnTo>
                    <a:pt x="192" y="62"/>
                  </a:lnTo>
                  <a:lnTo>
                    <a:pt x="196" y="67"/>
                  </a:lnTo>
                  <a:lnTo>
                    <a:pt x="197" y="73"/>
                  </a:lnTo>
                  <a:lnTo>
                    <a:pt x="197" y="73"/>
                  </a:lnTo>
                  <a:lnTo>
                    <a:pt x="196" y="81"/>
                  </a:lnTo>
                  <a:lnTo>
                    <a:pt x="194" y="88"/>
                  </a:lnTo>
                  <a:lnTo>
                    <a:pt x="192" y="94"/>
                  </a:lnTo>
                  <a:lnTo>
                    <a:pt x="189" y="99"/>
                  </a:lnTo>
                  <a:lnTo>
                    <a:pt x="189" y="99"/>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6" name="Freeform 5"/>
            <p:cNvSpPr>
              <a:spLocks noEditPoints="1"/>
            </p:cNvSpPr>
            <p:nvPr userDrawn="1"/>
          </p:nvSpPr>
          <p:spPr bwMode="black">
            <a:xfrm>
              <a:off x="4673" y="4207"/>
              <a:ext cx="50" cy="58"/>
            </a:xfrm>
            <a:custGeom>
              <a:cxnLst>
                <a:cxn ang="0">
                  <a:pos x="70" y="38"/>
                </a:cxn>
                <a:cxn ang="0">
                  <a:pos x="65" y="54"/>
                </a:cxn>
                <a:cxn ang="0">
                  <a:pos x="57" y="65"/>
                </a:cxn>
                <a:cxn ang="0">
                  <a:pos x="47" y="72"/>
                </a:cxn>
                <a:cxn ang="0">
                  <a:pos x="36" y="75"/>
                </a:cxn>
                <a:cxn ang="0">
                  <a:pos x="31" y="73"/>
                </a:cxn>
                <a:cxn ang="0">
                  <a:pos x="24" y="70"/>
                </a:cxn>
                <a:cxn ang="0">
                  <a:pos x="19" y="62"/>
                </a:cxn>
                <a:cxn ang="0">
                  <a:pos x="19" y="49"/>
                </a:cxn>
                <a:cxn ang="0">
                  <a:pos x="19" y="41"/>
                </a:cxn>
                <a:cxn ang="0">
                  <a:pos x="30" y="16"/>
                </a:cxn>
                <a:cxn ang="0">
                  <a:pos x="39" y="10"/>
                </a:cxn>
                <a:cxn ang="0">
                  <a:pos x="51" y="7"/>
                </a:cxn>
                <a:cxn ang="0">
                  <a:pos x="55" y="7"/>
                </a:cxn>
                <a:cxn ang="0">
                  <a:pos x="65" y="11"/>
                </a:cxn>
                <a:cxn ang="0">
                  <a:pos x="70" y="19"/>
                </a:cxn>
                <a:cxn ang="0">
                  <a:pos x="70" y="30"/>
                </a:cxn>
                <a:cxn ang="0">
                  <a:pos x="70" y="38"/>
                </a:cxn>
                <a:cxn ang="0">
                  <a:pos x="52" y="0"/>
                </a:cxn>
                <a:cxn ang="0">
                  <a:pos x="33" y="3"/>
                </a:cxn>
                <a:cxn ang="0">
                  <a:pos x="19" y="11"/>
                </a:cxn>
                <a:cxn ang="0">
                  <a:pos x="8" y="24"/>
                </a:cxn>
                <a:cxn ang="0">
                  <a:pos x="1" y="40"/>
                </a:cxn>
                <a:cxn ang="0">
                  <a:pos x="0" y="51"/>
                </a:cxn>
                <a:cxn ang="0">
                  <a:pos x="3" y="65"/>
                </a:cxn>
                <a:cxn ang="0">
                  <a:pos x="12" y="76"/>
                </a:cxn>
                <a:cxn ang="0">
                  <a:pos x="27" y="81"/>
                </a:cxn>
                <a:cxn ang="0">
                  <a:pos x="35" y="81"/>
                </a:cxn>
                <a:cxn ang="0">
                  <a:pos x="60" y="103"/>
                </a:cxn>
                <a:cxn ang="0">
                  <a:pos x="70" y="99"/>
                </a:cxn>
                <a:cxn ang="0">
                  <a:pos x="77" y="97"/>
                </a:cxn>
                <a:cxn ang="0">
                  <a:pos x="51" y="80"/>
                </a:cxn>
                <a:cxn ang="0">
                  <a:pos x="76" y="64"/>
                </a:cxn>
                <a:cxn ang="0">
                  <a:pos x="85" y="46"/>
                </a:cxn>
                <a:cxn ang="0">
                  <a:pos x="87" y="40"/>
                </a:cxn>
                <a:cxn ang="0">
                  <a:pos x="87" y="22"/>
                </a:cxn>
                <a:cxn ang="0">
                  <a:pos x="81" y="10"/>
                </a:cxn>
                <a:cxn ang="0">
                  <a:pos x="70" y="2"/>
                </a:cxn>
                <a:cxn ang="0">
                  <a:pos x="52" y="0"/>
                </a:cxn>
              </a:cxnLst>
              <a:rect l="0" t="0" r="r" b="b"/>
              <a:pathLst>
                <a:path w="89" h="103">
                  <a:moveTo>
                    <a:pt x="70" y="38"/>
                  </a:moveTo>
                  <a:lnTo>
                    <a:pt x="70" y="38"/>
                  </a:lnTo>
                  <a:lnTo>
                    <a:pt x="66" y="46"/>
                  </a:lnTo>
                  <a:lnTo>
                    <a:pt x="65" y="54"/>
                  </a:lnTo>
                  <a:lnTo>
                    <a:pt x="60" y="61"/>
                  </a:lnTo>
                  <a:lnTo>
                    <a:pt x="57" y="65"/>
                  </a:lnTo>
                  <a:lnTo>
                    <a:pt x="52" y="70"/>
                  </a:lnTo>
                  <a:lnTo>
                    <a:pt x="47" y="72"/>
                  </a:lnTo>
                  <a:lnTo>
                    <a:pt x="43" y="73"/>
                  </a:lnTo>
                  <a:lnTo>
                    <a:pt x="36" y="75"/>
                  </a:lnTo>
                  <a:lnTo>
                    <a:pt x="36" y="75"/>
                  </a:lnTo>
                  <a:lnTo>
                    <a:pt x="31" y="73"/>
                  </a:lnTo>
                  <a:lnTo>
                    <a:pt x="28" y="73"/>
                  </a:lnTo>
                  <a:lnTo>
                    <a:pt x="24" y="70"/>
                  </a:lnTo>
                  <a:lnTo>
                    <a:pt x="22" y="67"/>
                  </a:lnTo>
                  <a:lnTo>
                    <a:pt x="19" y="62"/>
                  </a:lnTo>
                  <a:lnTo>
                    <a:pt x="19" y="57"/>
                  </a:lnTo>
                  <a:lnTo>
                    <a:pt x="19" y="49"/>
                  </a:lnTo>
                  <a:lnTo>
                    <a:pt x="19" y="41"/>
                  </a:lnTo>
                  <a:lnTo>
                    <a:pt x="19" y="41"/>
                  </a:lnTo>
                  <a:lnTo>
                    <a:pt x="24" y="27"/>
                  </a:lnTo>
                  <a:lnTo>
                    <a:pt x="30" y="16"/>
                  </a:lnTo>
                  <a:lnTo>
                    <a:pt x="35" y="13"/>
                  </a:lnTo>
                  <a:lnTo>
                    <a:pt x="39" y="10"/>
                  </a:lnTo>
                  <a:lnTo>
                    <a:pt x="46" y="7"/>
                  </a:lnTo>
                  <a:lnTo>
                    <a:pt x="51" y="7"/>
                  </a:lnTo>
                  <a:lnTo>
                    <a:pt x="51" y="7"/>
                  </a:lnTo>
                  <a:lnTo>
                    <a:pt x="55" y="7"/>
                  </a:lnTo>
                  <a:lnTo>
                    <a:pt x="60" y="8"/>
                  </a:lnTo>
                  <a:lnTo>
                    <a:pt x="65" y="11"/>
                  </a:lnTo>
                  <a:lnTo>
                    <a:pt x="66" y="14"/>
                  </a:lnTo>
                  <a:lnTo>
                    <a:pt x="70" y="19"/>
                  </a:lnTo>
                  <a:lnTo>
                    <a:pt x="70" y="24"/>
                  </a:lnTo>
                  <a:lnTo>
                    <a:pt x="70" y="30"/>
                  </a:lnTo>
                  <a:lnTo>
                    <a:pt x="70" y="38"/>
                  </a:lnTo>
                  <a:lnTo>
                    <a:pt x="70" y="38"/>
                  </a:lnTo>
                  <a:close/>
                  <a:moveTo>
                    <a:pt x="52" y="0"/>
                  </a:moveTo>
                  <a:lnTo>
                    <a:pt x="52" y="0"/>
                  </a:lnTo>
                  <a:lnTo>
                    <a:pt x="43" y="0"/>
                  </a:lnTo>
                  <a:lnTo>
                    <a:pt x="33" y="3"/>
                  </a:lnTo>
                  <a:lnTo>
                    <a:pt x="25" y="7"/>
                  </a:lnTo>
                  <a:lnTo>
                    <a:pt x="19" y="11"/>
                  </a:lnTo>
                  <a:lnTo>
                    <a:pt x="12" y="18"/>
                  </a:lnTo>
                  <a:lnTo>
                    <a:pt x="8" y="24"/>
                  </a:lnTo>
                  <a:lnTo>
                    <a:pt x="3" y="32"/>
                  </a:lnTo>
                  <a:lnTo>
                    <a:pt x="1" y="40"/>
                  </a:lnTo>
                  <a:lnTo>
                    <a:pt x="1" y="40"/>
                  </a:lnTo>
                  <a:lnTo>
                    <a:pt x="0" y="51"/>
                  </a:lnTo>
                  <a:lnTo>
                    <a:pt x="0" y="59"/>
                  </a:lnTo>
                  <a:lnTo>
                    <a:pt x="3" y="65"/>
                  </a:lnTo>
                  <a:lnTo>
                    <a:pt x="8" y="72"/>
                  </a:lnTo>
                  <a:lnTo>
                    <a:pt x="12" y="76"/>
                  </a:lnTo>
                  <a:lnTo>
                    <a:pt x="19" y="80"/>
                  </a:lnTo>
                  <a:lnTo>
                    <a:pt x="27" y="81"/>
                  </a:lnTo>
                  <a:lnTo>
                    <a:pt x="35" y="81"/>
                  </a:lnTo>
                  <a:lnTo>
                    <a:pt x="35" y="81"/>
                  </a:lnTo>
                  <a:lnTo>
                    <a:pt x="49" y="92"/>
                  </a:lnTo>
                  <a:lnTo>
                    <a:pt x="60" y="103"/>
                  </a:lnTo>
                  <a:lnTo>
                    <a:pt x="60" y="103"/>
                  </a:lnTo>
                  <a:lnTo>
                    <a:pt x="70" y="99"/>
                  </a:lnTo>
                  <a:lnTo>
                    <a:pt x="77" y="97"/>
                  </a:lnTo>
                  <a:lnTo>
                    <a:pt x="77" y="97"/>
                  </a:lnTo>
                  <a:lnTo>
                    <a:pt x="51" y="80"/>
                  </a:lnTo>
                  <a:lnTo>
                    <a:pt x="51" y="80"/>
                  </a:lnTo>
                  <a:lnTo>
                    <a:pt x="65" y="73"/>
                  </a:lnTo>
                  <a:lnTo>
                    <a:pt x="76" y="64"/>
                  </a:lnTo>
                  <a:lnTo>
                    <a:pt x="84" y="53"/>
                  </a:lnTo>
                  <a:lnTo>
                    <a:pt x="85" y="46"/>
                  </a:lnTo>
                  <a:lnTo>
                    <a:pt x="87" y="40"/>
                  </a:lnTo>
                  <a:lnTo>
                    <a:pt x="87" y="40"/>
                  </a:lnTo>
                  <a:lnTo>
                    <a:pt x="89" y="30"/>
                  </a:lnTo>
                  <a:lnTo>
                    <a:pt x="87" y="22"/>
                  </a:lnTo>
                  <a:lnTo>
                    <a:pt x="85" y="16"/>
                  </a:lnTo>
                  <a:lnTo>
                    <a:pt x="81" y="10"/>
                  </a:lnTo>
                  <a:lnTo>
                    <a:pt x="76" y="5"/>
                  </a:lnTo>
                  <a:lnTo>
                    <a:pt x="70" y="2"/>
                  </a:lnTo>
                  <a:lnTo>
                    <a:pt x="62" y="0"/>
                  </a:lnTo>
                  <a:lnTo>
                    <a:pt x="52" y="0"/>
                  </a:lnTo>
                  <a:lnTo>
                    <a:pt x="52"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7" name="Freeform 6"/>
            <p:cNvSpPr/>
            <p:nvPr userDrawn="1"/>
          </p:nvSpPr>
          <p:spPr bwMode="black">
            <a:xfrm>
              <a:off x="4726" y="4221"/>
              <a:ext cx="33" cy="31"/>
            </a:xfrm>
            <a:custGeom>
              <a:cxnLst>
                <a:cxn ang="0">
                  <a:pos x="33" y="48"/>
                </a:cxn>
                <a:cxn ang="0">
                  <a:pos x="33" y="48"/>
                </a:cxn>
                <a:cxn ang="0">
                  <a:pos x="33" y="48"/>
                </a:cxn>
                <a:cxn ang="0">
                  <a:pos x="28" y="51"/>
                </a:cxn>
                <a:cxn ang="0">
                  <a:pos x="24" y="54"/>
                </a:cxn>
                <a:cxn ang="0">
                  <a:pos x="19" y="57"/>
                </a:cxn>
                <a:cxn ang="0">
                  <a:pos x="14" y="57"/>
                </a:cxn>
                <a:cxn ang="0">
                  <a:pos x="14" y="57"/>
                </a:cxn>
                <a:cxn ang="0">
                  <a:pos x="6" y="56"/>
                </a:cxn>
                <a:cxn ang="0">
                  <a:pos x="2" y="52"/>
                </a:cxn>
                <a:cxn ang="0">
                  <a:pos x="0" y="46"/>
                </a:cxn>
                <a:cxn ang="0">
                  <a:pos x="0" y="37"/>
                </a:cxn>
                <a:cxn ang="0">
                  <a:pos x="0" y="37"/>
                </a:cxn>
                <a:cxn ang="0">
                  <a:pos x="5" y="17"/>
                </a:cxn>
                <a:cxn ang="0">
                  <a:pos x="5" y="17"/>
                </a:cxn>
                <a:cxn ang="0">
                  <a:pos x="8" y="0"/>
                </a:cxn>
                <a:cxn ang="0">
                  <a:pos x="8" y="0"/>
                </a:cxn>
                <a:cxn ang="0">
                  <a:pos x="16" y="2"/>
                </a:cxn>
                <a:cxn ang="0">
                  <a:pos x="16" y="2"/>
                </a:cxn>
                <a:cxn ang="0">
                  <a:pos x="24" y="0"/>
                </a:cxn>
                <a:cxn ang="0">
                  <a:pos x="24" y="0"/>
                </a:cxn>
                <a:cxn ang="0">
                  <a:pos x="21" y="14"/>
                </a:cxn>
                <a:cxn ang="0">
                  <a:pos x="17" y="33"/>
                </a:cxn>
                <a:cxn ang="0">
                  <a:pos x="17" y="33"/>
                </a:cxn>
                <a:cxn ang="0">
                  <a:pos x="16" y="40"/>
                </a:cxn>
                <a:cxn ang="0">
                  <a:pos x="17" y="45"/>
                </a:cxn>
                <a:cxn ang="0">
                  <a:pos x="19" y="46"/>
                </a:cxn>
                <a:cxn ang="0">
                  <a:pos x="24" y="48"/>
                </a:cxn>
                <a:cxn ang="0">
                  <a:pos x="24" y="48"/>
                </a:cxn>
                <a:cxn ang="0">
                  <a:pos x="28" y="46"/>
                </a:cxn>
                <a:cxn ang="0">
                  <a:pos x="32" y="43"/>
                </a:cxn>
                <a:cxn ang="0">
                  <a:pos x="35" y="38"/>
                </a:cxn>
                <a:cxn ang="0">
                  <a:pos x="36" y="30"/>
                </a:cxn>
                <a:cxn ang="0">
                  <a:pos x="38" y="25"/>
                </a:cxn>
                <a:cxn ang="0">
                  <a:pos x="38" y="25"/>
                </a:cxn>
                <a:cxn ang="0">
                  <a:pos x="41" y="0"/>
                </a:cxn>
                <a:cxn ang="0">
                  <a:pos x="41" y="0"/>
                </a:cxn>
                <a:cxn ang="0">
                  <a:pos x="51" y="2"/>
                </a:cxn>
                <a:cxn ang="0">
                  <a:pos x="51" y="2"/>
                </a:cxn>
                <a:cxn ang="0">
                  <a:pos x="59" y="0"/>
                </a:cxn>
                <a:cxn ang="0">
                  <a:pos x="59" y="0"/>
                </a:cxn>
                <a:cxn ang="0">
                  <a:pos x="52" y="25"/>
                </a:cxn>
                <a:cxn ang="0">
                  <a:pos x="52" y="30"/>
                </a:cxn>
                <a:cxn ang="0">
                  <a:pos x="52" y="30"/>
                </a:cxn>
                <a:cxn ang="0">
                  <a:pos x="48" y="56"/>
                </a:cxn>
                <a:cxn ang="0">
                  <a:pos x="48" y="56"/>
                </a:cxn>
                <a:cxn ang="0">
                  <a:pos x="40" y="56"/>
                </a:cxn>
                <a:cxn ang="0">
                  <a:pos x="40" y="56"/>
                </a:cxn>
                <a:cxn ang="0">
                  <a:pos x="32" y="56"/>
                </a:cxn>
                <a:cxn ang="0">
                  <a:pos x="33" y="48"/>
                </a:cxn>
              </a:cxnLst>
              <a:rect l="0" t="0" r="r" b="b"/>
              <a:pathLst>
                <a:path w="59" h="57">
                  <a:moveTo>
                    <a:pt x="33" y="48"/>
                  </a:moveTo>
                  <a:lnTo>
                    <a:pt x="33" y="48"/>
                  </a:lnTo>
                  <a:lnTo>
                    <a:pt x="33" y="48"/>
                  </a:lnTo>
                  <a:lnTo>
                    <a:pt x="28" y="51"/>
                  </a:lnTo>
                  <a:lnTo>
                    <a:pt x="24" y="54"/>
                  </a:lnTo>
                  <a:lnTo>
                    <a:pt x="19" y="57"/>
                  </a:lnTo>
                  <a:lnTo>
                    <a:pt x="14" y="57"/>
                  </a:lnTo>
                  <a:lnTo>
                    <a:pt x="14" y="57"/>
                  </a:lnTo>
                  <a:lnTo>
                    <a:pt x="6" y="56"/>
                  </a:lnTo>
                  <a:lnTo>
                    <a:pt x="2" y="52"/>
                  </a:lnTo>
                  <a:lnTo>
                    <a:pt x="0" y="46"/>
                  </a:lnTo>
                  <a:lnTo>
                    <a:pt x="0" y="37"/>
                  </a:lnTo>
                  <a:lnTo>
                    <a:pt x="0" y="37"/>
                  </a:lnTo>
                  <a:lnTo>
                    <a:pt x="5" y="17"/>
                  </a:lnTo>
                  <a:lnTo>
                    <a:pt x="5" y="17"/>
                  </a:lnTo>
                  <a:lnTo>
                    <a:pt x="8" y="0"/>
                  </a:lnTo>
                  <a:lnTo>
                    <a:pt x="8" y="0"/>
                  </a:lnTo>
                  <a:lnTo>
                    <a:pt x="16" y="2"/>
                  </a:lnTo>
                  <a:lnTo>
                    <a:pt x="16" y="2"/>
                  </a:lnTo>
                  <a:lnTo>
                    <a:pt x="24" y="0"/>
                  </a:lnTo>
                  <a:lnTo>
                    <a:pt x="24" y="0"/>
                  </a:lnTo>
                  <a:lnTo>
                    <a:pt x="21" y="14"/>
                  </a:lnTo>
                  <a:lnTo>
                    <a:pt x="17" y="33"/>
                  </a:lnTo>
                  <a:lnTo>
                    <a:pt x="17" y="33"/>
                  </a:lnTo>
                  <a:lnTo>
                    <a:pt x="16" y="40"/>
                  </a:lnTo>
                  <a:lnTo>
                    <a:pt x="17" y="45"/>
                  </a:lnTo>
                  <a:lnTo>
                    <a:pt x="19" y="46"/>
                  </a:lnTo>
                  <a:lnTo>
                    <a:pt x="24" y="48"/>
                  </a:lnTo>
                  <a:lnTo>
                    <a:pt x="24" y="48"/>
                  </a:lnTo>
                  <a:lnTo>
                    <a:pt x="28" y="46"/>
                  </a:lnTo>
                  <a:lnTo>
                    <a:pt x="32" y="43"/>
                  </a:lnTo>
                  <a:lnTo>
                    <a:pt x="35" y="38"/>
                  </a:lnTo>
                  <a:lnTo>
                    <a:pt x="36" y="30"/>
                  </a:lnTo>
                  <a:lnTo>
                    <a:pt x="38" y="25"/>
                  </a:lnTo>
                  <a:lnTo>
                    <a:pt x="38" y="25"/>
                  </a:lnTo>
                  <a:lnTo>
                    <a:pt x="41" y="0"/>
                  </a:lnTo>
                  <a:lnTo>
                    <a:pt x="41" y="0"/>
                  </a:lnTo>
                  <a:lnTo>
                    <a:pt x="51" y="2"/>
                  </a:lnTo>
                  <a:lnTo>
                    <a:pt x="51" y="2"/>
                  </a:lnTo>
                  <a:lnTo>
                    <a:pt x="59" y="0"/>
                  </a:lnTo>
                  <a:lnTo>
                    <a:pt x="59" y="0"/>
                  </a:lnTo>
                  <a:lnTo>
                    <a:pt x="52" y="25"/>
                  </a:lnTo>
                  <a:lnTo>
                    <a:pt x="52" y="30"/>
                  </a:lnTo>
                  <a:lnTo>
                    <a:pt x="52" y="30"/>
                  </a:lnTo>
                  <a:lnTo>
                    <a:pt x="48" y="56"/>
                  </a:lnTo>
                  <a:lnTo>
                    <a:pt x="48" y="56"/>
                  </a:lnTo>
                  <a:lnTo>
                    <a:pt x="40" y="56"/>
                  </a:lnTo>
                  <a:lnTo>
                    <a:pt x="40" y="56"/>
                  </a:lnTo>
                  <a:lnTo>
                    <a:pt x="32" y="56"/>
                  </a:lnTo>
                  <a:lnTo>
                    <a:pt x="33" y="48"/>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8" name="Freeform 7"/>
            <p:cNvSpPr>
              <a:spLocks noEditPoints="1"/>
            </p:cNvSpPr>
            <p:nvPr userDrawn="1"/>
          </p:nvSpPr>
          <p:spPr bwMode="black">
            <a:xfrm>
              <a:off x="4760" y="4219"/>
              <a:ext cx="29" cy="33"/>
            </a:xfrm>
            <a:custGeom>
              <a:cxnLst>
                <a:cxn ang="0">
                  <a:pos x="32" y="40"/>
                </a:cxn>
                <a:cxn ang="0">
                  <a:pos x="28" y="48"/>
                </a:cxn>
                <a:cxn ang="0">
                  <a:pos x="20" y="51"/>
                </a:cxn>
                <a:cxn ang="0">
                  <a:pos x="19" y="51"/>
                </a:cxn>
                <a:cxn ang="0">
                  <a:pos x="16" y="47"/>
                </a:cxn>
                <a:cxn ang="0">
                  <a:pos x="16" y="43"/>
                </a:cxn>
                <a:cxn ang="0">
                  <a:pos x="24" y="32"/>
                </a:cxn>
                <a:cxn ang="0">
                  <a:pos x="35" y="27"/>
                </a:cxn>
                <a:cxn ang="0">
                  <a:pos x="32" y="40"/>
                </a:cxn>
                <a:cxn ang="0">
                  <a:pos x="12" y="16"/>
                </a:cxn>
                <a:cxn ang="0">
                  <a:pos x="19" y="12"/>
                </a:cxn>
                <a:cxn ang="0">
                  <a:pos x="27" y="10"/>
                </a:cxn>
                <a:cxn ang="0">
                  <a:pos x="35" y="13"/>
                </a:cxn>
                <a:cxn ang="0">
                  <a:pos x="36" y="19"/>
                </a:cxn>
                <a:cxn ang="0">
                  <a:pos x="35" y="23"/>
                </a:cxn>
                <a:cxn ang="0">
                  <a:pos x="20" y="27"/>
                </a:cxn>
                <a:cxn ang="0">
                  <a:pos x="12" y="31"/>
                </a:cxn>
                <a:cxn ang="0">
                  <a:pos x="3" y="39"/>
                </a:cxn>
                <a:cxn ang="0">
                  <a:pos x="0" y="45"/>
                </a:cxn>
                <a:cxn ang="0">
                  <a:pos x="1" y="54"/>
                </a:cxn>
                <a:cxn ang="0">
                  <a:pos x="14" y="59"/>
                </a:cxn>
                <a:cxn ang="0">
                  <a:pos x="19" y="59"/>
                </a:cxn>
                <a:cxn ang="0">
                  <a:pos x="30" y="51"/>
                </a:cxn>
                <a:cxn ang="0">
                  <a:pos x="32" y="54"/>
                </a:cxn>
                <a:cxn ang="0">
                  <a:pos x="35" y="59"/>
                </a:cxn>
                <a:cxn ang="0">
                  <a:pos x="39" y="59"/>
                </a:cxn>
                <a:cxn ang="0">
                  <a:pos x="51" y="56"/>
                </a:cxn>
                <a:cxn ang="0">
                  <a:pos x="51" y="53"/>
                </a:cxn>
                <a:cxn ang="0">
                  <a:pos x="46" y="53"/>
                </a:cxn>
                <a:cxn ang="0">
                  <a:pos x="46" y="45"/>
                </a:cxn>
                <a:cxn ang="0">
                  <a:pos x="51" y="19"/>
                </a:cxn>
                <a:cxn ang="0">
                  <a:pos x="51" y="12"/>
                </a:cxn>
                <a:cxn ang="0">
                  <a:pos x="47" y="5"/>
                </a:cxn>
                <a:cxn ang="0">
                  <a:pos x="33" y="0"/>
                </a:cxn>
                <a:cxn ang="0">
                  <a:pos x="28" y="2"/>
                </a:cxn>
                <a:cxn ang="0">
                  <a:pos x="11" y="10"/>
                </a:cxn>
              </a:cxnLst>
              <a:rect l="0" t="0" r="r" b="b"/>
              <a:pathLst>
                <a:path w="51" h="59">
                  <a:moveTo>
                    <a:pt x="32" y="40"/>
                  </a:moveTo>
                  <a:lnTo>
                    <a:pt x="32" y="40"/>
                  </a:lnTo>
                  <a:lnTo>
                    <a:pt x="30" y="45"/>
                  </a:lnTo>
                  <a:lnTo>
                    <a:pt x="28" y="48"/>
                  </a:lnTo>
                  <a:lnTo>
                    <a:pt x="25" y="51"/>
                  </a:lnTo>
                  <a:lnTo>
                    <a:pt x="20" y="51"/>
                  </a:lnTo>
                  <a:lnTo>
                    <a:pt x="20" y="51"/>
                  </a:lnTo>
                  <a:lnTo>
                    <a:pt x="19" y="51"/>
                  </a:lnTo>
                  <a:lnTo>
                    <a:pt x="17" y="50"/>
                  </a:lnTo>
                  <a:lnTo>
                    <a:pt x="16" y="47"/>
                  </a:lnTo>
                  <a:lnTo>
                    <a:pt x="16" y="43"/>
                  </a:lnTo>
                  <a:lnTo>
                    <a:pt x="16" y="43"/>
                  </a:lnTo>
                  <a:lnTo>
                    <a:pt x="19" y="37"/>
                  </a:lnTo>
                  <a:lnTo>
                    <a:pt x="24" y="32"/>
                  </a:lnTo>
                  <a:lnTo>
                    <a:pt x="35" y="27"/>
                  </a:lnTo>
                  <a:lnTo>
                    <a:pt x="35" y="27"/>
                  </a:lnTo>
                  <a:lnTo>
                    <a:pt x="32" y="40"/>
                  </a:lnTo>
                  <a:lnTo>
                    <a:pt x="32" y="40"/>
                  </a:lnTo>
                  <a:close/>
                  <a:moveTo>
                    <a:pt x="11" y="16"/>
                  </a:moveTo>
                  <a:lnTo>
                    <a:pt x="12" y="16"/>
                  </a:lnTo>
                  <a:lnTo>
                    <a:pt x="12" y="16"/>
                  </a:lnTo>
                  <a:lnTo>
                    <a:pt x="19" y="12"/>
                  </a:lnTo>
                  <a:lnTo>
                    <a:pt x="27" y="10"/>
                  </a:lnTo>
                  <a:lnTo>
                    <a:pt x="27" y="10"/>
                  </a:lnTo>
                  <a:lnTo>
                    <a:pt x="32" y="10"/>
                  </a:lnTo>
                  <a:lnTo>
                    <a:pt x="35" y="13"/>
                  </a:lnTo>
                  <a:lnTo>
                    <a:pt x="36" y="16"/>
                  </a:lnTo>
                  <a:lnTo>
                    <a:pt x="36" y="19"/>
                  </a:lnTo>
                  <a:lnTo>
                    <a:pt x="36" y="19"/>
                  </a:lnTo>
                  <a:lnTo>
                    <a:pt x="35" y="23"/>
                  </a:lnTo>
                  <a:lnTo>
                    <a:pt x="33" y="24"/>
                  </a:lnTo>
                  <a:lnTo>
                    <a:pt x="20" y="27"/>
                  </a:lnTo>
                  <a:lnTo>
                    <a:pt x="20" y="27"/>
                  </a:lnTo>
                  <a:lnTo>
                    <a:pt x="12" y="31"/>
                  </a:lnTo>
                  <a:lnTo>
                    <a:pt x="6" y="34"/>
                  </a:lnTo>
                  <a:lnTo>
                    <a:pt x="3" y="39"/>
                  </a:lnTo>
                  <a:lnTo>
                    <a:pt x="0" y="45"/>
                  </a:lnTo>
                  <a:lnTo>
                    <a:pt x="0" y="45"/>
                  </a:lnTo>
                  <a:lnTo>
                    <a:pt x="0" y="50"/>
                  </a:lnTo>
                  <a:lnTo>
                    <a:pt x="1" y="54"/>
                  </a:lnTo>
                  <a:lnTo>
                    <a:pt x="6" y="58"/>
                  </a:lnTo>
                  <a:lnTo>
                    <a:pt x="14" y="59"/>
                  </a:lnTo>
                  <a:lnTo>
                    <a:pt x="14" y="59"/>
                  </a:lnTo>
                  <a:lnTo>
                    <a:pt x="19" y="59"/>
                  </a:lnTo>
                  <a:lnTo>
                    <a:pt x="22" y="58"/>
                  </a:lnTo>
                  <a:lnTo>
                    <a:pt x="30" y="51"/>
                  </a:lnTo>
                  <a:lnTo>
                    <a:pt x="30" y="51"/>
                  </a:lnTo>
                  <a:lnTo>
                    <a:pt x="32" y="54"/>
                  </a:lnTo>
                  <a:lnTo>
                    <a:pt x="33" y="58"/>
                  </a:lnTo>
                  <a:lnTo>
                    <a:pt x="35" y="59"/>
                  </a:lnTo>
                  <a:lnTo>
                    <a:pt x="39" y="59"/>
                  </a:lnTo>
                  <a:lnTo>
                    <a:pt x="39" y="59"/>
                  </a:lnTo>
                  <a:lnTo>
                    <a:pt x="44" y="59"/>
                  </a:lnTo>
                  <a:lnTo>
                    <a:pt x="51" y="56"/>
                  </a:lnTo>
                  <a:lnTo>
                    <a:pt x="51" y="53"/>
                  </a:lnTo>
                  <a:lnTo>
                    <a:pt x="51" y="53"/>
                  </a:lnTo>
                  <a:lnTo>
                    <a:pt x="47" y="53"/>
                  </a:lnTo>
                  <a:lnTo>
                    <a:pt x="46" y="53"/>
                  </a:lnTo>
                  <a:lnTo>
                    <a:pt x="46" y="50"/>
                  </a:lnTo>
                  <a:lnTo>
                    <a:pt x="46" y="45"/>
                  </a:lnTo>
                  <a:lnTo>
                    <a:pt x="46" y="45"/>
                  </a:lnTo>
                  <a:lnTo>
                    <a:pt x="51" y="19"/>
                  </a:lnTo>
                  <a:lnTo>
                    <a:pt x="51" y="19"/>
                  </a:lnTo>
                  <a:lnTo>
                    <a:pt x="51" y="12"/>
                  </a:lnTo>
                  <a:lnTo>
                    <a:pt x="49" y="8"/>
                  </a:lnTo>
                  <a:lnTo>
                    <a:pt x="47" y="5"/>
                  </a:lnTo>
                  <a:lnTo>
                    <a:pt x="41" y="2"/>
                  </a:lnTo>
                  <a:lnTo>
                    <a:pt x="33" y="0"/>
                  </a:lnTo>
                  <a:lnTo>
                    <a:pt x="33" y="0"/>
                  </a:lnTo>
                  <a:lnTo>
                    <a:pt x="28" y="2"/>
                  </a:lnTo>
                  <a:lnTo>
                    <a:pt x="22" y="4"/>
                  </a:lnTo>
                  <a:lnTo>
                    <a:pt x="11" y="10"/>
                  </a:lnTo>
                  <a:lnTo>
                    <a:pt x="11" y="1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9" name="Freeform 8"/>
            <p:cNvSpPr/>
            <p:nvPr userDrawn="1"/>
          </p:nvSpPr>
          <p:spPr bwMode="black">
            <a:xfrm>
              <a:off x="4794" y="4204"/>
              <a:ext cx="18" cy="48"/>
            </a:xfrm>
            <a:custGeom>
              <a:cxnLst>
                <a:cxn ang="0">
                  <a:pos x="11" y="40"/>
                </a:cxn>
                <a:cxn ang="0">
                  <a:pos x="11" y="40"/>
                </a:cxn>
                <a:cxn ang="0">
                  <a:pos x="18" y="0"/>
                </a:cxn>
                <a:cxn ang="0">
                  <a:pos x="18" y="0"/>
                </a:cxn>
                <a:cxn ang="0">
                  <a:pos x="25" y="0"/>
                </a:cxn>
                <a:cxn ang="0">
                  <a:pos x="25" y="0"/>
                </a:cxn>
                <a:cxn ang="0">
                  <a:pos x="35" y="0"/>
                </a:cxn>
                <a:cxn ang="0">
                  <a:pos x="35" y="0"/>
                </a:cxn>
                <a:cxn ang="0">
                  <a:pos x="25" y="40"/>
                </a:cxn>
                <a:cxn ang="0">
                  <a:pos x="24" y="46"/>
                </a:cxn>
                <a:cxn ang="0">
                  <a:pos x="24" y="46"/>
                </a:cxn>
                <a:cxn ang="0">
                  <a:pos x="18" y="86"/>
                </a:cxn>
                <a:cxn ang="0">
                  <a:pos x="18" y="86"/>
                </a:cxn>
                <a:cxn ang="0">
                  <a:pos x="10" y="86"/>
                </a:cxn>
                <a:cxn ang="0">
                  <a:pos x="10" y="86"/>
                </a:cxn>
                <a:cxn ang="0">
                  <a:pos x="0" y="86"/>
                </a:cxn>
                <a:cxn ang="0">
                  <a:pos x="0" y="86"/>
                </a:cxn>
                <a:cxn ang="0">
                  <a:pos x="10" y="46"/>
                </a:cxn>
                <a:cxn ang="0">
                  <a:pos x="11" y="40"/>
                </a:cxn>
              </a:cxnLst>
              <a:rect l="0" t="0" r="r" b="b"/>
              <a:pathLst>
                <a:path w="35" h="86">
                  <a:moveTo>
                    <a:pt x="11" y="40"/>
                  </a:moveTo>
                  <a:lnTo>
                    <a:pt x="11" y="40"/>
                  </a:lnTo>
                  <a:lnTo>
                    <a:pt x="18" y="0"/>
                  </a:lnTo>
                  <a:lnTo>
                    <a:pt x="18" y="0"/>
                  </a:lnTo>
                  <a:lnTo>
                    <a:pt x="25" y="0"/>
                  </a:lnTo>
                  <a:lnTo>
                    <a:pt x="25" y="0"/>
                  </a:lnTo>
                  <a:lnTo>
                    <a:pt x="35" y="0"/>
                  </a:lnTo>
                  <a:lnTo>
                    <a:pt x="35" y="0"/>
                  </a:lnTo>
                  <a:lnTo>
                    <a:pt x="25" y="40"/>
                  </a:lnTo>
                  <a:lnTo>
                    <a:pt x="24" y="46"/>
                  </a:lnTo>
                  <a:lnTo>
                    <a:pt x="24" y="46"/>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0" name="Freeform 9"/>
            <p:cNvSpPr>
              <a:spLocks noEditPoints="1"/>
            </p:cNvSpPr>
            <p:nvPr userDrawn="1"/>
          </p:nvSpPr>
          <p:spPr bwMode="black">
            <a:xfrm>
              <a:off x="4812" y="4204"/>
              <a:ext cx="20" cy="48"/>
            </a:xfrm>
            <a:custGeom>
              <a:cxnLst>
                <a:cxn ang="0">
                  <a:pos x="8" y="55"/>
                </a:cxn>
                <a:cxn ang="0">
                  <a:pos x="8" y="55"/>
                </a:cxn>
                <a:cxn ang="0">
                  <a:pos x="12" y="30"/>
                </a:cxn>
                <a:cxn ang="0">
                  <a:pos x="12" y="30"/>
                </a:cxn>
                <a:cxn ang="0">
                  <a:pos x="19" y="32"/>
                </a:cxn>
                <a:cxn ang="0">
                  <a:pos x="19" y="32"/>
                </a:cxn>
                <a:cxn ang="0">
                  <a:pos x="29" y="30"/>
                </a:cxn>
                <a:cxn ang="0">
                  <a:pos x="29" y="30"/>
                </a:cxn>
                <a:cxn ang="0">
                  <a:pos x="23" y="55"/>
                </a:cxn>
                <a:cxn ang="0">
                  <a:pos x="23" y="60"/>
                </a:cxn>
                <a:cxn ang="0">
                  <a:pos x="23" y="60"/>
                </a:cxn>
                <a:cxn ang="0">
                  <a:pos x="18" y="86"/>
                </a:cxn>
                <a:cxn ang="0">
                  <a:pos x="18" y="86"/>
                </a:cxn>
                <a:cxn ang="0">
                  <a:pos x="10" y="86"/>
                </a:cxn>
                <a:cxn ang="0">
                  <a:pos x="10" y="86"/>
                </a:cxn>
                <a:cxn ang="0">
                  <a:pos x="0" y="86"/>
                </a:cxn>
                <a:cxn ang="0">
                  <a:pos x="0" y="86"/>
                </a:cxn>
                <a:cxn ang="0">
                  <a:pos x="7" y="60"/>
                </a:cxn>
                <a:cxn ang="0">
                  <a:pos x="8" y="55"/>
                </a:cxn>
                <a:cxn ang="0">
                  <a:pos x="26" y="0"/>
                </a:cxn>
                <a:cxn ang="0">
                  <a:pos x="26" y="0"/>
                </a:cxn>
                <a:cxn ang="0">
                  <a:pos x="29" y="1"/>
                </a:cxn>
                <a:cxn ang="0">
                  <a:pos x="32" y="3"/>
                </a:cxn>
                <a:cxn ang="0">
                  <a:pos x="34" y="6"/>
                </a:cxn>
                <a:cxn ang="0">
                  <a:pos x="34" y="9"/>
                </a:cxn>
                <a:cxn ang="0">
                  <a:pos x="34" y="9"/>
                </a:cxn>
                <a:cxn ang="0">
                  <a:pos x="32" y="13"/>
                </a:cxn>
                <a:cxn ang="0">
                  <a:pos x="29" y="16"/>
                </a:cxn>
                <a:cxn ang="0">
                  <a:pos x="26" y="17"/>
                </a:cxn>
                <a:cxn ang="0">
                  <a:pos x="23" y="19"/>
                </a:cxn>
                <a:cxn ang="0">
                  <a:pos x="23" y="19"/>
                </a:cxn>
                <a:cxn ang="0">
                  <a:pos x="19" y="17"/>
                </a:cxn>
                <a:cxn ang="0">
                  <a:pos x="16" y="16"/>
                </a:cxn>
                <a:cxn ang="0">
                  <a:pos x="16" y="13"/>
                </a:cxn>
                <a:cxn ang="0">
                  <a:pos x="15" y="9"/>
                </a:cxn>
                <a:cxn ang="0">
                  <a:pos x="15" y="9"/>
                </a:cxn>
                <a:cxn ang="0">
                  <a:pos x="16" y="6"/>
                </a:cxn>
                <a:cxn ang="0">
                  <a:pos x="19" y="3"/>
                </a:cxn>
                <a:cxn ang="0">
                  <a:pos x="23" y="1"/>
                </a:cxn>
                <a:cxn ang="0">
                  <a:pos x="26" y="0"/>
                </a:cxn>
                <a:cxn ang="0">
                  <a:pos x="26" y="0"/>
                </a:cxn>
              </a:cxnLst>
              <a:rect l="0" t="0" r="r" b="b"/>
              <a:pathLst>
                <a:path w="34" h="86">
                  <a:moveTo>
                    <a:pt x="8" y="55"/>
                  </a:moveTo>
                  <a:lnTo>
                    <a:pt x="8" y="55"/>
                  </a:lnTo>
                  <a:lnTo>
                    <a:pt x="12" y="30"/>
                  </a:lnTo>
                  <a:lnTo>
                    <a:pt x="12" y="30"/>
                  </a:lnTo>
                  <a:lnTo>
                    <a:pt x="19" y="32"/>
                  </a:lnTo>
                  <a:lnTo>
                    <a:pt x="19" y="32"/>
                  </a:lnTo>
                  <a:lnTo>
                    <a:pt x="29" y="30"/>
                  </a:lnTo>
                  <a:lnTo>
                    <a:pt x="29" y="30"/>
                  </a:lnTo>
                  <a:lnTo>
                    <a:pt x="23" y="55"/>
                  </a:lnTo>
                  <a:lnTo>
                    <a:pt x="23" y="60"/>
                  </a:lnTo>
                  <a:lnTo>
                    <a:pt x="23" y="60"/>
                  </a:lnTo>
                  <a:lnTo>
                    <a:pt x="18" y="86"/>
                  </a:lnTo>
                  <a:lnTo>
                    <a:pt x="18" y="86"/>
                  </a:lnTo>
                  <a:lnTo>
                    <a:pt x="10" y="86"/>
                  </a:lnTo>
                  <a:lnTo>
                    <a:pt x="10" y="86"/>
                  </a:lnTo>
                  <a:lnTo>
                    <a:pt x="0" y="86"/>
                  </a:lnTo>
                  <a:lnTo>
                    <a:pt x="0" y="86"/>
                  </a:lnTo>
                  <a:lnTo>
                    <a:pt x="7" y="60"/>
                  </a:lnTo>
                  <a:lnTo>
                    <a:pt x="8" y="55"/>
                  </a:lnTo>
                  <a:close/>
                  <a:moveTo>
                    <a:pt x="26" y="0"/>
                  </a:moveTo>
                  <a:lnTo>
                    <a:pt x="26" y="0"/>
                  </a:lnTo>
                  <a:lnTo>
                    <a:pt x="29" y="1"/>
                  </a:lnTo>
                  <a:lnTo>
                    <a:pt x="32" y="3"/>
                  </a:lnTo>
                  <a:lnTo>
                    <a:pt x="34" y="6"/>
                  </a:lnTo>
                  <a:lnTo>
                    <a:pt x="34" y="9"/>
                  </a:lnTo>
                  <a:lnTo>
                    <a:pt x="34" y="9"/>
                  </a:lnTo>
                  <a:lnTo>
                    <a:pt x="32" y="13"/>
                  </a:lnTo>
                  <a:lnTo>
                    <a:pt x="29" y="16"/>
                  </a:lnTo>
                  <a:lnTo>
                    <a:pt x="26" y="17"/>
                  </a:lnTo>
                  <a:lnTo>
                    <a:pt x="23" y="19"/>
                  </a:lnTo>
                  <a:lnTo>
                    <a:pt x="23" y="19"/>
                  </a:lnTo>
                  <a:lnTo>
                    <a:pt x="19" y="17"/>
                  </a:lnTo>
                  <a:lnTo>
                    <a:pt x="16" y="16"/>
                  </a:lnTo>
                  <a:lnTo>
                    <a:pt x="16" y="13"/>
                  </a:lnTo>
                  <a:lnTo>
                    <a:pt x="15" y="9"/>
                  </a:lnTo>
                  <a:lnTo>
                    <a:pt x="15" y="9"/>
                  </a:lnTo>
                  <a:lnTo>
                    <a:pt x="16" y="6"/>
                  </a:lnTo>
                  <a:lnTo>
                    <a:pt x="19" y="3"/>
                  </a:lnTo>
                  <a:lnTo>
                    <a:pt x="23" y="1"/>
                  </a:lnTo>
                  <a:lnTo>
                    <a:pt x="26" y="0"/>
                  </a:lnTo>
                  <a:lnTo>
                    <a:pt x="26"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1" name="Freeform 10"/>
            <p:cNvSpPr/>
            <p:nvPr userDrawn="1"/>
          </p:nvSpPr>
          <p:spPr bwMode="black">
            <a:xfrm>
              <a:off x="4835" y="4210"/>
              <a:ext cx="18" cy="42"/>
            </a:xfrm>
            <a:custGeom>
              <a:cxnLst>
                <a:cxn ang="0">
                  <a:pos x="33" y="21"/>
                </a:cxn>
                <a:cxn ang="0">
                  <a:pos x="33" y="21"/>
                </a:cxn>
                <a:cxn ang="0">
                  <a:pos x="33" y="24"/>
                </a:cxn>
                <a:cxn ang="0">
                  <a:pos x="33" y="24"/>
                </a:cxn>
                <a:cxn ang="0">
                  <a:pos x="32" y="27"/>
                </a:cxn>
                <a:cxn ang="0">
                  <a:pos x="22" y="25"/>
                </a:cxn>
                <a:cxn ang="0">
                  <a:pos x="22" y="25"/>
                </a:cxn>
                <a:cxn ang="0">
                  <a:pos x="18" y="51"/>
                </a:cxn>
                <a:cxn ang="0">
                  <a:pos x="18" y="51"/>
                </a:cxn>
                <a:cxn ang="0">
                  <a:pos x="16" y="60"/>
                </a:cxn>
                <a:cxn ang="0">
                  <a:pos x="14" y="67"/>
                </a:cxn>
                <a:cxn ang="0">
                  <a:pos x="16" y="70"/>
                </a:cxn>
                <a:cxn ang="0">
                  <a:pos x="19" y="70"/>
                </a:cxn>
                <a:cxn ang="0">
                  <a:pos x="19" y="70"/>
                </a:cxn>
                <a:cxn ang="0">
                  <a:pos x="25" y="68"/>
                </a:cxn>
                <a:cxn ang="0">
                  <a:pos x="24" y="73"/>
                </a:cxn>
                <a:cxn ang="0">
                  <a:pos x="24" y="73"/>
                </a:cxn>
                <a:cxn ang="0">
                  <a:pos x="18" y="76"/>
                </a:cxn>
                <a:cxn ang="0">
                  <a:pos x="11" y="76"/>
                </a:cxn>
                <a:cxn ang="0">
                  <a:pos x="11" y="76"/>
                </a:cxn>
                <a:cxn ang="0">
                  <a:pos x="5" y="75"/>
                </a:cxn>
                <a:cxn ang="0">
                  <a:pos x="2" y="71"/>
                </a:cxn>
                <a:cxn ang="0">
                  <a:pos x="0" y="67"/>
                </a:cxn>
                <a:cxn ang="0">
                  <a:pos x="0" y="59"/>
                </a:cxn>
                <a:cxn ang="0">
                  <a:pos x="0" y="59"/>
                </a:cxn>
                <a:cxn ang="0">
                  <a:pos x="8" y="25"/>
                </a:cxn>
                <a:cxn ang="0">
                  <a:pos x="0" y="27"/>
                </a:cxn>
                <a:cxn ang="0">
                  <a:pos x="0" y="27"/>
                </a:cxn>
                <a:cxn ang="0">
                  <a:pos x="0" y="24"/>
                </a:cxn>
                <a:cxn ang="0">
                  <a:pos x="0" y="24"/>
                </a:cxn>
                <a:cxn ang="0">
                  <a:pos x="0" y="21"/>
                </a:cxn>
                <a:cxn ang="0">
                  <a:pos x="8" y="21"/>
                </a:cxn>
                <a:cxn ang="0">
                  <a:pos x="8" y="21"/>
                </a:cxn>
                <a:cxn ang="0">
                  <a:pos x="11" y="6"/>
                </a:cxn>
                <a:cxn ang="0">
                  <a:pos x="11" y="6"/>
                </a:cxn>
                <a:cxn ang="0">
                  <a:pos x="27" y="0"/>
                </a:cxn>
                <a:cxn ang="0">
                  <a:pos x="29" y="0"/>
                </a:cxn>
                <a:cxn ang="0">
                  <a:pos x="29" y="0"/>
                </a:cxn>
                <a:cxn ang="0">
                  <a:pos x="24" y="21"/>
                </a:cxn>
                <a:cxn ang="0">
                  <a:pos x="33" y="21"/>
                </a:cxn>
              </a:cxnLst>
              <a:rect l="0" t="0" r="r" b="b"/>
              <a:pathLst>
                <a:path w="33" h="76">
                  <a:moveTo>
                    <a:pt x="33" y="21"/>
                  </a:moveTo>
                  <a:lnTo>
                    <a:pt x="33" y="21"/>
                  </a:lnTo>
                  <a:lnTo>
                    <a:pt x="33" y="24"/>
                  </a:lnTo>
                  <a:lnTo>
                    <a:pt x="33" y="24"/>
                  </a:lnTo>
                  <a:lnTo>
                    <a:pt x="32" y="27"/>
                  </a:lnTo>
                  <a:lnTo>
                    <a:pt x="22" y="25"/>
                  </a:lnTo>
                  <a:lnTo>
                    <a:pt x="22" y="25"/>
                  </a:lnTo>
                  <a:lnTo>
                    <a:pt x="18" y="51"/>
                  </a:lnTo>
                  <a:lnTo>
                    <a:pt x="18" y="51"/>
                  </a:lnTo>
                  <a:lnTo>
                    <a:pt x="16" y="60"/>
                  </a:lnTo>
                  <a:lnTo>
                    <a:pt x="14" y="67"/>
                  </a:lnTo>
                  <a:lnTo>
                    <a:pt x="16" y="70"/>
                  </a:lnTo>
                  <a:lnTo>
                    <a:pt x="19" y="70"/>
                  </a:lnTo>
                  <a:lnTo>
                    <a:pt x="19" y="70"/>
                  </a:lnTo>
                  <a:lnTo>
                    <a:pt x="25" y="68"/>
                  </a:lnTo>
                  <a:lnTo>
                    <a:pt x="24" y="73"/>
                  </a:lnTo>
                  <a:lnTo>
                    <a:pt x="24" y="73"/>
                  </a:lnTo>
                  <a:lnTo>
                    <a:pt x="18" y="76"/>
                  </a:lnTo>
                  <a:lnTo>
                    <a:pt x="11" y="76"/>
                  </a:lnTo>
                  <a:lnTo>
                    <a:pt x="11" y="76"/>
                  </a:lnTo>
                  <a:lnTo>
                    <a:pt x="5" y="75"/>
                  </a:lnTo>
                  <a:lnTo>
                    <a:pt x="2" y="71"/>
                  </a:lnTo>
                  <a:lnTo>
                    <a:pt x="0" y="67"/>
                  </a:lnTo>
                  <a:lnTo>
                    <a:pt x="0" y="59"/>
                  </a:lnTo>
                  <a:lnTo>
                    <a:pt x="0" y="59"/>
                  </a:lnTo>
                  <a:lnTo>
                    <a:pt x="8" y="25"/>
                  </a:lnTo>
                  <a:lnTo>
                    <a:pt x="0" y="27"/>
                  </a:lnTo>
                  <a:lnTo>
                    <a:pt x="0" y="27"/>
                  </a:lnTo>
                  <a:lnTo>
                    <a:pt x="0" y="24"/>
                  </a:lnTo>
                  <a:lnTo>
                    <a:pt x="0" y="24"/>
                  </a:lnTo>
                  <a:lnTo>
                    <a:pt x="0" y="21"/>
                  </a:lnTo>
                  <a:lnTo>
                    <a:pt x="8" y="21"/>
                  </a:lnTo>
                  <a:lnTo>
                    <a:pt x="8" y="21"/>
                  </a:lnTo>
                  <a:lnTo>
                    <a:pt x="11" y="6"/>
                  </a:lnTo>
                  <a:lnTo>
                    <a:pt x="11" y="6"/>
                  </a:lnTo>
                  <a:lnTo>
                    <a:pt x="27" y="0"/>
                  </a:lnTo>
                  <a:lnTo>
                    <a:pt x="29" y="0"/>
                  </a:lnTo>
                  <a:lnTo>
                    <a:pt x="29" y="0"/>
                  </a:lnTo>
                  <a:lnTo>
                    <a:pt x="24" y="21"/>
                  </a:lnTo>
                  <a:lnTo>
                    <a:pt x="33"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2" name="Freeform 11"/>
            <p:cNvSpPr/>
            <p:nvPr userDrawn="1"/>
          </p:nvSpPr>
          <p:spPr bwMode="black">
            <a:xfrm>
              <a:off x="4853" y="4221"/>
              <a:ext cx="30" cy="48"/>
            </a:xfrm>
            <a:custGeom>
              <a:cxnLst>
                <a:cxn ang="0">
                  <a:pos x="51" y="0"/>
                </a:cxn>
                <a:cxn ang="0">
                  <a:pos x="51" y="0"/>
                </a:cxn>
                <a:cxn ang="0">
                  <a:pos x="55" y="2"/>
                </a:cxn>
                <a:cxn ang="0">
                  <a:pos x="55" y="2"/>
                </a:cxn>
                <a:cxn ang="0">
                  <a:pos x="62" y="0"/>
                </a:cxn>
                <a:cxn ang="0">
                  <a:pos x="62" y="0"/>
                </a:cxn>
                <a:cxn ang="0">
                  <a:pos x="41" y="35"/>
                </a:cxn>
                <a:cxn ang="0">
                  <a:pos x="9" y="86"/>
                </a:cxn>
                <a:cxn ang="0">
                  <a:pos x="9" y="86"/>
                </a:cxn>
                <a:cxn ang="0">
                  <a:pos x="5" y="86"/>
                </a:cxn>
                <a:cxn ang="0">
                  <a:pos x="5" y="86"/>
                </a:cxn>
                <a:cxn ang="0">
                  <a:pos x="0" y="86"/>
                </a:cxn>
                <a:cxn ang="0">
                  <a:pos x="0" y="86"/>
                </a:cxn>
                <a:cxn ang="0">
                  <a:pos x="19" y="56"/>
                </a:cxn>
                <a:cxn ang="0">
                  <a:pos x="19" y="56"/>
                </a:cxn>
                <a:cxn ang="0">
                  <a:pos x="8" y="0"/>
                </a:cxn>
                <a:cxn ang="0">
                  <a:pos x="8" y="0"/>
                </a:cxn>
                <a:cxn ang="0">
                  <a:pos x="16" y="2"/>
                </a:cxn>
                <a:cxn ang="0">
                  <a:pos x="16" y="2"/>
                </a:cxn>
                <a:cxn ang="0">
                  <a:pos x="25" y="0"/>
                </a:cxn>
                <a:cxn ang="0">
                  <a:pos x="25" y="0"/>
                </a:cxn>
                <a:cxn ang="0">
                  <a:pos x="32" y="37"/>
                </a:cxn>
                <a:cxn ang="0">
                  <a:pos x="32" y="37"/>
                </a:cxn>
                <a:cxn ang="0">
                  <a:pos x="51" y="0"/>
                </a:cxn>
                <a:cxn ang="0">
                  <a:pos x="51" y="0"/>
                </a:cxn>
              </a:cxnLst>
              <a:rect l="0" t="0" r="r" b="b"/>
              <a:pathLst>
                <a:path w="62" h="86">
                  <a:moveTo>
                    <a:pt x="51" y="0"/>
                  </a:moveTo>
                  <a:lnTo>
                    <a:pt x="51" y="0"/>
                  </a:lnTo>
                  <a:lnTo>
                    <a:pt x="55" y="2"/>
                  </a:lnTo>
                  <a:lnTo>
                    <a:pt x="55" y="2"/>
                  </a:lnTo>
                  <a:lnTo>
                    <a:pt x="62" y="0"/>
                  </a:lnTo>
                  <a:lnTo>
                    <a:pt x="62" y="0"/>
                  </a:lnTo>
                  <a:lnTo>
                    <a:pt x="41" y="35"/>
                  </a:lnTo>
                  <a:lnTo>
                    <a:pt x="9" y="86"/>
                  </a:lnTo>
                  <a:lnTo>
                    <a:pt x="9" y="86"/>
                  </a:lnTo>
                  <a:lnTo>
                    <a:pt x="5" y="86"/>
                  </a:lnTo>
                  <a:lnTo>
                    <a:pt x="5" y="86"/>
                  </a:lnTo>
                  <a:lnTo>
                    <a:pt x="0" y="86"/>
                  </a:lnTo>
                  <a:lnTo>
                    <a:pt x="0" y="86"/>
                  </a:lnTo>
                  <a:lnTo>
                    <a:pt x="19" y="56"/>
                  </a:lnTo>
                  <a:lnTo>
                    <a:pt x="19" y="56"/>
                  </a:lnTo>
                  <a:lnTo>
                    <a:pt x="8" y="0"/>
                  </a:lnTo>
                  <a:lnTo>
                    <a:pt x="8" y="0"/>
                  </a:lnTo>
                  <a:lnTo>
                    <a:pt x="16" y="2"/>
                  </a:lnTo>
                  <a:lnTo>
                    <a:pt x="16" y="2"/>
                  </a:lnTo>
                  <a:lnTo>
                    <a:pt x="25" y="0"/>
                  </a:lnTo>
                  <a:lnTo>
                    <a:pt x="25" y="0"/>
                  </a:lnTo>
                  <a:lnTo>
                    <a:pt x="32" y="37"/>
                  </a:lnTo>
                  <a:lnTo>
                    <a:pt x="32" y="37"/>
                  </a:lnTo>
                  <a:lnTo>
                    <a:pt x="51" y="0"/>
                  </a:lnTo>
                  <a:lnTo>
                    <a:pt x="51"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3" name="Freeform 12"/>
            <p:cNvSpPr/>
            <p:nvPr userDrawn="1"/>
          </p:nvSpPr>
          <p:spPr bwMode="black">
            <a:xfrm>
              <a:off x="4897" y="4208"/>
              <a:ext cx="20" cy="44"/>
            </a:xfrm>
            <a:custGeom>
              <a:cxnLst>
                <a:cxn ang="0">
                  <a:pos x="10" y="32"/>
                </a:cxn>
                <a:cxn ang="0">
                  <a:pos x="10" y="32"/>
                </a:cxn>
                <a:cxn ang="0">
                  <a:pos x="16" y="0"/>
                </a:cxn>
                <a:cxn ang="0">
                  <a:pos x="16" y="0"/>
                </a:cxn>
                <a:cxn ang="0">
                  <a:pos x="25" y="0"/>
                </a:cxn>
                <a:cxn ang="0">
                  <a:pos x="25" y="0"/>
                </a:cxn>
                <a:cxn ang="0">
                  <a:pos x="35" y="0"/>
                </a:cxn>
                <a:cxn ang="0">
                  <a:pos x="35" y="0"/>
                </a:cxn>
                <a:cxn ang="0">
                  <a:pos x="27" y="32"/>
                </a:cxn>
                <a:cxn ang="0">
                  <a:pos x="24" y="46"/>
                </a:cxn>
                <a:cxn ang="0">
                  <a:pos x="24" y="46"/>
                </a:cxn>
                <a:cxn ang="0">
                  <a:pos x="19" y="78"/>
                </a:cxn>
                <a:cxn ang="0">
                  <a:pos x="19" y="78"/>
                </a:cxn>
                <a:cxn ang="0">
                  <a:pos x="10" y="78"/>
                </a:cxn>
                <a:cxn ang="0">
                  <a:pos x="10" y="78"/>
                </a:cxn>
                <a:cxn ang="0">
                  <a:pos x="0" y="78"/>
                </a:cxn>
                <a:cxn ang="0">
                  <a:pos x="0" y="78"/>
                </a:cxn>
                <a:cxn ang="0">
                  <a:pos x="8" y="46"/>
                </a:cxn>
                <a:cxn ang="0">
                  <a:pos x="10" y="32"/>
                </a:cxn>
              </a:cxnLst>
              <a:rect l="0" t="0" r="r" b="b"/>
              <a:pathLst>
                <a:path w="35" h="78">
                  <a:moveTo>
                    <a:pt x="10" y="32"/>
                  </a:moveTo>
                  <a:lnTo>
                    <a:pt x="10" y="32"/>
                  </a:lnTo>
                  <a:lnTo>
                    <a:pt x="16" y="0"/>
                  </a:lnTo>
                  <a:lnTo>
                    <a:pt x="16" y="0"/>
                  </a:lnTo>
                  <a:lnTo>
                    <a:pt x="25" y="0"/>
                  </a:lnTo>
                  <a:lnTo>
                    <a:pt x="25" y="0"/>
                  </a:lnTo>
                  <a:lnTo>
                    <a:pt x="35" y="0"/>
                  </a:lnTo>
                  <a:lnTo>
                    <a:pt x="35" y="0"/>
                  </a:lnTo>
                  <a:lnTo>
                    <a:pt x="27" y="32"/>
                  </a:lnTo>
                  <a:lnTo>
                    <a:pt x="24" y="46"/>
                  </a:lnTo>
                  <a:lnTo>
                    <a:pt x="24" y="46"/>
                  </a:lnTo>
                  <a:lnTo>
                    <a:pt x="19" y="78"/>
                  </a:lnTo>
                  <a:lnTo>
                    <a:pt x="19" y="78"/>
                  </a:lnTo>
                  <a:lnTo>
                    <a:pt x="10" y="78"/>
                  </a:lnTo>
                  <a:lnTo>
                    <a:pt x="10" y="78"/>
                  </a:lnTo>
                  <a:lnTo>
                    <a:pt x="0" y="78"/>
                  </a:lnTo>
                  <a:lnTo>
                    <a:pt x="0" y="78"/>
                  </a:lnTo>
                  <a:lnTo>
                    <a:pt x="8" y="46"/>
                  </a:lnTo>
                  <a:lnTo>
                    <a:pt x="1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4" name="Freeform 13"/>
            <p:cNvSpPr/>
            <p:nvPr userDrawn="1"/>
          </p:nvSpPr>
          <p:spPr bwMode="black">
            <a:xfrm>
              <a:off x="4916" y="4219"/>
              <a:ext cx="33" cy="33"/>
            </a:xfrm>
            <a:custGeom>
              <a:cxnLst>
                <a:cxn ang="0">
                  <a:pos x="26" y="12"/>
                </a:cxn>
                <a:cxn ang="0">
                  <a:pos x="26" y="12"/>
                </a:cxn>
                <a:cxn ang="0">
                  <a:pos x="26" y="12"/>
                </a:cxn>
                <a:cxn ang="0">
                  <a:pos x="31" y="7"/>
                </a:cxn>
                <a:cxn ang="0">
                  <a:pos x="35" y="4"/>
                </a:cxn>
                <a:cxn ang="0">
                  <a:pos x="40" y="2"/>
                </a:cxn>
                <a:cxn ang="0">
                  <a:pos x="45" y="0"/>
                </a:cxn>
                <a:cxn ang="0">
                  <a:pos x="45" y="0"/>
                </a:cxn>
                <a:cxn ang="0">
                  <a:pos x="53" y="2"/>
                </a:cxn>
                <a:cxn ang="0">
                  <a:pos x="58" y="7"/>
                </a:cxn>
                <a:cxn ang="0">
                  <a:pos x="59" y="13"/>
                </a:cxn>
                <a:cxn ang="0">
                  <a:pos x="59" y="23"/>
                </a:cxn>
                <a:cxn ang="0">
                  <a:pos x="59" y="23"/>
                </a:cxn>
                <a:cxn ang="0">
                  <a:pos x="54" y="42"/>
                </a:cxn>
                <a:cxn ang="0">
                  <a:pos x="54" y="42"/>
                </a:cxn>
                <a:cxn ang="0">
                  <a:pos x="51" y="58"/>
                </a:cxn>
                <a:cxn ang="0">
                  <a:pos x="51" y="58"/>
                </a:cxn>
                <a:cxn ang="0">
                  <a:pos x="43" y="58"/>
                </a:cxn>
                <a:cxn ang="0">
                  <a:pos x="43" y="58"/>
                </a:cxn>
                <a:cxn ang="0">
                  <a:pos x="35" y="58"/>
                </a:cxn>
                <a:cxn ang="0">
                  <a:pos x="35" y="58"/>
                </a:cxn>
                <a:cxn ang="0">
                  <a:pos x="38" y="43"/>
                </a:cxn>
                <a:cxn ang="0">
                  <a:pos x="42" y="26"/>
                </a:cxn>
                <a:cxn ang="0">
                  <a:pos x="42" y="26"/>
                </a:cxn>
                <a:cxn ang="0">
                  <a:pos x="43" y="19"/>
                </a:cxn>
                <a:cxn ang="0">
                  <a:pos x="42" y="15"/>
                </a:cxn>
                <a:cxn ang="0">
                  <a:pos x="40" y="12"/>
                </a:cxn>
                <a:cxn ang="0">
                  <a:pos x="35" y="12"/>
                </a:cxn>
                <a:cxn ang="0">
                  <a:pos x="35" y="12"/>
                </a:cxn>
                <a:cxn ang="0">
                  <a:pos x="31" y="13"/>
                </a:cxn>
                <a:cxn ang="0">
                  <a:pos x="27" y="16"/>
                </a:cxn>
                <a:cxn ang="0">
                  <a:pos x="24" y="21"/>
                </a:cxn>
                <a:cxn ang="0">
                  <a:pos x="23" y="27"/>
                </a:cxn>
                <a:cxn ang="0">
                  <a:pos x="21" y="32"/>
                </a:cxn>
                <a:cxn ang="0">
                  <a:pos x="21" y="32"/>
                </a:cxn>
                <a:cxn ang="0">
                  <a:pos x="18" y="58"/>
                </a:cxn>
                <a:cxn ang="0">
                  <a:pos x="18" y="58"/>
                </a:cxn>
                <a:cxn ang="0">
                  <a:pos x="8" y="58"/>
                </a:cxn>
                <a:cxn ang="0">
                  <a:pos x="8" y="58"/>
                </a:cxn>
                <a:cxn ang="0">
                  <a:pos x="0" y="58"/>
                </a:cxn>
                <a:cxn ang="0">
                  <a:pos x="0" y="58"/>
                </a:cxn>
                <a:cxn ang="0">
                  <a:pos x="7" y="32"/>
                </a:cxn>
                <a:cxn ang="0">
                  <a:pos x="7" y="27"/>
                </a:cxn>
                <a:cxn ang="0">
                  <a:pos x="7" y="27"/>
                </a:cxn>
                <a:cxn ang="0">
                  <a:pos x="12" y="2"/>
                </a:cxn>
                <a:cxn ang="0">
                  <a:pos x="12" y="2"/>
                </a:cxn>
                <a:cxn ang="0">
                  <a:pos x="19" y="4"/>
                </a:cxn>
                <a:cxn ang="0">
                  <a:pos x="19" y="4"/>
                </a:cxn>
                <a:cxn ang="0">
                  <a:pos x="27" y="2"/>
                </a:cxn>
                <a:cxn ang="0">
                  <a:pos x="26" y="12"/>
                </a:cxn>
              </a:cxnLst>
              <a:rect l="0" t="0" r="r" b="b"/>
              <a:pathLst>
                <a:path w="59" h="57">
                  <a:moveTo>
                    <a:pt x="26" y="12"/>
                  </a:moveTo>
                  <a:lnTo>
                    <a:pt x="26" y="12"/>
                  </a:lnTo>
                  <a:lnTo>
                    <a:pt x="26" y="12"/>
                  </a:lnTo>
                  <a:lnTo>
                    <a:pt x="31" y="7"/>
                  </a:lnTo>
                  <a:lnTo>
                    <a:pt x="35" y="4"/>
                  </a:lnTo>
                  <a:lnTo>
                    <a:pt x="40" y="2"/>
                  </a:lnTo>
                  <a:lnTo>
                    <a:pt x="45" y="0"/>
                  </a:lnTo>
                  <a:lnTo>
                    <a:pt x="45" y="0"/>
                  </a:lnTo>
                  <a:lnTo>
                    <a:pt x="53" y="2"/>
                  </a:lnTo>
                  <a:lnTo>
                    <a:pt x="58" y="7"/>
                  </a:lnTo>
                  <a:lnTo>
                    <a:pt x="59" y="13"/>
                  </a:lnTo>
                  <a:lnTo>
                    <a:pt x="59" y="23"/>
                  </a:lnTo>
                  <a:lnTo>
                    <a:pt x="59" y="23"/>
                  </a:lnTo>
                  <a:lnTo>
                    <a:pt x="54" y="42"/>
                  </a:lnTo>
                  <a:lnTo>
                    <a:pt x="54" y="42"/>
                  </a:lnTo>
                  <a:lnTo>
                    <a:pt x="51" y="58"/>
                  </a:lnTo>
                  <a:lnTo>
                    <a:pt x="51" y="58"/>
                  </a:lnTo>
                  <a:lnTo>
                    <a:pt x="43" y="58"/>
                  </a:lnTo>
                  <a:lnTo>
                    <a:pt x="43" y="58"/>
                  </a:lnTo>
                  <a:lnTo>
                    <a:pt x="35" y="58"/>
                  </a:lnTo>
                  <a:lnTo>
                    <a:pt x="35" y="58"/>
                  </a:lnTo>
                  <a:lnTo>
                    <a:pt x="38" y="43"/>
                  </a:lnTo>
                  <a:lnTo>
                    <a:pt x="42" y="26"/>
                  </a:lnTo>
                  <a:lnTo>
                    <a:pt x="42" y="26"/>
                  </a:lnTo>
                  <a:lnTo>
                    <a:pt x="43" y="19"/>
                  </a:lnTo>
                  <a:lnTo>
                    <a:pt x="42" y="15"/>
                  </a:lnTo>
                  <a:lnTo>
                    <a:pt x="40" y="12"/>
                  </a:lnTo>
                  <a:lnTo>
                    <a:pt x="35" y="12"/>
                  </a:lnTo>
                  <a:lnTo>
                    <a:pt x="35" y="12"/>
                  </a:lnTo>
                  <a:lnTo>
                    <a:pt x="31" y="13"/>
                  </a:lnTo>
                  <a:lnTo>
                    <a:pt x="27" y="16"/>
                  </a:lnTo>
                  <a:lnTo>
                    <a:pt x="24" y="21"/>
                  </a:lnTo>
                  <a:lnTo>
                    <a:pt x="23" y="27"/>
                  </a:lnTo>
                  <a:lnTo>
                    <a:pt x="21" y="32"/>
                  </a:lnTo>
                  <a:lnTo>
                    <a:pt x="21" y="32"/>
                  </a:lnTo>
                  <a:lnTo>
                    <a:pt x="18" y="58"/>
                  </a:lnTo>
                  <a:lnTo>
                    <a:pt x="18" y="58"/>
                  </a:lnTo>
                  <a:lnTo>
                    <a:pt x="8" y="58"/>
                  </a:lnTo>
                  <a:lnTo>
                    <a:pt x="8" y="58"/>
                  </a:lnTo>
                  <a:lnTo>
                    <a:pt x="0" y="58"/>
                  </a:lnTo>
                  <a:lnTo>
                    <a:pt x="0" y="58"/>
                  </a:lnTo>
                  <a:lnTo>
                    <a:pt x="7" y="32"/>
                  </a:lnTo>
                  <a:lnTo>
                    <a:pt x="7" y="27"/>
                  </a:lnTo>
                  <a:lnTo>
                    <a:pt x="7" y="27"/>
                  </a:lnTo>
                  <a:lnTo>
                    <a:pt x="12" y="2"/>
                  </a:lnTo>
                  <a:lnTo>
                    <a:pt x="12" y="2"/>
                  </a:lnTo>
                  <a:lnTo>
                    <a:pt x="19" y="4"/>
                  </a:lnTo>
                  <a:lnTo>
                    <a:pt x="19" y="4"/>
                  </a:lnTo>
                  <a:lnTo>
                    <a:pt x="27" y="2"/>
                  </a:lnTo>
                  <a:lnTo>
                    <a:pt x="26"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5" name="Freeform 14"/>
            <p:cNvSpPr/>
            <p:nvPr userDrawn="1"/>
          </p:nvSpPr>
          <p:spPr bwMode="black">
            <a:xfrm>
              <a:off x="4966" y="4208"/>
              <a:ext cx="33" cy="44"/>
            </a:xfrm>
            <a:custGeom>
              <a:cxnLst>
                <a:cxn ang="0">
                  <a:pos x="9" y="32"/>
                </a:cxn>
                <a:cxn ang="0">
                  <a:pos x="9" y="32"/>
                </a:cxn>
                <a:cxn ang="0">
                  <a:pos x="16" y="0"/>
                </a:cxn>
                <a:cxn ang="0">
                  <a:pos x="16" y="0"/>
                </a:cxn>
                <a:cxn ang="0">
                  <a:pos x="35" y="0"/>
                </a:cxn>
                <a:cxn ang="0">
                  <a:pos x="35" y="0"/>
                </a:cxn>
                <a:cxn ang="0">
                  <a:pos x="59" y="0"/>
                </a:cxn>
                <a:cxn ang="0">
                  <a:pos x="59" y="0"/>
                </a:cxn>
                <a:cxn ang="0">
                  <a:pos x="57" y="5"/>
                </a:cxn>
                <a:cxn ang="0">
                  <a:pos x="57" y="5"/>
                </a:cxn>
                <a:cxn ang="0">
                  <a:pos x="57" y="9"/>
                </a:cxn>
                <a:cxn ang="0">
                  <a:pos x="57" y="9"/>
                </a:cxn>
                <a:cxn ang="0">
                  <a:pos x="32" y="8"/>
                </a:cxn>
                <a:cxn ang="0">
                  <a:pos x="32" y="8"/>
                </a:cxn>
                <a:cxn ang="0">
                  <a:pos x="27" y="33"/>
                </a:cxn>
                <a:cxn ang="0">
                  <a:pos x="27" y="33"/>
                </a:cxn>
                <a:cxn ang="0">
                  <a:pos x="52" y="32"/>
                </a:cxn>
                <a:cxn ang="0">
                  <a:pos x="52" y="32"/>
                </a:cxn>
                <a:cxn ang="0">
                  <a:pos x="51" y="36"/>
                </a:cxn>
                <a:cxn ang="0">
                  <a:pos x="51" y="36"/>
                </a:cxn>
                <a:cxn ang="0">
                  <a:pos x="51" y="41"/>
                </a:cxn>
                <a:cxn ang="0">
                  <a:pos x="51" y="41"/>
                </a:cxn>
                <a:cxn ang="0">
                  <a:pos x="25" y="41"/>
                </a:cxn>
                <a:cxn ang="0">
                  <a:pos x="25" y="41"/>
                </a:cxn>
                <a:cxn ang="0">
                  <a:pos x="22" y="55"/>
                </a:cxn>
                <a:cxn ang="0">
                  <a:pos x="22" y="55"/>
                </a:cxn>
                <a:cxn ang="0">
                  <a:pos x="19" y="70"/>
                </a:cxn>
                <a:cxn ang="0">
                  <a:pos x="19" y="70"/>
                </a:cxn>
                <a:cxn ang="0">
                  <a:pos x="46" y="68"/>
                </a:cxn>
                <a:cxn ang="0">
                  <a:pos x="46" y="68"/>
                </a:cxn>
                <a:cxn ang="0">
                  <a:pos x="44" y="73"/>
                </a:cxn>
                <a:cxn ang="0">
                  <a:pos x="44" y="73"/>
                </a:cxn>
                <a:cxn ang="0">
                  <a:pos x="44" y="78"/>
                </a:cxn>
                <a:cxn ang="0">
                  <a:pos x="44" y="78"/>
                </a:cxn>
                <a:cxn ang="0">
                  <a:pos x="24" y="78"/>
                </a:cxn>
                <a:cxn ang="0">
                  <a:pos x="24" y="78"/>
                </a:cxn>
                <a:cxn ang="0">
                  <a:pos x="0" y="78"/>
                </a:cxn>
                <a:cxn ang="0">
                  <a:pos x="0" y="78"/>
                </a:cxn>
                <a:cxn ang="0">
                  <a:pos x="6" y="46"/>
                </a:cxn>
                <a:cxn ang="0">
                  <a:pos x="9" y="32"/>
                </a:cxn>
              </a:cxnLst>
              <a:rect l="0" t="0" r="r" b="b"/>
              <a:pathLst>
                <a:path w="59" h="78">
                  <a:moveTo>
                    <a:pt x="9" y="32"/>
                  </a:moveTo>
                  <a:lnTo>
                    <a:pt x="9" y="32"/>
                  </a:lnTo>
                  <a:lnTo>
                    <a:pt x="16" y="0"/>
                  </a:lnTo>
                  <a:lnTo>
                    <a:pt x="16" y="0"/>
                  </a:lnTo>
                  <a:lnTo>
                    <a:pt x="35" y="0"/>
                  </a:lnTo>
                  <a:lnTo>
                    <a:pt x="35" y="0"/>
                  </a:lnTo>
                  <a:lnTo>
                    <a:pt x="59" y="0"/>
                  </a:lnTo>
                  <a:lnTo>
                    <a:pt x="59" y="0"/>
                  </a:lnTo>
                  <a:lnTo>
                    <a:pt x="57" y="5"/>
                  </a:lnTo>
                  <a:lnTo>
                    <a:pt x="57" y="5"/>
                  </a:lnTo>
                  <a:lnTo>
                    <a:pt x="57" y="9"/>
                  </a:lnTo>
                  <a:lnTo>
                    <a:pt x="57" y="9"/>
                  </a:lnTo>
                  <a:lnTo>
                    <a:pt x="32" y="8"/>
                  </a:lnTo>
                  <a:lnTo>
                    <a:pt x="32" y="8"/>
                  </a:lnTo>
                  <a:lnTo>
                    <a:pt x="27" y="33"/>
                  </a:lnTo>
                  <a:lnTo>
                    <a:pt x="27" y="33"/>
                  </a:lnTo>
                  <a:lnTo>
                    <a:pt x="52" y="32"/>
                  </a:lnTo>
                  <a:lnTo>
                    <a:pt x="52" y="32"/>
                  </a:lnTo>
                  <a:lnTo>
                    <a:pt x="51" y="36"/>
                  </a:lnTo>
                  <a:lnTo>
                    <a:pt x="51" y="36"/>
                  </a:lnTo>
                  <a:lnTo>
                    <a:pt x="51" y="41"/>
                  </a:lnTo>
                  <a:lnTo>
                    <a:pt x="51" y="41"/>
                  </a:lnTo>
                  <a:lnTo>
                    <a:pt x="25" y="41"/>
                  </a:lnTo>
                  <a:lnTo>
                    <a:pt x="25" y="41"/>
                  </a:lnTo>
                  <a:lnTo>
                    <a:pt x="22" y="55"/>
                  </a:lnTo>
                  <a:lnTo>
                    <a:pt x="22" y="55"/>
                  </a:lnTo>
                  <a:lnTo>
                    <a:pt x="19" y="70"/>
                  </a:lnTo>
                  <a:lnTo>
                    <a:pt x="19" y="70"/>
                  </a:lnTo>
                  <a:lnTo>
                    <a:pt x="46" y="68"/>
                  </a:lnTo>
                  <a:lnTo>
                    <a:pt x="46" y="68"/>
                  </a:lnTo>
                  <a:lnTo>
                    <a:pt x="44" y="73"/>
                  </a:lnTo>
                  <a:lnTo>
                    <a:pt x="44" y="73"/>
                  </a:lnTo>
                  <a:lnTo>
                    <a:pt x="44" y="78"/>
                  </a:lnTo>
                  <a:lnTo>
                    <a:pt x="44" y="78"/>
                  </a:lnTo>
                  <a:lnTo>
                    <a:pt x="24" y="78"/>
                  </a:lnTo>
                  <a:lnTo>
                    <a:pt x="24" y="78"/>
                  </a:lnTo>
                  <a:lnTo>
                    <a:pt x="0" y="78"/>
                  </a:lnTo>
                  <a:lnTo>
                    <a:pt x="0" y="78"/>
                  </a:lnTo>
                  <a:lnTo>
                    <a:pt x="6" y="46"/>
                  </a:lnTo>
                  <a:lnTo>
                    <a:pt x="9"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6" name="Freeform 15"/>
            <p:cNvSpPr/>
            <p:nvPr userDrawn="1"/>
          </p:nvSpPr>
          <p:spPr bwMode="black">
            <a:xfrm>
              <a:off x="5002" y="4221"/>
              <a:ext cx="29" cy="31"/>
            </a:xfrm>
            <a:custGeom>
              <a:cxnLst>
                <a:cxn ang="0">
                  <a:pos x="23" y="41"/>
                </a:cxn>
                <a:cxn ang="0">
                  <a:pos x="23" y="41"/>
                </a:cxn>
                <a:cxn ang="0">
                  <a:pos x="43" y="0"/>
                </a:cxn>
                <a:cxn ang="0">
                  <a:pos x="43" y="0"/>
                </a:cxn>
                <a:cxn ang="0">
                  <a:pos x="48" y="2"/>
                </a:cxn>
                <a:cxn ang="0">
                  <a:pos x="48" y="2"/>
                </a:cxn>
                <a:cxn ang="0">
                  <a:pos x="53" y="0"/>
                </a:cxn>
                <a:cxn ang="0">
                  <a:pos x="53" y="0"/>
                </a:cxn>
                <a:cxn ang="0">
                  <a:pos x="38" y="24"/>
                </a:cxn>
                <a:cxn ang="0">
                  <a:pos x="30" y="38"/>
                </a:cxn>
                <a:cxn ang="0">
                  <a:pos x="21" y="56"/>
                </a:cxn>
                <a:cxn ang="0">
                  <a:pos x="21" y="56"/>
                </a:cxn>
                <a:cxn ang="0">
                  <a:pos x="15" y="56"/>
                </a:cxn>
                <a:cxn ang="0">
                  <a:pos x="15" y="56"/>
                </a:cxn>
                <a:cxn ang="0">
                  <a:pos x="8" y="56"/>
                </a:cxn>
                <a:cxn ang="0">
                  <a:pos x="8" y="56"/>
                </a:cxn>
                <a:cxn ang="0">
                  <a:pos x="0" y="0"/>
                </a:cxn>
                <a:cxn ang="0">
                  <a:pos x="0" y="0"/>
                </a:cxn>
                <a:cxn ang="0">
                  <a:pos x="8" y="2"/>
                </a:cxn>
                <a:cxn ang="0">
                  <a:pos x="8" y="2"/>
                </a:cxn>
                <a:cxn ang="0">
                  <a:pos x="18" y="0"/>
                </a:cxn>
                <a:cxn ang="0">
                  <a:pos x="18" y="0"/>
                </a:cxn>
                <a:cxn ang="0">
                  <a:pos x="23" y="41"/>
                </a:cxn>
                <a:cxn ang="0">
                  <a:pos x="23" y="41"/>
                </a:cxn>
              </a:cxnLst>
              <a:rect l="0" t="0" r="r" b="b"/>
              <a:pathLst>
                <a:path w="52" h="56">
                  <a:moveTo>
                    <a:pt x="23" y="41"/>
                  </a:moveTo>
                  <a:lnTo>
                    <a:pt x="23" y="41"/>
                  </a:lnTo>
                  <a:lnTo>
                    <a:pt x="43" y="0"/>
                  </a:lnTo>
                  <a:lnTo>
                    <a:pt x="43" y="0"/>
                  </a:lnTo>
                  <a:lnTo>
                    <a:pt x="48" y="2"/>
                  </a:lnTo>
                  <a:lnTo>
                    <a:pt x="48" y="2"/>
                  </a:lnTo>
                  <a:lnTo>
                    <a:pt x="53" y="0"/>
                  </a:lnTo>
                  <a:lnTo>
                    <a:pt x="53" y="0"/>
                  </a:lnTo>
                  <a:lnTo>
                    <a:pt x="38" y="24"/>
                  </a:lnTo>
                  <a:lnTo>
                    <a:pt x="30" y="38"/>
                  </a:lnTo>
                  <a:lnTo>
                    <a:pt x="21" y="56"/>
                  </a:lnTo>
                  <a:lnTo>
                    <a:pt x="21" y="56"/>
                  </a:lnTo>
                  <a:lnTo>
                    <a:pt x="15" y="56"/>
                  </a:lnTo>
                  <a:lnTo>
                    <a:pt x="15" y="56"/>
                  </a:lnTo>
                  <a:lnTo>
                    <a:pt x="8" y="56"/>
                  </a:lnTo>
                  <a:lnTo>
                    <a:pt x="8" y="56"/>
                  </a:lnTo>
                  <a:lnTo>
                    <a:pt x="0" y="0"/>
                  </a:lnTo>
                  <a:lnTo>
                    <a:pt x="0" y="0"/>
                  </a:lnTo>
                  <a:lnTo>
                    <a:pt x="8" y="2"/>
                  </a:lnTo>
                  <a:lnTo>
                    <a:pt x="8" y="2"/>
                  </a:lnTo>
                  <a:lnTo>
                    <a:pt x="18" y="0"/>
                  </a:lnTo>
                  <a:lnTo>
                    <a:pt x="18" y="0"/>
                  </a:lnTo>
                  <a:lnTo>
                    <a:pt x="23" y="41"/>
                  </a:lnTo>
                  <a:lnTo>
                    <a:pt x="23" y="4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7" name="Freeform 16"/>
            <p:cNvSpPr>
              <a:spLocks noEditPoints="1"/>
            </p:cNvSpPr>
            <p:nvPr userDrawn="1"/>
          </p:nvSpPr>
          <p:spPr bwMode="black">
            <a:xfrm>
              <a:off x="5030" y="4219"/>
              <a:ext cx="30"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7"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8" y="5"/>
                </a:cxn>
                <a:cxn ang="0">
                  <a:pos x="13" y="8"/>
                </a:cxn>
                <a:cxn ang="0">
                  <a:pos x="10" y="13"/>
                </a:cxn>
                <a:cxn ang="0">
                  <a:pos x="6" y="18"/>
                </a:cxn>
                <a:cxn ang="0">
                  <a:pos x="3" y="24"/>
                </a:cxn>
                <a:cxn ang="0">
                  <a:pos x="2" y="31"/>
                </a:cxn>
                <a:cxn ang="0">
                  <a:pos x="2" y="31"/>
                </a:cxn>
                <a:cxn ang="0">
                  <a:pos x="0" y="37"/>
                </a:cxn>
                <a:cxn ang="0">
                  <a:pos x="2" y="43"/>
                </a:cxn>
                <a:cxn ang="0">
                  <a:pos x="3" y="48"/>
                </a:cxn>
                <a:cxn ang="0">
                  <a:pos x="5" y="53"/>
                </a:cxn>
                <a:cxn ang="0">
                  <a:pos x="10" y="56"/>
                </a:cxn>
                <a:cxn ang="0">
                  <a:pos x="13" y="58"/>
                </a:cxn>
                <a:cxn ang="0">
                  <a:pos x="24" y="59"/>
                </a:cxn>
                <a:cxn ang="0">
                  <a:pos x="24" y="59"/>
                </a:cxn>
                <a:cxn ang="0">
                  <a:pos x="35" y="58"/>
                </a:cxn>
                <a:cxn ang="0">
                  <a:pos x="41" y="54"/>
                </a:cxn>
                <a:cxn ang="0">
                  <a:pos x="46" y="48"/>
                </a:cxn>
                <a:cxn ang="0">
                  <a:pos x="44" y="47"/>
                </a:cxn>
                <a:cxn ang="0">
                  <a:pos x="44" y="47"/>
                </a:cxn>
                <a:cxn ang="0">
                  <a:pos x="37" y="51"/>
                </a:cxn>
                <a:cxn ang="0">
                  <a:pos x="30" y="51"/>
                </a:cxn>
                <a:cxn ang="0">
                  <a:pos x="30" y="51"/>
                </a:cxn>
                <a:cxn ang="0">
                  <a:pos x="25" y="51"/>
                </a:cxn>
                <a:cxn ang="0">
                  <a:pos x="22" y="50"/>
                </a:cxn>
                <a:cxn ang="0">
                  <a:pos x="19" y="47"/>
                </a:cxn>
                <a:cxn ang="0">
                  <a:pos x="18"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7"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8" y="5"/>
                  </a:lnTo>
                  <a:lnTo>
                    <a:pt x="13" y="8"/>
                  </a:lnTo>
                  <a:lnTo>
                    <a:pt x="10" y="13"/>
                  </a:lnTo>
                  <a:lnTo>
                    <a:pt x="6" y="18"/>
                  </a:lnTo>
                  <a:lnTo>
                    <a:pt x="3" y="24"/>
                  </a:lnTo>
                  <a:lnTo>
                    <a:pt x="2" y="31"/>
                  </a:lnTo>
                  <a:lnTo>
                    <a:pt x="2" y="31"/>
                  </a:lnTo>
                  <a:lnTo>
                    <a:pt x="0" y="37"/>
                  </a:lnTo>
                  <a:lnTo>
                    <a:pt x="2" y="43"/>
                  </a:lnTo>
                  <a:lnTo>
                    <a:pt x="3" y="48"/>
                  </a:lnTo>
                  <a:lnTo>
                    <a:pt x="5" y="53"/>
                  </a:lnTo>
                  <a:lnTo>
                    <a:pt x="10" y="56"/>
                  </a:lnTo>
                  <a:lnTo>
                    <a:pt x="13" y="58"/>
                  </a:lnTo>
                  <a:lnTo>
                    <a:pt x="24" y="59"/>
                  </a:lnTo>
                  <a:lnTo>
                    <a:pt x="24" y="59"/>
                  </a:lnTo>
                  <a:lnTo>
                    <a:pt x="35" y="58"/>
                  </a:lnTo>
                  <a:lnTo>
                    <a:pt x="41" y="54"/>
                  </a:lnTo>
                  <a:lnTo>
                    <a:pt x="46" y="48"/>
                  </a:lnTo>
                  <a:lnTo>
                    <a:pt x="44" y="47"/>
                  </a:lnTo>
                  <a:lnTo>
                    <a:pt x="44" y="47"/>
                  </a:lnTo>
                  <a:lnTo>
                    <a:pt x="37" y="51"/>
                  </a:lnTo>
                  <a:lnTo>
                    <a:pt x="30" y="51"/>
                  </a:lnTo>
                  <a:lnTo>
                    <a:pt x="30" y="51"/>
                  </a:lnTo>
                  <a:lnTo>
                    <a:pt x="25" y="51"/>
                  </a:lnTo>
                  <a:lnTo>
                    <a:pt x="22" y="50"/>
                  </a:lnTo>
                  <a:lnTo>
                    <a:pt x="19" y="47"/>
                  </a:lnTo>
                  <a:lnTo>
                    <a:pt x="18"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8" name="Freeform 17"/>
            <p:cNvSpPr/>
            <p:nvPr userDrawn="1"/>
          </p:nvSpPr>
          <p:spPr bwMode="black">
            <a:xfrm>
              <a:off x="5062" y="4221"/>
              <a:ext cx="25" cy="31"/>
            </a:xfrm>
            <a:custGeom>
              <a:cxnLst>
                <a:cxn ang="0">
                  <a:pos x="24" y="14"/>
                </a:cxn>
                <a:cxn ang="0">
                  <a:pos x="24" y="14"/>
                </a:cxn>
                <a:cxn ang="0">
                  <a:pos x="24" y="14"/>
                </a:cxn>
                <a:cxn ang="0">
                  <a:pos x="29" y="8"/>
                </a:cxn>
                <a:cxn ang="0">
                  <a:pos x="33" y="3"/>
                </a:cxn>
                <a:cxn ang="0">
                  <a:pos x="40" y="0"/>
                </a:cxn>
                <a:cxn ang="0">
                  <a:pos x="45" y="0"/>
                </a:cxn>
                <a:cxn ang="0">
                  <a:pos x="45" y="0"/>
                </a:cxn>
                <a:cxn ang="0">
                  <a:pos x="46" y="0"/>
                </a:cxn>
                <a:cxn ang="0">
                  <a:pos x="46" y="0"/>
                </a:cxn>
                <a:cxn ang="0">
                  <a:pos x="45" y="8"/>
                </a:cxn>
                <a:cxn ang="0">
                  <a:pos x="45" y="8"/>
                </a:cxn>
                <a:cxn ang="0">
                  <a:pos x="43" y="16"/>
                </a:cxn>
                <a:cxn ang="0">
                  <a:pos x="41" y="16"/>
                </a:cxn>
                <a:cxn ang="0">
                  <a:pos x="41" y="16"/>
                </a:cxn>
                <a:cxn ang="0">
                  <a:pos x="40" y="16"/>
                </a:cxn>
                <a:cxn ang="0">
                  <a:pos x="37" y="14"/>
                </a:cxn>
                <a:cxn ang="0">
                  <a:pos x="37" y="14"/>
                </a:cxn>
                <a:cxn ang="0">
                  <a:pos x="32" y="16"/>
                </a:cxn>
                <a:cxn ang="0">
                  <a:pos x="27" y="17"/>
                </a:cxn>
                <a:cxn ang="0">
                  <a:pos x="24" y="22"/>
                </a:cxn>
                <a:cxn ang="0">
                  <a:pos x="22" y="25"/>
                </a:cxn>
                <a:cxn ang="0">
                  <a:pos x="22" y="30"/>
                </a:cxn>
                <a:cxn ang="0">
                  <a:pos x="22" y="30"/>
                </a:cxn>
                <a:cxn ang="0">
                  <a:pos x="18" y="56"/>
                </a:cxn>
                <a:cxn ang="0">
                  <a:pos x="18" y="56"/>
                </a:cxn>
                <a:cxn ang="0">
                  <a:pos x="10" y="56"/>
                </a:cxn>
                <a:cxn ang="0">
                  <a:pos x="10" y="56"/>
                </a:cxn>
                <a:cxn ang="0">
                  <a:pos x="0" y="56"/>
                </a:cxn>
                <a:cxn ang="0">
                  <a:pos x="0" y="56"/>
                </a:cxn>
                <a:cxn ang="0">
                  <a:pos x="7" y="30"/>
                </a:cxn>
                <a:cxn ang="0">
                  <a:pos x="8" y="25"/>
                </a:cxn>
                <a:cxn ang="0">
                  <a:pos x="8" y="25"/>
                </a:cxn>
                <a:cxn ang="0">
                  <a:pos x="11" y="0"/>
                </a:cxn>
                <a:cxn ang="0">
                  <a:pos x="11" y="0"/>
                </a:cxn>
                <a:cxn ang="0">
                  <a:pos x="19" y="2"/>
                </a:cxn>
                <a:cxn ang="0">
                  <a:pos x="19" y="2"/>
                </a:cxn>
                <a:cxn ang="0">
                  <a:pos x="27" y="0"/>
                </a:cxn>
                <a:cxn ang="0">
                  <a:pos x="24" y="14"/>
                </a:cxn>
              </a:cxnLst>
              <a:rect l="0" t="0" r="r" b="b"/>
              <a:pathLst>
                <a:path w="46" h="56">
                  <a:moveTo>
                    <a:pt x="24" y="14"/>
                  </a:moveTo>
                  <a:lnTo>
                    <a:pt x="24" y="14"/>
                  </a:lnTo>
                  <a:lnTo>
                    <a:pt x="24" y="14"/>
                  </a:lnTo>
                  <a:lnTo>
                    <a:pt x="29" y="8"/>
                  </a:lnTo>
                  <a:lnTo>
                    <a:pt x="33" y="3"/>
                  </a:lnTo>
                  <a:lnTo>
                    <a:pt x="40" y="0"/>
                  </a:lnTo>
                  <a:lnTo>
                    <a:pt x="45" y="0"/>
                  </a:lnTo>
                  <a:lnTo>
                    <a:pt x="45" y="0"/>
                  </a:lnTo>
                  <a:lnTo>
                    <a:pt x="46" y="0"/>
                  </a:lnTo>
                  <a:lnTo>
                    <a:pt x="46" y="0"/>
                  </a:lnTo>
                  <a:lnTo>
                    <a:pt x="45" y="8"/>
                  </a:lnTo>
                  <a:lnTo>
                    <a:pt x="45" y="8"/>
                  </a:lnTo>
                  <a:lnTo>
                    <a:pt x="43" y="16"/>
                  </a:lnTo>
                  <a:lnTo>
                    <a:pt x="41" y="16"/>
                  </a:lnTo>
                  <a:lnTo>
                    <a:pt x="41" y="16"/>
                  </a:lnTo>
                  <a:lnTo>
                    <a:pt x="40" y="16"/>
                  </a:lnTo>
                  <a:lnTo>
                    <a:pt x="37" y="14"/>
                  </a:lnTo>
                  <a:lnTo>
                    <a:pt x="37" y="14"/>
                  </a:lnTo>
                  <a:lnTo>
                    <a:pt x="32" y="16"/>
                  </a:lnTo>
                  <a:lnTo>
                    <a:pt x="27" y="17"/>
                  </a:lnTo>
                  <a:lnTo>
                    <a:pt x="24" y="22"/>
                  </a:lnTo>
                  <a:lnTo>
                    <a:pt x="22" y="25"/>
                  </a:lnTo>
                  <a:lnTo>
                    <a:pt x="22" y="30"/>
                  </a:lnTo>
                  <a:lnTo>
                    <a:pt x="22" y="30"/>
                  </a:lnTo>
                  <a:lnTo>
                    <a:pt x="18" y="56"/>
                  </a:lnTo>
                  <a:lnTo>
                    <a:pt x="18" y="56"/>
                  </a:lnTo>
                  <a:lnTo>
                    <a:pt x="10" y="56"/>
                  </a:lnTo>
                  <a:lnTo>
                    <a:pt x="10" y="56"/>
                  </a:lnTo>
                  <a:lnTo>
                    <a:pt x="0" y="56"/>
                  </a:lnTo>
                  <a:lnTo>
                    <a:pt x="0" y="56"/>
                  </a:lnTo>
                  <a:lnTo>
                    <a:pt x="7" y="30"/>
                  </a:lnTo>
                  <a:lnTo>
                    <a:pt x="8" y="25"/>
                  </a:lnTo>
                  <a:lnTo>
                    <a:pt x="8" y="25"/>
                  </a:lnTo>
                  <a:lnTo>
                    <a:pt x="11" y="0"/>
                  </a:lnTo>
                  <a:lnTo>
                    <a:pt x="11" y="0"/>
                  </a:lnTo>
                  <a:lnTo>
                    <a:pt x="19" y="2"/>
                  </a:lnTo>
                  <a:lnTo>
                    <a:pt x="19" y="2"/>
                  </a:lnTo>
                  <a:lnTo>
                    <a:pt x="27" y="0"/>
                  </a:lnTo>
                  <a:lnTo>
                    <a:pt x="24" y="14"/>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9" name="Freeform 18"/>
            <p:cNvSpPr/>
            <p:nvPr userDrawn="1"/>
          </p:nvSpPr>
          <p:spPr bwMode="black">
            <a:xfrm>
              <a:off x="5087" y="4221"/>
              <a:ext cx="34" cy="48"/>
            </a:xfrm>
            <a:custGeom>
              <a:cxnLst>
                <a:cxn ang="0">
                  <a:pos x="50" y="0"/>
                </a:cxn>
                <a:cxn ang="0">
                  <a:pos x="50" y="0"/>
                </a:cxn>
                <a:cxn ang="0">
                  <a:pos x="55" y="2"/>
                </a:cxn>
                <a:cxn ang="0">
                  <a:pos x="55" y="2"/>
                </a:cxn>
                <a:cxn ang="0">
                  <a:pos x="61" y="0"/>
                </a:cxn>
                <a:cxn ang="0">
                  <a:pos x="61" y="0"/>
                </a:cxn>
                <a:cxn ang="0">
                  <a:pos x="41" y="35"/>
                </a:cxn>
                <a:cxn ang="0">
                  <a:pos x="9" y="86"/>
                </a:cxn>
                <a:cxn ang="0">
                  <a:pos x="9" y="86"/>
                </a:cxn>
                <a:cxn ang="0">
                  <a:pos x="4" y="86"/>
                </a:cxn>
                <a:cxn ang="0">
                  <a:pos x="4" y="86"/>
                </a:cxn>
                <a:cxn ang="0">
                  <a:pos x="0" y="86"/>
                </a:cxn>
                <a:cxn ang="0">
                  <a:pos x="0" y="86"/>
                </a:cxn>
                <a:cxn ang="0">
                  <a:pos x="19" y="56"/>
                </a:cxn>
                <a:cxn ang="0">
                  <a:pos x="19" y="56"/>
                </a:cxn>
                <a:cxn ang="0">
                  <a:pos x="8" y="0"/>
                </a:cxn>
                <a:cxn ang="0">
                  <a:pos x="8" y="0"/>
                </a:cxn>
                <a:cxn ang="0">
                  <a:pos x="15" y="2"/>
                </a:cxn>
                <a:cxn ang="0">
                  <a:pos x="15" y="2"/>
                </a:cxn>
                <a:cxn ang="0">
                  <a:pos x="25" y="0"/>
                </a:cxn>
                <a:cxn ang="0">
                  <a:pos x="25" y="0"/>
                </a:cxn>
                <a:cxn ang="0">
                  <a:pos x="31" y="37"/>
                </a:cxn>
                <a:cxn ang="0">
                  <a:pos x="31" y="37"/>
                </a:cxn>
                <a:cxn ang="0">
                  <a:pos x="50" y="0"/>
                </a:cxn>
                <a:cxn ang="0">
                  <a:pos x="50" y="0"/>
                </a:cxn>
              </a:cxnLst>
              <a:rect l="0" t="0" r="r" b="b"/>
              <a:pathLst>
                <a:path w="61" h="86">
                  <a:moveTo>
                    <a:pt x="50" y="0"/>
                  </a:moveTo>
                  <a:lnTo>
                    <a:pt x="50" y="0"/>
                  </a:lnTo>
                  <a:lnTo>
                    <a:pt x="55" y="2"/>
                  </a:lnTo>
                  <a:lnTo>
                    <a:pt x="55" y="2"/>
                  </a:lnTo>
                  <a:lnTo>
                    <a:pt x="61" y="0"/>
                  </a:lnTo>
                  <a:lnTo>
                    <a:pt x="61" y="0"/>
                  </a:lnTo>
                  <a:lnTo>
                    <a:pt x="41" y="35"/>
                  </a:lnTo>
                  <a:lnTo>
                    <a:pt x="9" y="86"/>
                  </a:lnTo>
                  <a:lnTo>
                    <a:pt x="9" y="86"/>
                  </a:lnTo>
                  <a:lnTo>
                    <a:pt x="4" y="86"/>
                  </a:lnTo>
                  <a:lnTo>
                    <a:pt x="4" y="86"/>
                  </a:lnTo>
                  <a:lnTo>
                    <a:pt x="0" y="86"/>
                  </a:lnTo>
                  <a:lnTo>
                    <a:pt x="0" y="86"/>
                  </a:lnTo>
                  <a:lnTo>
                    <a:pt x="19" y="56"/>
                  </a:lnTo>
                  <a:lnTo>
                    <a:pt x="19" y="56"/>
                  </a:lnTo>
                  <a:lnTo>
                    <a:pt x="8" y="0"/>
                  </a:lnTo>
                  <a:lnTo>
                    <a:pt x="8" y="0"/>
                  </a:lnTo>
                  <a:lnTo>
                    <a:pt x="15" y="2"/>
                  </a:lnTo>
                  <a:lnTo>
                    <a:pt x="15" y="2"/>
                  </a:lnTo>
                  <a:lnTo>
                    <a:pt x="25" y="0"/>
                  </a:lnTo>
                  <a:lnTo>
                    <a:pt x="25" y="0"/>
                  </a:lnTo>
                  <a:lnTo>
                    <a:pt x="31" y="37"/>
                  </a:lnTo>
                  <a:lnTo>
                    <a:pt x="31" y="37"/>
                  </a:lnTo>
                  <a:lnTo>
                    <a:pt x="50" y="0"/>
                  </a:lnTo>
                  <a:lnTo>
                    <a:pt x="50"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0" name="Freeform 19"/>
            <p:cNvSpPr/>
            <p:nvPr userDrawn="1"/>
          </p:nvSpPr>
          <p:spPr bwMode="black">
            <a:xfrm>
              <a:off x="5123" y="4210"/>
              <a:ext cx="20" cy="42"/>
            </a:xfrm>
            <a:custGeom>
              <a:cxnLst>
                <a:cxn ang="0">
                  <a:pos x="35" y="21"/>
                </a:cxn>
                <a:cxn ang="0">
                  <a:pos x="35" y="21"/>
                </a:cxn>
                <a:cxn ang="0">
                  <a:pos x="33" y="24"/>
                </a:cxn>
                <a:cxn ang="0">
                  <a:pos x="33" y="24"/>
                </a:cxn>
                <a:cxn ang="0">
                  <a:pos x="33" y="27"/>
                </a:cxn>
                <a:cxn ang="0">
                  <a:pos x="23" y="25"/>
                </a:cxn>
                <a:cxn ang="0">
                  <a:pos x="23" y="25"/>
                </a:cxn>
                <a:cxn ang="0">
                  <a:pos x="17" y="51"/>
                </a:cxn>
                <a:cxn ang="0">
                  <a:pos x="17" y="51"/>
                </a:cxn>
                <a:cxn ang="0">
                  <a:pos x="16" y="60"/>
                </a:cxn>
                <a:cxn ang="0">
                  <a:pos x="16" y="67"/>
                </a:cxn>
                <a:cxn ang="0">
                  <a:pos x="17" y="70"/>
                </a:cxn>
                <a:cxn ang="0">
                  <a:pos x="20" y="70"/>
                </a:cxn>
                <a:cxn ang="0">
                  <a:pos x="20" y="70"/>
                </a:cxn>
                <a:cxn ang="0">
                  <a:pos x="25" y="68"/>
                </a:cxn>
                <a:cxn ang="0">
                  <a:pos x="25" y="73"/>
                </a:cxn>
                <a:cxn ang="0">
                  <a:pos x="25" y="73"/>
                </a:cxn>
                <a:cxn ang="0">
                  <a:pos x="19" y="76"/>
                </a:cxn>
                <a:cxn ang="0">
                  <a:pos x="12" y="76"/>
                </a:cxn>
                <a:cxn ang="0">
                  <a:pos x="12" y="76"/>
                </a:cxn>
                <a:cxn ang="0">
                  <a:pos x="6" y="75"/>
                </a:cxn>
                <a:cxn ang="0">
                  <a:pos x="1" y="71"/>
                </a:cxn>
                <a:cxn ang="0">
                  <a:pos x="0" y="67"/>
                </a:cxn>
                <a:cxn ang="0">
                  <a:pos x="1" y="59"/>
                </a:cxn>
                <a:cxn ang="0">
                  <a:pos x="1" y="59"/>
                </a:cxn>
                <a:cxn ang="0">
                  <a:pos x="8" y="25"/>
                </a:cxn>
                <a:cxn ang="0">
                  <a:pos x="0" y="27"/>
                </a:cxn>
                <a:cxn ang="0">
                  <a:pos x="0" y="27"/>
                </a:cxn>
                <a:cxn ang="0">
                  <a:pos x="1" y="24"/>
                </a:cxn>
                <a:cxn ang="0">
                  <a:pos x="1" y="24"/>
                </a:cxn>
                <a:cxn ang="0">
                  <a:pos x="1" y="21"/>
                </a:cxn>
                <a:cxn ang="0">
                  <a:pos x="9" y="21"/>
                </a:cxn>
                <a:cxn ang="0">
                  <a:pos x="9" y="21"/>
                </a:cxn>
                <a:cxn ang="0">
                  <a:pos x="11" y="6"/>
                </a:cxn>
                <a:cxn ang="0">
                  <a:pos x="11" y="6"/>
                </a:cxn>
                <a:cxn ang="0">
                  <a:pos x="28" y="0"/>
                </a:cxn>
                <a:cxn ang="0">
                  <a:pos x="30" y="0"/>
                </a:cxn>
                <a:cxn ang="0">
                  <a:pos x="30" y="0"/>
                </a:cxn>
                <a:cxn ang="0">
                  <a:pos x="23" y="21"/>
                </a:cxn>
                <a:cxn ang="0">
                  <a:pos x="35" y="21"/>
                </a:cxn>
              </a:cxnLst>
              <a:rect l="0" t="0" r="r" b="b"/>
              <a:pathLst>
                <a:path w="35" h="76">
                  <a:moveTo>
                    <a:pt x="35" y="21"/>
                  </a:moveTo>
                  <a:lnTo>
                    <a:pt x="35" y="21"/>
                  </a:lnTo>
                  <a:lnTo>
                    <a:pt x="33" y="24"/>
                  </a:lnTo>
                  <a:lnTo>
                    <a:pt x="33" y="24"/>
                  </a:lnTo>
                  <a:lnTo>
                    <a:pt x="33" y="27"/>
                  </a:lnTo>
                  <a:lnTo>
                    <a:pt x="23" y="25"/>
                  </a:lnTo>
                  <a:lnTo>
                    <a:pt x="23" y="25"/>
                  </a:lnTo>
                  <a:lnTo>
                    <a:pt x="17" y="51"/>
                  </a:lnTo>
                  <a:lnTo>
                    <a:pt x="17" y="51"/>
                  </a:lnTo>
                  <a:lnTo>
                    <a:pt x="16" y="60"/>
                  </a:lnTo>
                  <a:lnTo>
                    <a:pt x="16" y="67"/>
                  </a:lnTo>
                  <a:lnTo>
                    <a:pt x="17" y="70"/>
                  </a:lnTo>
                  <a:lnTo>
                    <a:pt x="20" y="70"/>
                  </a:lnTo>
                  <a:lnTo>
                    <a:pt x="20" y="70"/>
                  </a:lnTo>
                  <a:lnTo>
                    <a:pt x="25" y="68"/>
                  </a:lnTo>
                  <a:lnTo>
                    <a:pt x="25" y="73"/>
                  </a:lnTo>
                  <a:lnTo>
                    <a:pt x="25" y="73"/>
                  </a:lnTo>
                  <a:lnTo>
                    <a:pt x="19" y="76"/>
                  </a:lnTo>
                  <a:lnTo>
                    <a:pt x="12" y="76"/>
                  </a:lnTo>
                  <a:lnTo>
                    <a:pt x="12" y="76"/>
                  </a:lnTo>
                  <a:lnTo>
                    <a:pt x="6" y="75"/>
                  </a:lnTo>
                  <a:lnTo>
                    <a:pt x="1" y="71"/>
                  </a:lnTo>
                  <a:lnTo>
                    <a:pt x="0" y="67"/>
                  </a:lnTo>
                  <a:lnTo>
                    <a:pt x="1" y="59"/>
                  </a:lnTo>
                  <a:lnTo>
                    <a:pt x="1" y="59"/>
                  </a:lnTo>
                  <a:lnTo>
                    <a:pt x="8" y="25"/>
                  </a:lnTo>
                  <a:lnTo>
                    <a:pt x="0" y="27"/>
                  </a:lnTo>
                  <a:lnTo>
                    <a:pt x="0" y="27"/>
                  </a:lnTo>
                  <a:lnTo>
                    <a:pt x="1" y="24"/>
                  </a:lnTo>
                  <a:lnTo>
                    <a:pt x="1" y="24"/>
                  </a:lnTo>
                  <a:lnTo>
                    <a:pt x="1" y="21"/>
                  </a:lnTo>
                  <a:lnTo>
                    <a:pt x="9" y="21"/>
                  </a:lnTo>
                  <a:lnTo>
                    <a:pt x="9" y="21"/>
                  </a:lnTo>
                  <a:lnTo>
                    <a:pt x="11" y="6"/>
                  </a:lnTo>
                  <a:lnTo>
                    <a:pt x="11" y="6"/>
                  </a:lnTo>
                  <a:lnTo>
                    <a:pt x="28" y="0"/>
                  </a:lnTo>
                  <a:lnTo>
                    <a:pt x="30" y="0"/>
                  </a:lnTo>
                  <a:lnTo>
                    <a:pt x="30" y="0"/>
                  </a:lnTo>
                  <a:lnTo>
                    <a:pt x="23" y="21"/>
                  </a:lnTo>
                  <a:lnTo>
                    <a:pt x="35"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1" name="Freeform 20"/>
            <p:cNvSpPr/>
            <p:nvPr userDrawn="1"/>
          </p:nvSpPr>
          <p:spPr bwMode="black">
            <a:xfrm>
              <a:off x="5143" y="4204"/>
              <a:ext cx="30" cy="48"/>
            </a:xfrm>
            <a:custGeom>
              <a:cxnLst>
                <a:cxn ang="0">
                  <a:pos x="11" y="40"/>
                </a:cxn>
                <a:cxn ang="0">
                  <a:pos x="11" y="40"/>
                </a:cxn>
                <a:cxn ang="0">
                  <a:pos x="18" y="0"/>
                </a:cxn>
                <a:cxn ang="0">
                  <a:pos x="18" y="0"/>
                </a:cxn>
                <a:cxn ang="0">
                  <a:pos x="26" y="0"/>
                </a:cxn>
                <a:cxn ang="0">
                  <a:pos x="26" y="0"/>
                </a:cxn>
                <a:cxn ang="0">
                  <a:pos x="35" y="0"/>
                </a:cxn>
                <a:cxn ang="0">
                  <a:pos x="35" y="0"/>
                </a:cxn>
                <a:cxn ang="0">
                  <a:pos x="26" y="40"/>
                </a:cxn>
                <a:cxn ang="0">
                  <a:pos x="26" y="40"/>
                </a:cxn>
                <a:cxn ang="0">
                  <a:pos x="26" y="40"/>
                </a:cxn>
                <a:cxn ang="0">
                  <a:pos x="30" y="35"/>
                </a:cxn>
                <a:cxn ang="0">
                  <a:pos x="35" y="32"/>
                </a:cxn>
                <a:cxn ang="0">
                  <a:pos x="40" y="30"/>
                </a:cxn>
                <a:cxn ang="0">
                  <a:pos x="45" y="28"/>
                </a:cxn>
                <a:cxn ang="0">
                  <a:pos x="45" y="28"/>
                </a:cxn>
                <a:cxn ang="0">
                  <a:pos x="52" y="30"/>
                </a:cxn>
                <a:cxn ang="0">
                  <a:pos x="57" y="35"/>
                </a:cxn>
                <a:cxn ang="0">
                  <a:pos x="59" y="41"/>
                </a:cxn>
                <a:cxn ang="0">
                  <a:pos x="59" y="51"/>
                </a:cxn>
                <a:cxn ang="0">
                  <a:pos x="59" y="51"/>
                </a:cxn>
                <a:cxn ang="0">
                  <a:pos x="54" y="70"/>
                </a:cxn>
                <a:cxn ang="0">
                  <a:pos x="54" y="70"/>
                </a:cxn>
                <a:cxn ang="0">
                  <a:pos x="52" y="86"/>
                </a:cxn>
                <a:cxn ang="0">
                  <a:pos x="52" y="86"/>
                </a:cxn>
                <a:cxn ang="0">
                  <a:pos x="43" y="86"/>
                </a:cxn>
                <a:cxn ang="0">
                  <a:pos x="43" y="86"/>
                </a:cxn>
                <a:cxn ang="0">
                  <a:pos x="35" y="86"/>
                </a:cxn>
                <a:cxn ang="0">
                  <a:pos x="35" y="86"/>
                </a:cxn>
                <a:cxn ang="0">
                  <a:pos x="38" y="71"/>
                </a:cxn>
                <a:cxn ang="0">
                  <a:pos x="43" y="54"/>
                </a:cxn>
                <a:cxn ang="0">
                  <a:pos x="43" y="54"/>
                </a:cxn>
                <a:cxn ang="0">
                  <a:pos x="43" y="47"/>
                </a:cxn>
                <a:cxn ang="0">
                  <a:pos x="41" y="43"/>
                </a:cxn>
                <a:cxn ang="0">
                  <a:pos x="40" y="40"/>
                </a:cxn>
                <a:cxn ang="0">
                  <a:pos x="35" y="40"/>
                </a:cxn>
                <a:cxn ang="0">
                  <a:pos x="35" y="40"/>
                </a:cxn>
                <a:cxn ang="0">
                  <a:pos x="32" y="41"/>
                </a:cxn>
                <a:cxn ang="0">
                  <a:pos x="27" y="44"/>
                </a:cxn>
                <a:cxn ang="0">
                  <a:pos x="24" y="49"/>
                </a:cxn>
                <a:cxn ang="0">
                  <a:pos x="22" y="55"/>
                </a:cxn>
                <a:cxn ang="0">
                  <a:pos x="22" y="60"/>
                </a:cxn>
                <a:cxn ang="0">
                  <a:pos x="22" y="60"/>
                </a:cxn>
                <a:cxn ang="0">
                  <a:pos x="18" y="86"/>
                </a:cxn>
                <a:cxn ang="0">
                  <a:pos x="18" y="86"/>
                </a:cxn>
                <a:cxn ang="0">
                  <a:pos x="10" y="86"/>
                </a:cxn>
                <a:cxn ang="0">
                  <a:pos x="10" y="86"/>
                </a:cxn>
                <a:cxn ang="0">
                  <a:pos x="0" y="86"/>
                </a:cxn>
                <a:cxn ang="0">
                  <a:pos x="0" y="86"/>
                </a:cxn>
                <a:cxn ang="0">
                  <a:pos x="10" y="46"/>
                </a:cxn>
                <a:cxn ang="0">
                  <a:pos x="11" y="40"/>
                </a:cxn>
              </a:cxnLst>
              <a:rect l="0" t="0" r="r" b="b"/>
              <a:pathLst>
                <a:path w="59" h="86">
                  <a:moveTo>
                    <a:pt x="11" y="40"/>
                  </a:moveTo>
                  <a:lnTo>
                    <a:pt x="11" y="40"/>
                  </a:lnTo>
                  <a:lnTo>
                    <a:pt x="18" y="0"/>
                  </a:lnTo>
                  <a:lnTo>
                    <a:pt x="18" y="0"/>
                  </a:lnTo>
                  <a:lnTo>
                    <a:pt x="26" y="0"/>
                  </a:lnTo>
                  <a:lnTo>
                    <a:pt x="26" y="0"/>
                  </a:lnTo>
                  <a:lnTo>
                    <a:pt x="35" y="0"/>
                  </a:lnTo>
                  <a:lnTo>
                    <a:pt x="35" y="0"/>
                  </a:lnTo>
                  <a:lnTo>
                    <a:pt x="26" y="40"/>
                  </a:lnTo>
                  <a:lnTo>
                    <a:pt x="26" y="40"/>
                  </a:lnTo>
                  <a:lnTo>
                    <a:pt x="26" y="40"/>
                  </a:lnTo>
                  <a:lnTo>
                    <a:pt x="30" y="35"/>
                  </a:lnTo>
                  <a:lnTo>
                    <a:pt x="35" y="32"/>
                  </a:lnTo>
                  <a:lnTo>
                    <a:pt x="40" y="30"/>
                  </a:lnTo>
                  <a:lnTo>
                    <a:pt x="45" y="28"/>
                  </a:lnTo>
                  <a:lnTo>
                    <a:pt x="45" y="28"/>
                  </a:lnTo>
                  <a:lnTo>
                    <a:pt x="52" y="30"/>
                  </a:lnTo>
                  <a:lnTo>
                    <a:pt x="57" y="35"/>
                  </a:lnTo>
                  <a:lnTo>
                    <a:pt x="59" y="41"/>
                  </a:lnTo>
                  <a:lnTo>
                    <a:pt x="59" y="51"/>
                  </a:lnTo>
                  <a:lnTo>
                    <a:pt x="59" y="51"/>
                  </a:lnTo>
                  <a:lnTo>
                    <a:pt x="54" y="70"/>
                  </a:lnTo>
                  <a:lnTo>
                    <a:pt x="54" y="70"/>
                  </a:lnTo>
                  <a:lnTo>
                    <a:pt x="52" y="86"/>
                  </a:lnTo>
                  <a:lnTo>
                    <a:pt x="52" y="86"/>
                  </a:lnTo>
                  <a:lnTo>
                    <a:pt x="43" y="86"/>
                  </a:lnTo>
                  <a:lnTo>
                    <a:pt x="43" y="86"/>
                  </a:lnTo>
                  <a:lnTo>
                    <a:pt x="35" y="86"/>
                  </a:lnTo>
                  <a:lnTo>
                    <a:pt x="35" y="86"/>
                  </a:lnTo>
                  <a:lnTo>
                    <a:pt x="38" y="71"/>
                  </a:lnTo>
                  <a:lnTo>
                    <a:pt x="43" y="54"/>
                  </a:lnTo>
                  <a:lnTo>
                    <a:pt x="43" y="54"/>
                  </a:lnTo>
                  <a:lnTo>
                    <a:pt x="43" y="47"/>
                  </a:lnTo>
                  <a:lnTo>
                    <a:pt x="41" y="43"/>
                  </a:lnTo>
                  <a:lnTo>
                    <a:pt x="40" y="40"/>
                  </a:lnTo>
                  <a:lnTo>
                    <a:pt x="35" y="40"/>
                  </a:lnTo>
                  <a:lnTo>
                    <a:pt x="35" y="40"/>
                  </a:lnTo>
                  <a:lnTo>
                    <a:pt x="32" y="41"/>
                  </a:lnTo>
                  <a:lnTo>
                    <a:pt x="27" y="44"/>
                  </a:lnTo>
                  <a:lnTo>
                    <a:pt x="24" y="49"/>
                  </a:lnTo>
                  <a:lnTo>
                    <a:pt x="22" y="55"/>
                  </a:lnTo>
                  <a:lnTo>
                    <a:pt x="22" y="60"/>
                  </a:lnTo>
                  <a:lnTo>
                    <a:pt x="22" y="60"/>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2" name="Freeform 21"/>
            <p:cNvSpPr>
              <a:spLocks noEditPoints="1"/>
            </p:cNvSpPr>
            <p:nvPr userDrawn="1"/>
          </p:nvSpPr>
          <p:spPr bwMode="black">
            <a:xfrm>
              <a:off x="5181" y="4204"/>
              <a:ext cx="18" cy="48"/>
            </a:xfrm>
            <a:custGeom>
              <a:cxnLst>
                <a:cxn ang="0">
                  <a:pos x="6" y="55"/>
                </a:cxn>
                <a:cxn ang="0">
                  <a:pos x="6" y="55"/>
                </a:cxn>
                <a:cxn ang="0">
                  <a:pos x="11" y="30"/>
                </a:cxn>
                <a:cxn ang="0">
                  <a:pos x="11" y="30"/>
                </a:cxn>
                <a:cxn ang="0">
                  <a:pos x="19" y="32"/>
                </a:cxn>
                <a:cxn ang="0">
                  <a:pos x="19" y="32"/>
                </a:cxn>
                <a:cxn ang="0">
                  <a:pos x="28" y="30"/>
                </a:cxn>
                <a:cxn ang="0">
                  <a:pos x="28" y="30"/>
                </a:cxn>
                <a:cxn ang="0">
                  <a:pos x="22" y="55"/>
                </a:cxn>
                <a:cxn ang="0">
                  <a:pos x="20" y="60"/>
                </a:cxn>
                <a:cxn ang="0">
                  <a:pos x="20" y="60"/>
                </a:cxn>
                <a:cxn ang="0">
                  <a:pos x="17" y="86"/>
                </a:cxn>
                <a:cxn ang="0">
                  <a:pos x="17" y="86"/>
                </a:cxn>
                <a:cxn ang="0">
                  <a:pos x="9" y="86"/>
                </a:cxn>
                <a:cxn ang="0">
                  <a:pos x="9" y="86"/>
                </a:cxn>
                <a:cxn ang="0">
                  <a:pos x="0" y="86"/>
                </a:cxn>
                <a:cxn ang="0">
                  <a:pos x="0" y="86"/>
                </a:cxn>
                <a:cxn ang="0">
                  <a:pos x="6" y="60"/>
                </a:cxn>
                <a:cxn ang="0">
                  <a:pos x="6" y="55"/>
                </a:cxn>
                <a:cxn ang="0">
                  <a:pos x="25" y="0"/>
                </a:cxn>
                <a:cxn ang="0">
                  <a:pos x="25" y="0"/>
                </a:cxn>
                <a:cxn ang="0">
                  <a:pos x="28" y="1"/>
                </a:cxn>
                <a:cxn ang="0">
                  <a:pos x="31" y="3"/>
                </a:cxn>
                <a:cxn ang="0">
                  <a:pos x="33" y="6"/>
                </a:cxn>
                <a:cxn ang="0">
                  <a:pos x="33" y="9"/>
                </a:cxn>
                <a:cxn ang="0">
                  <a:pos x="33" y="9"/>
                </a:cxn>
                <a:cxn ang="0">
                  <a:pos x="31" y="13"/>
                </a:cxn>
                <a:cxn ang="0">
                  <a:pos x="28" y="16"/>
                </a:cxn>
                <a:cxn ang="0">
                  <a:pos x="25" y="17"/>
                </a:cxn>
                <a:cxn ang="0">
                  <a:pos x="22" y="19"/>
                </a:cxn>
                <a:cxn ang="0">
                  <a:pos x="22" y="19"/>
                </a:cxn>
                <a:cxn ang="0">
                  <a:pos x="19" y="17"/>
                </a:cxn>
                <a:cxn ang="0">
                  <a:pos x="16" y="16"/>
                </a:cxn>
                <a:cxn ang="0">
                  <a:pos x="14" y="13"/>
                </a:cxn>
                <a:cxn ang="0">
                  <a:pos x="14" y="9"/>
                </a:cxn>
                <a:cxn ang="0">
                  <a:pos x="14" y="9"/>
                </a:cxn>
                <a:cxn ang="0">
                  <a:pos x="16" y="6"/>
                </a:cxn>
                <a:cxn ang="0">
                  <a:pos x="19" y="3"/>
                </a:cxn>
                <a:cxn ang="0">
                  <a:pos x="22" y="1"/>
                </a:cxn>
                <a:cxn ang="0">
                  <a:pos x="25" y="0"/>
                </a:cxn>
                <a:cxn ang="0">
                  <a:pos x="25" y="0"/>
                </a:cxn>
              </a:cxnLst>
              <a:rect l="0" t="0" r="r" b="b"/>
              <a:pathLst>
                <a:path w="33" h="86">
                  <a:moveTo>
                    <a:pt x="6" y="55"/>
                  </a:moveTo>
                  <a:lnTo>
                    <a:pt x="6" y="55"/>
                  </a:lnTo>
                  <a:lnTo>
                    <a:pt x="11" y="30"/>
                  </a:lnTo>
                  <a:lnTo>
                    <a:pt x="11" y="30"/>
                  </a:lnTo>
                  <a:lnTo>
                    <a:pt x="19" y="32"/>
                  </a:lnTo>
                  <a:lnTo>
                    <a:pt x="19" y="32"/>
                  </a:lnTo>
                  <a:lnTo>
                    <a:pt x="28" y="30"/>
                  </a:lnTo>
                  <a:lnTo>
                    <a:pt x="28" y="30"/>
                  </a:lnTo>
                  <a:lnTo>
                    <a:pt x="22" y="55"/>
                  </a:lnTo>
                  <a:lnTo>
                    <a:pt x="20" y="60"/>
                  </a:lnTo>
                  <a:lnTo>
                    <a:pt x="20" y="60"/>
                  </a:lnTo>
                  <a:lnTo>
                    <a:pt x="17" y="86"/>
                  </a:lnTo>
                  <a:lnTo>
                    <a:pt x="17" y="86"/>
                  </a:lnTo>
                  <a:lnTo>
                    <a:pt x="9" y="86"/>
                  </a:lnTo>
                  <a:lnTo>
                    <a:pt x="9" y="86"/>
                  </a:lnTo>
                  <a:lnTo>
                    <a:pt x="0" y="86"/>
                  </a:lnTo>
                  <a:lnTo>
                    <a:pt x="0" y="86"/>
                  </a:lnTo>
                  <a:lnTo>
                    <a:pt x="6" y="60"/>
                  </a:lnTo>
                  <a:lnTo>
                    <a:pt x="6" y="55"/>
                  </a:lnTo>
                  <a:close/>
                  <a:moveTo>
                    <a:pt x="25" y="0"/>
                  </a:moveTo>
                  <a:lnTo>
                    <a:pt x="25" y="0"/>
                  </a:lnTo>
                  <a:lnTo>
                    <a:pt x="28" y="1"/>
                  </a:lnTo>
                  <a:lnTo>
                    <a:pt x="31" y="3"/>
                  </a:lnTo>
                  <a:lnTo>
                    <a:pt x="33" y="6"/>
                  </a:lnTo>
                  <a:lnTo>
                    <a:pt x="33" y="9"/>
                  </a:lnTo>
                  <a:lnTo>
                    <a:pt x="33" y="9"/>
                  </a:lnTo>
                  <a:lnTo>
                    <a:pt x="31" y="13"/>
                  </a:lnTo>
                  <a:lnTo>
                    <a:pt x="28" y="16"/>
                  </a:lnTo>
                  <a:lnTo>
                    <a:pt x="25" y="17"/>
                  </a:lnTo>
                  <a:lnTo>
                    <a:pt x="22" y="19"/>
                  </a:lnTo>
                  <a:lnTo>
                    <a:pt x="22" y="19"/>
                  </a:lnTo>
                  <a:lnTo>
                    <a:pt x="19" y="17"/>
                  </a:lnTo>
                  <a:lnTo>
                    <a:pt x="16" y="16"/>
                  </a:lnTo>
                  <a:lnTo>
                    <a:pt x="14" y="13"/>
                  </a:lnTo>
                  <a:lnTo>
                    <a:pt x="14" y="9"/>
                  </a:lnTo>
                  <a:lnTo>
                    <a:pt x="14" y="9"/>
                  </a:lnTo>
                  <a:lnTo>
                    <a:pt x="16" y="6"/>
                  </a:lnTo>
                  <a:lnTo>
                    <a:pt x="19" y="3"/>
                  </a:lnTo>
                  <a:lnTo>
                    <a:pt x="22" y="1"/>
                  </a:lnTo>
                  <a:lnTo>
                    <a:pt x="25" y="0"/>
                  </a:lnTo>
                  <a:lnTo>
                    <a:pt x="25"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3" name="Freeform 22"/>
            <p:cNvSpPr/>
            <p:nvPr userDrawn="1"/>
          </p:nvSpPr>
          <p:spPr bwMode="black">
            <a:xfrm>
              <a:off x="5199" y="4219"/>
              <a:ext cx="33" cy="33"/>
            </a:xfrm>
            <a:custGeom>
              <a:cxnLst>
                <a:cxn ang="0">
                  <a:pos x="25" y="12"/>
                </a:cxn>
                <a:cxn ang="0">
                  <a:pos x="25" y="12"/>
                </a:cxn>
                <a:cxn ang="0">
                  <a:pos x="25" y="12"/>
                </a:cxn>
                <a:cxn ang="0">
                  <a:pos x="30" y="7"/>
                </a:cxn>
                <a:cxn ang="0">
                  <a:pos x="35" y="4"/>
                </a:cxn>
                <a:cxn ang="0">
                  <a:pos x="40" y="2"/>
                </a:cxn>
                <a:cxn ang="0">
                  <a:pos x="44" y="0"/>
                </a:cxn>
                <a:cxn ang="0">
                  <a:pos x="44" y="0"/>
                </a:cxn>
                <a:cxn ang="0">
                  <a:pos x="52" y="2"/>
                </a:cxn>
                <a:cxn ang="0">
                  <a:pos x="57" y="7"/>
                </a:cxn>
                <a:cxn ang="0">
                  <a:pos x="59" y="13"/>
                </a:cxn>
                <a:cxn ang="0">
                  <a:pos x="59" y="23"/>
                </a:cxn>
                <a:cxn ang="0">
                  <a:pos x="59" y="23"/>
                </a:cxn>
                <a:cxn ang="0">
                  <a:pos x="54" y="42"/>
                </a:cxn>
                <a:cxn ang="0">
                  <a:pos x="54" y="42"/>
                </a:cxn>
                <a:cxn ang="0">
                  <a:pos x="52" y="58"/>
                </a:cxn>
                <a:cxn ang="0">
                  <a:pos x="52" y="58"/>
                </a:cxn>
                <a:cxn ang="0">
                  <a:pos x="43" y="58"/>
                </a:cxn>
                <a:cxn ang="0">
                  <a:pos x="43" y="58"/>
                </a:cxn>
                <a:cxn ang="0">
                  <a:pos x="35" y="58"/>
                </a:cxn>
                <a:cxn ang="0">
                  <a:pos x="35" y="58"/>
                </a:cxn>
                <a:cxn ang="0">
                  <a:pos x="38" y="43"/>
                </a:cxn>
                <a:cxn ang="0">
                  <a:pos x="43" y="26"/>
                </a:cxn>
                <a:cxn ang="0">
                  <a:pos x="43" y="26"/>
                </a:cxn>
                <a:cxn ang="0">
                  <a:pos x="43" y="19"/>
                </a:cxn>
                <a:cxn ang="0">
                  <a:pos x="41" y="15"/>
                </a:cxn>
                <a:cxn ang="0">
                  <a:pos x="40" y="12"/>
                </a:cxn>
                <a:cxn ang="0">
                  <a:pos x="37" y="12"/>
                </a:cxn>
                <a:cxn ang="0">
                  <a:pos x="37" y="12"/>
                </a:cxn>
                <a:cxn ang="0">
                  <a:pos x="32" y="13"/>
                </a:cxn>
                <a:cxn ang="0">
                  <a:pos x="27" y="16"/>
                </a:cxn>
                <a:cxn ang="0">
                  <a:pos x="24" y="21"/>
                </a:cxn>
                <a:cxn ang="0">
                  <a:pos x="22" y="27"/>
                </a:cxn>
                <a:cxn ang="0">
                  <a:pos x="22" y="32"/>
                </a:cxn>
                <a:cxn ang="0">
                  <a:pos x="22" y="32"/>
                </a:cxn>
                <a:cxn ang="0">
                  <a:pos x="18" y="58"/>
                </a:cxn>
                <a:cxn ang="0">
                  <a:pos x="18" y="58"/>
                </a:cxn>
                <a:cxn ang="0">
                  <a:pos x="10" y="58"/>
                </a:cxn>
                <a:cxn ang="0">
                  <a:pos x="10" y="58"/>
                </a:cxn>
                <a:cxn ang="0">
                  <a:pos x="0" y="58"/>
                </a:cxn>
                <a:cxn ang="0">
                  <a:pos x="0" y="58"/>
                </a:cxn>
                <a:cxn ang="0">
                  <a:pos x="6" y="32"/>
                </a:cxn>
                <a:cxn ang="0">
                  <a:pos x="8" y="27"/>
                </a:cxn>
                <a:cxn ang="0">
                  <a:pos x="8" y="27"/>
                </a:cxn>
                <a:cxn ang="0">
                  <a:pos x="11" y="2"/>
                </a:cxn>
                <a:cxn ang="0">
                  <a:pos x="11" y="2"/>
                </a:cxn>
                <a:cxn ang="0">
                  <a:pos x="19" y="4"/>
                </a:cxn>
                <a:cxn ang="0">
                  <a:pos x="19" y="4"/>
                </a:cxn>
                <a:cxn ang="0">
                  <a:pos x="29" y="2"/>
                </a:cxn>
                <a:cxn ang="0">
                  <a:pos x="25" y="12"/>
                </a:cxn>
              </a:cxnLst>
              <a:rect l="0" t="0" r="r" b="b"/>
              <a:pathLst>
                <a:path w="59" h="57">
                  <a:moveTo>
                    <a:pt x="25" y="12"/>
                  </a:moveTo>
                  <a:lnTo>
                    <a:pt x="25" y="12"/>
                  </a:lnTo>
                  <a:lnTo>
                    <a:pt x="25" y="12"/>
                  </a:lnTo>
                  <a:lnTo>
                    <a:pt x="30" y="7"/>
                  </a:lnTo>
                  <a:lnTo>
                    <a:pt x="35" y="4"/>
                  </a:lnTo>
                  <a:lnTo>
                    <a:pt x="40" y="2"/>
                  </a:lnTo>
                  <a:lnTo>
                    <a:pt x="44" y="0"/>
                  </a:lnTo>
                  <a:lnTo>
                    <a:pt x="44" y="0"/>
                  </a:lnTo>
                  <a:lnTo>
                    <a:pt x="52" y="2"/>
                  </a:lnTo>
                  <a:lnTo>
                    <a:pt x="57" y="7"/>
                  </a:lnTo>
                  <a:lnTo>
                    <a:pt x="59" y="13"/>
                  </a:lnTo>
                  <a:lnTo>
                    <a:pt x="59" y="23"/>
                  </a:lnTo>
                  <a:lnTo>
                    <a:pt x="59" y="23"/>
                  </a:lnTo>
                  <a:lnTo>
                    <a:pt x="54" y="42"/>
                  </a:lnTo>
                  <a:lnTo>
                    <a:pt x="54" y="42"/>
                  </a:lnTo>
                  <a:lnTo>
                    <a:pt x="52" y="58"/>
                  </a:lnTo>
                  <a:lnTo>
                    <a:pt x="52" y="58"/>
                  </a:lnTo>
                  <a:lnTo>
                    <a:pt x="43" y="58"/>
                  </a:lnTo>
                  <a:lnTo>
                    <a:pt x="43" y="58"/>
                  </a:lnTo>
                  <a:lnTo>
                    <a:pt x="35" y="58"/>
                  </a:lnTo>
                  <a:lnTo>
                    <a:pt x="35" y="58"/>
                  </a:lnTo>
                  <a:lnTo>
                    <a:pt x="38" y="43"/>
                  </a:lnTo>
                  <a:lnTo>
                    <a:pt x="43" y="26"/>
                  </a:lnTo>
                  <a:lnTo>
                    <a:pt x="43" y="26"/>
                  </a:lnTo>
                  <a:lnTo>
                    <a:pt x="43" y="19"/>
                  </a:lnTo>
                  <a:lnTo>
                    <a:pt x="41" y="15"/>
                  </a:lnTo>
                  <a:lnTo>
                    <a:pt x="40" y="12"/>
                  </a:lnTo>
                  <a:lnTo>
                    <a:pt x="37" y="12"/>
                  </a:lnTo>
                  <a:lnTo>
                    <a:pt x="37" y="12"/>
                  </a:lnTo>
                  <a:lnTo>
                    <a:pt x="32" y="13"/>
                  </a:lnTo>
                  <a:lnTo>
                    <a:pt x="27" y="16"/>
                  </a:lnTo>
                  <a:lnTo>
                    <a:pt x="24" y="21"/>
                  </a:lnTo>
                  <a:lnTo>
                    <a:pt x="22" y="27"/>
                  </a:lnTo>
                  <a:lnTo>
                    <a:pt x="22" y="32"/>
                  </a:lnTo>
                  <a:lnTo>
                    <a:pt x="22" y="32"/>
                  </a:lnTo>
                  <a:lnTo>
                    <a:pt x="18" y="58"/>
                  </a:lnTo>
                  <a:lnTo>
                    <a:pt x="18" y="58"/>
                  </a:lnTo>
                  <a:lnTo>
                    <a:pt x="10" y="58"/>
                  </a:lnTo>
                  <a:lnTo>
                    <a:pt x="10" y="58"/>
                  </a:lnTo>
                  <a:lnTo>
                    <a:pt x="0" y="58"/>
                  </a:lnTo>
                  <a:lnTo>
                    <a:pt x="0" y="58"/>
                  </a:lnTo>
                  <a:lnTo>
                    <a:pt x="6" y="32"/>
                  </a:lnTo>
                  <a:lnTo>
                    <a:pt x="8" y="27"/>
                  </a:lnTo>
                  <a:lnTo>
                    <a:pt x="8" y="27"/>
                  </a:lnTo>
                  <a:lnTo>
                    <a:pt x="11" y="2"/>
                  </a:lnTo>
                  <a:lnTo>
                    <a:pt x="11" y="2"/>
                  </a:lnTo>
                  <a:lnTo>
                    <a:pt x="19" y="4"/>
                  </a:lnTo>
                  <a:lnTo>
                    <a:pt x="19" y="4"/>
                  </a:lnTo>
                  <a:lnTo>
                    <a:pt x="29" y="2"/>
                  </a:lnTo>
                  <a:lnTo>
                    <a:pt x="25"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4" name="Freeform 23"/>
            <p:cNvSpPr>
              <a:spLocks noEditPoints="1"/>
            </p:cNvSpPr>
            <p:nvPr userDrawn="1"/>
          </p:nvSpPr>
          <p:spPr bwMode="black">
            <a:xfrm>
              <a:off x="5233" y="4219"/>
              <a:ext cx="36" cy="50"/>
            </a:xfrm>
            <a:custGeom>
              <a:cxnLst>
                <a:cxn ang="0">
                  <a:pos x="40" y="70"/>
                </a:cxn>
                <a:cxn ang="0">
                  <a:pos x="35" y="80"/>
                </a:cxn>
                <a:cxn ang="0">
                  <a:pos x="24" y="83"/>
                </a:cxn>
                <a:cxn ang="0">
                  <a:pos x="18" y="83"/>
                </a:cxn>
                <a:cxn ang="0">
                  <a:pos x="11" y="77"/>
                </a:cxn>
                <a:cxn ang="0">
                  <a:pos x="11" y="70"/>
                </a:cxn>
                <a:cxn ang="0">
                  <a:pos x="18" y="61"/>
                </a:cxn>
                <a:cxn ang="0">
                  <a:pos x="26" y="59"/>
                </a:cxn>
                <a:cxn ang="0">
                  <a:pos x="32" y="59"/>
                </a:cxn>
                <a:cxn ang="0">
                  <a:pos x="40" y="64"/>
                </a:cxn>
                <a:cxn ang="0">
                  <a:pos x="40" y="70"/>
                </a:cxn>
                <a:cxn ang="0">
                  <a:pos x="65" y="7"/>
                </a:cxn>
                <a:cxn ang="0">
                  <a:pos x="65" y="5"/>
                </a:cxn>
                <a:cxn ang="0">
                  <a:pos x="65" y="2"/>
                </a:cxn>
                <a:cxn ang="0">
                  <a:pos x="54" y="2"/>
                </a:cxn>
                <a:cxn ang="0">
                  <a:pos x="48" y="2"/>
                </a:cxn>
                <a:cxn ang="0">
                  <a:pos x="38" y="0"/>
                </a:cxn>
                <a:cxn ang="0">
                  <a:pos x="21" y="7"/>
                </a:cxn>
                <a:cxn ang="0">
                  <a:pos x="11" y="19"/>
                </a:cxn>
                <a:cxn ang="0">
                  <a:pos x="11" y="26"/>
                </a:cxn>
                <a:cxn ang="0">
                  <a:pos x="13" y="32"/>
                </a:cxn>
                <a:cxn ang="0">
                  <a:pos x="23" y="37"/>
                </a:cxn>
                <a:cxn ang="0">
                  <a:pos x="23" y="39"/>
                </a:cxn>
                <a:cxn ang="0">
                  <a:pos x="13" y="43"/>
                </a:cxn>
                <a:cxn ang="0">
                  <a:pos x="10" y="50"/>
                </a:cxn>
                <a:cxn ang="0">
                  <a:pos x="10" y="53"/>
                </a:cxn>
                <a:cxn ang="0">
                  <a:pos x="15" y="59"/>
                </a:cxn>
                <a:cxn ang="0">
                  <a:pos x="15" y="59"/>
                </a:cxn>
                <a:cxn ang="0">
                  <a:pos x="5" y="64"/>
                </a:cxn>
                <a:cxn ang="0">
                  <a:pos x="0" y="74"/>
                </a:cxn>
                <a:cxn ang="0">
                  <a:pos x="0" y="80"/>
                </a:cxn>
                <a:cxn ang="0">
                  <a:pos x="10" y="88"/>
                </a:cxn>
                <a:cxn ang="0">
                  <a:pos x="19" y="88"/>
                </a:cxn>
                <a:cxn ang="0">
                  <a:pos x="42" y="83"/>
                </a:cxn>
                <a:cxn ang="0">
                  <a:pos x="50" y="75"/>
                </a:cxn>
                <a:cxn ang="0">
                  <a:pos x="54" y="64"/>
                </a:cxn>
                <a:cxn ang="0">
                  <a:pos x="54" y="58"/>
                </a:cxn>
                <a:cxn ang="0">
                  <a:pos x="46" y="50"/>
                </a:cxn>
                <a:cxn ang="0">
                  <a:pos x="30" y="48"/>
                </a:cxn>
                <a:cxn ang="0">
                  <a:pos x="27" y="48"/>
                </a:cxn>
                <a:cxn ang="0">
                  <a:pos x="23" y="45"/>
                </a:cxn>
                <a:cxn ang="0">
                  <a:pos x="23" y="43"/>
                </a:cxn>
                <a:cxn ang="0">
                  <a:pos x="27" y="39"/>
                </a:cxn>
                <a:cxn ang="0">
                  <a:pos x="32" y="39"/>
                </a:cxn>
                <a:cxn ang="0">
                  <a:pos x="42" y="37"/>
                </a:cxn>
                <a:cxn ang="0">
                  <a:pos x="54" y="27"/>
                </a:cxn>
                <a:cxn ang="0">
                  <a:pos x="57" y="19"/>
                </a:cxn>
                <a:cxn ang="0">
                  <a:pos x="57" y="12"/>
                </a:cxn>
                <a:cxn ang="0">
                  <a:pos x="54" y="7"/>
                </a:cxn>
                <a:cxn ang="0">
                  <a:pos x="37" y="5"/>
                </a:cxn>
                <a:cxn ang="0">
                  <a:pos x="40" y="7"/>
                </a:cxn>
                <a:cxn ang="0">
                  <a:pos x="43" y="13"/>
                </a:cxn>
                <a:cxn ang="0">
                  <a:pos x="42" y="19"/>
                </a:cxn>
                <a:cxn ang="0">
                  <a:pos x="38" y="31"/>
                </a:cxn>
                <a:cxn ang="0">
                  <a:pos x="32" y="34"/>
                </a:cxn>
                <a:cxn ang="0">
                  <a:pos x="29" y="34"/>
                </a:cxn>
                <a:cxn ang="0">
                  <a:pos x="26" y="27"/>
                </a:cxn>
                <a:cxn ang="0">
                  <a:pos x="27" y="21"/>
                </a:cxn>
                <a:cxn ang="0">
                  <a:pos x="30" y="10"/>
                </a:cxn>
                <a:cxn ang="0">
                  <a:pos x="37" y="5"/>
                </a:cxn>
              </a:cxnLst>
              <a:rect l="0" t="0" r="r" b="b"/>
              <a:pathLst>
                <a:path w="65" h="88">
                  <a:moveTo>
                    <a:pt x="40" y="70"/>
                  </a:moveTo>
                  <a:lnTo>
                    <a:pt x="40" y="70"/>
                  </a:lnTo>
                  <a:lnTo>
                    <a:pt x="38" y="75"/>
                  </a:lnTo>
                  <a:lnTo>
                    <a:pt x="35" y="80"/>
                  </a:lnTo>
                  <a:lnTo>
                    <a:pt x="29" y="83"/>
                  </a:lnTo>
                  <a:lnTo>
                    <a:pt x="24" y="83"/>
                  </a:lnTo>
                  <a:lnTo>
                    <a:pt x="24" y="83"/>
                  </a:lnTo>
                  <a:lnTo>
                    <a:pt x="18" y="83"/>
                  </a:lnTo>
                  <a:lnTo>
                    <a:pt x="13" y="80"/>
                  </a:lnTo>
                  <a:lnTo>
                    <a:pt x="11" y="77"/>
                  </a:lnTo>
                  <a:lnTo>
                    <a:pt x="11" y="70"/>
                  </a:lnTo>
                  <a:lnTo>
                    <a:pt x="11" y="70"/>
                  </a:lnTo>
                  <a:lnTo>
                    <a:pt x="15" y="64"/>
                  </a:lnTo>
                  <a:lnTo>
                    <a:pt x="18" y="61"/>
                  </a:lnTo>
                  <a:lnTo>
                    <a:pt x="18" y="61"/>
                  </a:lnTo>
                  <a:lnTo>
                    <a:pt x="26" y="59"/>
                  </a:lnTo>
                  <a:lnTo>
                    <a:pt x="26" y="59"/>
                  </a:lnTo>
                  <a:lnTo>
                    <a:pt x="32" y="59"/>
                  </a:lnTo>
                  <a:lnTo>
                    <a:pt x="37" y="61"/>
                  </a:lnTo>
                  <a:lnTo>
                    <a:pt x="40" y="64"/>
                  </a:lnTo>
                  <a:lnTo>
                    <a:pt x="40" y="70"/>
                  </a:lnTo>
                  <a:lnTo>
                    <a:pt x="40" y="70"/>
                  </a:lnTo>
                  <a:close/>
                  <a:moveTo>
                    <a:pt x="65" y="7"/>
                  </a:moveTo>
                  <a:lnTo>
                    <a:pt x="65" y="7"/>
                  </a:lnTo>
                  <a:lnTo>
                    <a:pt x="65" y="5"/>
                  </a:lnTo>
                  <a:lnTo>
                    <a:pt x="65" y="5"/>
                  </a:lnTo>
                  <a:lnTo>
                    <a:pt x="65" y="2"/>
                  </a:lnTo>
                  <a:lnTo>
                    <a:pt x="65" y="2"/>
                  </a:lnTo>
                  <a:lnTo>
                    <a:pt x="54" y="2"/>
                  </a:lnTo>
                  <a:lnTo>
                    <a:pt x="54" y="2"/>
                  </a:lnTo>
                  <a:lnTo>
                    <a:pt x="48" y="2"/>
                  </a:lnTo>
                  <a:lnTo>
                    <a:pt x="48" y="2"/>
                  </a:lnTo>
                  <a:lnTo>
                    <a:pt x="38" y="0"/>
                  </a:lnTo>
                  <a:lnTo>
                    <a:pt x="38" y="0"/>
                  </a:lnTo>
                  <a:lnTo>
                    <a:pt x="29" y="2"/>
                  </a:lnTo>
                  <a:lnTo>
                    <a:pt x="21" y="7"/>
                  </a:lnTo>
                  <a:lnTo>
                    <a:pt x="15" y="12"/>
                  </a:lnTo>
                  <a:lnTo>
                    <a:pt x="11" y="19"/>
                  </a:lnTo>
                  <a:lnTo>
                    <a:pt x="11" y="19"/>
                  </a:lnTo>
                  <a:lnTo>
                    <a:pt x="11" y="26"/>
                  </a:lnTo>
                  <a:lnTo>
                    <a:pt x="13" y="32"/>
                  </a:lnTo>
                  <a:lnTo>
                    <a:pt x="13" y="32"/>
                  </a:lnTo>
                  <a:lnTo>
                    <a:pt x="16" y="35"/>
                  </a:lnTo>
                  <a:lnTo>
                    <a:pt x="23" y="37"/>
                  </a:lnTo>
                  <a:lnTo>
                    <a:pt x="23" y="39"/>
                  </a:lnTo>
                  <a:lnTo>
                    <a:pt x="23" y="39"/>
                  </a:lnTo>
                  <a:lnTo>
                    <a:pt x="18" y="40"/>
                  </a:lnTo>
                  <a:lnTo>
                    <a:pt x="13" y="43"/>
                  </a:lnTo>
                  <a:lnTo>
                    <a:pt x="11" y="47"/>
                  </a:lnTo>
                  <a:lnTo>
                    <a:pt x="10" y="50"/>
                  </a:lnTo>
                  <a:lnTo>
                    <a:pt x="10" y="50"/>
                  </a:lnTo>
                  <a:lnTo>
                    <a:pt x="10" y="53"/>
                  </a:lnTo>
                  <a:lnTo>
                    <a:pt x="10" y="54"/>
                  </a:lnTo>
                  <a:lnTo>
                    <a:pt x="15" y="59"/>
                  </a:lnTo>
                  <a:lnTo>
                    <a:pt x="15" y="59"/>
                  </a:lnTo>
                  <a:lnTo>
                    <a:pt x="15" y="59"/>
                  </a:lnTo>
                  <a:lnTo>
                    <a:pt x="10" y="61"/>
                  </a:lnTo>
                  <a:lnTo>
                    <a:pt x="5" y="64"/>
                  </a:lnTo>
                  <a:lnTo>
                    <a:pt x="2" y="69"/>
                  </a:lnTo>
                  <a:lnTo>
                    <a:pt x="0" y="74"/>
                  </a:lnTo>
                  <a:lnTo>
                    <a:pt x="0" y="74"/>
                  </a:lnTo>
                  <a:lnTo>
                    <a:pt x="0" y="80"/>
                  </a:lnTo>
                  <a:lnTo>
                    <a:pt x="4" y="85"/>
                  </a:lnTo>
                  <a:lnTo>
                    <a:pt x="10" y="88"/>
                  </a:lnTo>
                  <a:lnTo>
                    <a:pt x="19" y="88"/>
                  </a:lnTo>
                  <a:lnTo>
                    <a:pt x="19" y="88"/>
                  </a:lnTo>
                  <a:lnTo>
                    <a:pt x="30" y="86"/>
                  </a:lnTo>
                  <a:lnTo>
                    <a:pt x="42" y="83"/>
                  </a:lnTo>
                  <a:lnTo>
                    <a:pt x="46" y="80"/>
                  </a:lnTo>
                  <a:lnTo>
                    <a:pt x="50" y="75"/>
                  </a:lnTo>
                  <a:lnTo>
                    <a:pt x="53" y="70"/>
                  </a:lnTo>
                  <a:lnTo>
                    <a:pt x="54" y="64"/>
                  </a:lnTo>
                  <a:lnTo>
                    <a:pt x="54" y="64"/>
                  </a:lnTo>
                  <a:lnTo>
                    <a:pt x="54" y="58"/>
                  </a:lnTo>
                  <a:lnTo>
                    <a:pt x="53" y="53"/>
                  </a:lnTo>
                  <a:lnTo>
                    <a:pt x="46" y="50"/>
                  </a:lnTo>
                  <a:lnTo>
                    <a:pt x="38" y="48"/>
                  </a:lnTo>
                  <a:lnTo>
                    <a:pt x="30" y="48"/>
                  </a:lnTo>
                  <a:lnTo>
                    <a:pt x="30" y="48"/>
                  </a:lnTo>
                  <a:lnTo>
                    <a:pt x="27" y="48"/>
                  </a:lnTo>
                  <a:lnTo>
                    <a:pt x="24" y="47"/>
                  </a:lnTo>
                  <a:lnTo>
                    <a:pt x="23" y="45"/>
                  </a:lnTo>
                  <a:lnTo>
                    <a:pt x="23" y="43"/>
                  </a:lnTo>
                  <a:lnTo>
                    <a:pt x="23" y="43"/>
                  </a:lnTo>
                  <a:lnTo>
                    <a:pt x="24" y="40"/>
                  </a:lnTo>
                  <a:lnTo>
                    <a:pt x="27" y="39"/>
                  </a:lnTo>
                  <a:lnTo>
                    <a:pt x="27" y="39"/>
                  </a:lnTo>
                  <a:lnTo>
                    <a:pt x="32" y="39"/>
                  </a:lnTo>
                  <a:lnTo>
                    <a:pt x="32" y="39"/>
                  </a:lnTo>
                  <a:lnTo>
                    <a:pt x="42" y="37"/>
                  </a:lnTo>
                  <a:lnTo>
                    <a:pt x="50" y="34"/>
                  </a:lnTo>
                  <a:lnTo>
                    <a:pt x="54" y="27"/>
                  </a:lnTo>
                  <a:lnTo>
                    <a:pt x="57" y="19"/>
                  </a:lnTo>
                  <a:lnTo>
                    <a:pt x="57" y="19"/>
                  </a:lnTo>
                  <a:lnTo>
                    <a:pt x="59" y="16"/>
                  </a:lnTo>
                  <a:lnTo>
                    <a:pt x="57" y="12"/>
                  </a:lnTo>
                  <a:lnTo>
                    <a:pt x="54" y="7"/>
                  </a:lnTo>
                  <a:lnTo>
                    <a:pt x="54" y="7"/>
                  </a:lnTo>
                  <a:lnTo>
                    <a:pt x="65" y="7"/>
                  </a:lnTo>
                  <a:close/>
                  <a:moveTo>
                    <a:pt x="37" y="5"/>
                  </a:moveTo>
                  <a:lnTo>
                    <a:pt x="37" y="5"/>
                  </a:lnTo>
                  <a:lnTo>
                    <a:pt x="40" y="7"/>
                  </a:lnTo>
                  <a:lnTo>
                    <a:pt x="42" y="8"/>
                  </a:lnTo>
                  <a:lnTo>
                    <a:pt x="43" y="13"/>
                  </a:lnTo>
                  <a:lnTo>
                    <a:pt x="42" y="19"/>
                  </a:lnTo>
                  <a:lnTo>
                    <a:pt x="42" y="19"/>
                  </a:lnTo>
                  <a:lnTo>
                    <a:pt x="40" y="26"/>
                  </a:lnTo>
                  <a:lnTo>
                    <a:pt x="38" y="31"/>
                  </a:lnTo>
                  <a:lnTo>
                    <a:pt x="35" y="34"/>
                  </a:lnTo>
                  <a:lnTo>
                    <a:pt x="32" y="34"/>
                  </a:lnTo>
                  <a:lnTo>
                    <a:pt x="32" y="34"/>
                  </a:lnTo>
                  <a:lnTo>
                    <a:pt x="29" y="34"/>
                  </a:lnTo>
                  <a:lnTo>
                    <a:pt x="27" y="31"/>
                  </a:lnTo>
                  <a:lnTo>
                    <a:pt x="26" y="27"/>
                  </a:lnTo>
                  <a:lnTo>
                    <a:pt x="27" y="21"/>
                  </a:lnTo>
                  <a:lnTo>
                    <a:pt x="27" y="21"/>
                  </a:lnTo>
                  <a:lnTo>
                    <a:pt x="29" y="15"/>
                  </a:lnTo>
                  <a:lnTo>
                    <a:pt x="30" y="10"/>
                  </a:lnTo>
                  <a:lnTo>
                    <a:pt x="34" y="7"/>
                  </a:lnTo>
                  <a:lnTo>
                    <a:pt x="37" y="5"/>
                  </a:lnTo>
                  <a:lnTo>
                    <a:pt x="37" y="5"/>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5" name="Freeform 24"/>
            <p:cNvSpPr/>
            <p:nvPr userDrawn="1"/>
          </p:nvSpPr>
          <p:spPr bwMode="black">
            <a:xfrm>
              <a:off x="5287" y="4208"/>
              <a:ext cx="62" cy="44"/>
            </a:xfrm>
            <a:custGeom>
              <a:cxnLst>
                <a:cxn ang="0">
                  <a:pos x="49" y="22"/>
                </a:cxn>
                <a:cxn ang="0">
                  <a:pos x="49" y="22"/>
                </a:cxn>
                <a:cxn ang="0">
                  <a:pos x="35" y="49"/>
                </a:cxn>
                <a:cxn ang="0">
                  <a:pos x="19" y="78"/>
                </a:cxn>
                <a:cxn ang="0">
                  <a:pos x="19" y="78"/>
                </a:cxn>
                <a:cxn ang="0">
                  <a:pos x="14" y="78"/>
                </a:cxn>
                <a:cxn ang="0">
                  <a:pos x="14" y="78"/>
                </a:cxn>
                <a:cxn ang="0">
                  <a:pos x="8" y="78"/>
                </a:cxn>
                <a:cxn ang="0">
                  <a:pos x="8" y="78"/>
                </a:cxn>
                <a:cxn ang="0">
                  <a:pos x="5" y="33"/>
                </a:cxn>
                <a:cxn ang="0">
                  <a:pos x="0" y="0"/>
                </a:cxn>
                <a:cxn ang="0">
                  <a:pos x="0" y="0"/>
                </a:cxn>
                <a:cxn ang="0">
                  <a:pos x="10" y="0"/>
                </a:cxn>
                <a:cxn ang="0">
                  <a:pos x="10" y="0"/>
                </a:cxn>
                <a:cxn ang="0">
                  <a:pos x="19" y="0"/>
                </a:cxn>
                <a:cxn ang="0">
                  <a:pos x="19" y="0"/>
                </a:cxn>
                <a:cxn ang="0">
                  <a:pos x="22" y="57"/>
                </a:cxn>
                <a:cxn ang="0">
                  <a:pos x="24" y="57"/>
                </a:cxn>
                <a:cxn ang="0">
                  <a:pos x="24" y="57"/>
                </a:cxn>
                <a:cxn ang="0">
                  <a:pos x="54" y="0"/>
                </a:cxn>
                <a:cxn ang="0">
                  <a:pos x="54" y="0"/>
                </a:cxn>
                <a:cxn ang="0">
                  <a:pos x="59" y="0"/>
                </a:cxn>
                <a:cxn ang="0">
                  <a:pos x="59" y="0"/>
                </a:cxn>
                <a:cxn ang="0">
                  <a:pos x="65" y="0"/>
                </a:cxn>
                <a:cxn ang="0">
                  <a:pos x="65" y="0"/>
                </a:cxn>
                <a:cxn ang="0">
                  <a:pos x="68" y="27"/>
                </a:cxn>
                <a:cxn ang="0">
                  <a:pos x="72" y="57"/>
                </a:cxn>
                <a:cxn ang="0">
                  <a:pos x="73" y="57"/>
                </a:cxn>
                <a:cxn ang="0">
                  <a:pos x="73" y="57"/>
                </a:cxn>
                <a:cxn ang="0">
                  <a:pos x="100" y="0"/>
                </a:cxn>
                <a:cxn ang="0">
                  <a:pos x="100" y="0"/>
                </a:cxn>
                <a:cxn ang="0">
                  <a:pos x="105" y="0"/>
                </a:cxn>
                <a:cxn ang="0">
                  <a:pos x="105" y="0"/>
                </a:cxn>
                <a:cxn ang="0">
                  <a:pos x="110" y="0"/>
                </a:cxn>
                <a:cxn ang="0">
                  <a:pos x="110" y="0"/>
                </a:cxn>
                <a:cxn ang="0">
                  <a:pos x="92" y="33"/>
                </a:cxn>
                <a:cxn ang="0">
                  <a:pos x="70" y="78"/>
                </a:cxn>
                <a:cxn ang="0">
                  <a:pos x="70" y="78"/>
                </a:cxn>
                <a:cxn ang="0">
                  <a:pos x="64" y="78"/>
                </a:cxn>
                <a:cxn ang="0">
                  <a:pos x="64" y="78"/>
                </a:cxn>
                <a:cxn ang="0">
                  <a:pos x="57" y="78"/>
                </a:cxn>
                <a:cxn ang="0">
                  <a:pos x="57" y="78"/>
                </a:cxn>
                <a:cxn ang="0">
                  <a:pos x="54" y="51"/>
                </a:cxn>
                <a:cxn ang="0">
                  <a:pos x="51" y="22"/>
                </a:cxn>
                <a:cxn ang="0">
                  <a:pos x="49" y="22"/>
                </a:cxn>
              </a:cxnLst>
              <a:rect l="0" t="0" r="r" b="b"/>
              <a:pathLst>
                <a:path w="110" h="78">
                  <a:moveTo>
                    <a:pt x="49" y="22"/>
                  </a:moveTo>
                  <a:lnTo>
                    <a:pt x="49" y="22"/>
                  </a:lnTo>
                  <a:lnTo>
                    <a:pt x="35" y="49"/>
                  </a:lnTo>
                  <a:lnTo>
                    <a:pt x="19" y="78"/>
                  </a:lnTo>
                  <a:lnTo>
                    <a:pt x="19" y="78"/>
                  </a:lnTo>
                  <a:lnTo>
                    <a:pt x="14" y="78"/>
                  </a:lnTo>
                  <a:lnTo>
                    <a:pt x="14" y="78"/>
                  </a:lnTo>
                  <a:lnTo>
                    <a:pt x="8" y="78"/>
                  </a:lnTo>
                  <a:lnTo>
                    <a:pt x="8" y="78"/>
                  </a:lnTo>
                  <a:lnTo>
                    <a:pt x="5" y="33"/>
                  </a:lnTo>
                  <a:lnTo>
                    <a:pt x="0" y="0"/>
                  </a:lnTo>
                  <a:lnTo>
                    <a:pt x="0" y="0"/>
                  </a:lnTo>
                  <a:lnTo>
                    <a:pt x="10" y="0"/>
                  </a:lnTo>
                  <a:lnTo>
                    <a:pt x="10" y="0"/>
                  </a:lnTo>
                  <a:lnTo>
                    <a:pt x="19" y="0"/>
                  </a:lnTo>
                  <a:lnTo>
                    <a:pt x="19" y="0"/>
                  </a:lnTo>
                  <a:lnTo>
                    <a:pt x="22" y="57"/>
                  </a:lnTo>
                  <a:lnTo>
                    <a:pt x="24" y="57"/>
                  </a:lnTo>
                  <a:lnTo>
                    <a:pt x="24" y="57"/>
                  </a:lnTo>
                  <a:lnTo>
                    <a:pt x="54" y="0"/>
                  </a:lnTo>
                  <a:lnTo>
                    <a:pt x="54" y="0"/>
                  </a:lnTo>
                  <a:lnTo>
                    <a:pt x="59" y="0"/>
                  </a:lnTo>
                  <a:lnTo>
                    <a:pt x="59" y="0"/>
                  </a:lnTo>
                  <a:lnTo>
                    <a:pt x="65" y="0"/>
                  </a:lnTo>
                  <a:lnTo>
                    <a:pt x="65" y="0"/>
                  </a:lnTo>
                  <a:lnTo>
                    <a:pt x="68" y="27"/>
                  </a:lnTo>
                  <a:lnTo>
                    <a:pt x="72" y="57"/>
                  </a:lnTo>
                  <a:lnTo>
                    <a:pt x="73" y="57"/>
                  </a:lnTo>
                  <a:lnTo>
                    <a:pt x="73" y="57"/>
                  </a:lnTo>
                  <a:lnTo>
                    <a:pt x="100" y="0"/>
                  </a:lnTo>
                  <a:lnTo>
                    <a:pt x="100" y="0"/>
                  </a:lnTo>
                  <a:lnTo>
                    <a:pt x="105" y="0"/>
                  </a:lnTo>
                  <a:lnTo>
                    <a:pt x="105" y="0"/>
                  </a:lnTo>
                  <a:lnTo>
                    <a:pt x="110" y="0"/>
                  </a:lnTo>
                  <a:lnTo>
                    <a:pt x="110" y="0"/>
                  </a:lnTo>
                  <a:lnTo>
                    <a:pt x="92" y="33"/>
                  </a:lnTo>
                  <a:lnTo>
                    <a:pt x="70" y="78"/>
                  </a:lnTo>
                  <a:lnTo>
                    <a:pt x="70" y="78"/>
                  </a:lnTo>
                  <a:lnTo>
                    <a:pt x="64" y="78"/>
                  </a:lnTo>
                  <a:lnTo>
                    <a:pt x="64" y="78"/>
                  </a:lnTo>
                  <a:lnTo>
                    <a:pt x="57" y="78"/>
                  </a:lnTo>
                  <a:lnTo>
                    <a:pt x="57" y="78"/>
                  </a:lnTo>
                  <a:lnTo>
                    <a:pt x="54" y="51"/>
                  </a:lnTo>
                  <a:lnTo>
                    <a:pt x="51" y="22"/>
                  </a:lnTo>
                  <a:lnTo>
                    <a:pt x="49" y="2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6" name="Freeform 25"/>
            <p:cNvSpPr>
              <a:spLocks noEditPoints="1"/>
            </p:cNvSpPr>
            <p:nvPr userDrawn="1"/>
          </p:nvSpPr>
          <p:spPr bwMode="black">
            <a:xfrm>
              <a:off x="5341"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6"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7" y="5"/>
                </a:cxn>
                <a:cxn ang="0">
                  <a:pos x="13" y="8"/>
                </a:cxn>
                <a:cxn ang="0">
                  <a:pos x="9" y="13"/>
                </a:cxn>
                <a:cxn ang="0">
                  <a:pos x="6" y="18"/>
                </a:cxn>
                <a:cxn ang="0">
                  <a:pos x="3" y="24"/>
                </a:cxn>
                <a:cxn ang="0">
                  <a:pos x="1" y="31"/>
                </a:cxn>
                <a:cxn ang="0">
                  <a:pos x="1" y="31"/>
                </a:cxn>
                <a:cxn ang="0">
                  <a:pos x="0" y="37"/>
                </a:cxn>
                <a:cxn ang="0">
                  <a:pos x="1" y="43"/>
                </a:cxn>
                <a:cxn ang="0">
                  <a:pos x="3" y="48"/>
                </a:cxn>
                <a:cxn ang="0">
                  <a:pos x="5" y="53"/>
                </a:cxn>
                <a:cxn ang="0">
                  <a:pos x="9" y="56"/>
                </a:cxn>
                <a:cxn ang="0">
                  <a:pos x="13" y="58"/>
                </a:cxn>
                <a:cxn ang="0">
                  <a:pos x="24" y="59"/>
                </a:cxn>
                <a:cxn ang="0">
                  <a:pos x="24" y="59"/>
                </a:cxn>
                <a:cxn ang="0">
                  <a:pos x="35" y="58"/>
                </a:cxn>
                <a:cxn ang="0">
                  <a:pos x="41" y="54"/>
                </a:cxn>
                <a:cxn ang="0">
                  <a:pos x="46" y="48"/>
                </a:cxn>
                <a:cxn ang="0">
                  <a:pos x="44" y="47"/>
                </a:cxn>
                <a:cxn ang="0">
                  <a:pos x="44" y="47"/>
                </a:cxn>
                <a:cxn ang="0">
                  <a:pos x="36" y="51"/>
                </a:cxn>
                <a:cxn ang="0">
                  <a:pos x="28" y="51"/>
                </a:cxn>
                <a:cxn ang="0">
                  <a:pos x="28" y="51"/>
                </a:cxn>
                <a:cxn ang="0">
                  <a:pos x="25" y="51"/>
                </a:cxn>
                <a:cxn ang="0">
                  <a:pos x="22" y="50"/>
                </a:cxn>
                <a:cxn ang="0">
                  <a:pos x="19" y="47"/>
                </a:cxn>
                <a:cxn ang="0">
                  <a:pos x="17"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6"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7" y="5"/>
                  </a:lnTo>
                  <a:lnTo>
                    <a:pt x="13" y="8"/>
                  </a:lnTo>
                  <a:lnTo>
                    <a:pt x="9" y="13"/>
                  </a:lnTo>
                  <a:lnTo>
                    <a:pt x="6" y="18"/>
                  </a:lnTo>
                  <a:lnTo>
                    <a:pt x="3" y="24"/>
                  </a:lnTo>
                  <a:lnTo>
                    <a:pt x="1" y="31"/>
                  </a:lnTo>
                  <a:lnTo>
                    <a:pt x="1" y="31"/>
                  </a:lnTo>
                  <a:lnTo>
                    <a:pt x="0" y="37"/>
                  </a:lnTo>
                  <a:lnTo>
                    <a:pt x="1" y="43"/>
                  </a:lnTo>
                  <a:lnTo>
                    <a:pt x="3" y="48"/>
                  </a:lnTo>
                  <a:lnTo>
                    <a:pt x="5" y="53"/>
                  </a:lnTo>
                  <a:lnTo>
                    <a:pt x="9" y="56"/>
                  </a:lnTo>
                  <a:lnTo>
                    <a:pt x="13" y="58"/>
                  </a:lnTo>
                  <a:lnTo>
                    <a:pt x="24" y="59"/>
                  </a:lnTo>
                  <a:lnTo>
                    <a:pt x="24" y="59"/>
                  </a:lnTo>
                  <a:lnTo>
                    <a:pt x="35" y="58"/>
                  </a:lnTo>
                  <a:lnTo>
                    <a:pt x="41" y="54"/>
                  </a:lnTo>
                  <a:lnTo>
                    <a:pt x="46" y="48"/>
                  </a:lnTo>
                  <a:lnTo>
                    <a:pt x="44" y="47"/>
                  </a:lnTo>
                  <a:lnTo>
                    <a:pt x="44" y="47"/>
                  </a:lnTo>
                  <a:lnTo>
                    <a:pt x="36" y="51"/>
                  </a:lnTo>
                  <a:lnTo>
                    <a:pt x="28" y="51"/>
                  </a:lnTo>
                  <a:lnTo>
                    <a:pt x="28" y="51"/>
                  </a:lnTo>
                  <a:lnTo>
                    <a:pt x="25" y="51"/>
                  </a:lnTo>
                  <a:lnTo>
                    <a:pt x="22" y="50"/>
                  </a:lnTo>
                  <a:lnTo>
                    <a:pt x="19" y="47"/>
                  </a:lnTo>
                  <a:lnTo>
                    <a:pt x="17"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7" name="Freeform 26"/>
            <p:cNvSpPr>
              <a:spLocks noEditPoints="1"/>
            </p:cNvSpPr>
            <p:nvPr userDrawn="1"/>
          </p:nvSpPr>
          <p:spPr bwMode="black">
            <a:xfrm>
              <a:off x="5389" y="4208"/>
              <a:ext cx="46" cy="44"/>
            </a:xfrm>
            <a:custGeom>
              <a:cxnLst>
                <a:cxn ang="0">
                  <a:pos x="27" y="28"/>
                </a:cxn>
                <a:cxn ang="0">
                  <a:pos x="27" y="28"/>
                </a:cxn>
                <a:cxn ang="0">
                  <a:pos x="31" y="6"/>
                </a:cxn>
                <a:cxn ang="0">
                  <a:pos x="31" y="6"/>
                </a:cxn>
                <a:cxn ang="0">
                  <a:pos x="42" y="6"/>
                </a:cxn>
                <a:cxn ang="0">
                  <a:pos x="42" y="6"/>
                </a:cxn>
                <a:cxn ang="0">
                  <a:pos x="49" y="6"/>
                </a:cxn>
                <a:cxn ang="0">
                  <a:pos x="54" y="8"/>
                </a:cxn>
                <a:cxn ang="0">
                  <a:pos x="57" y="11"/>
                </a:cxn>
                <a:cxn ang="0">
                  <a:pos x="60" y="14"/>
                </a:cxn>
                <a:cxn ang="0">
                  <a:pos x="63" y="19"/>
                </a:cxn>
                <a:cxn ang="0">
                  <a:pos x="65" y="24"/>
                </a:cxn>
                <a:cxn ang="0">
                  <a:pos x="65" y="30"/>
                </a:cxn>
                <a:cxn ang="0">
                  <a:pos x="63" y="36"/>
                </a:cxn>
                <a:cxn ang="0">
                  <a:pos x="63" y="36"/>
                </a:cxn>
                <a:cxn ang="0">
                  <a:pos x="61" y="44"/>
                </a:cxn>
                <a:cxn ang="0">
                  <a:pos x="58" y="52"/>
                </a:cxn>
                <a:cxn ang="0">
                  <a:pos x="55" y="57"/>
                </a:cxn>
                <a:cxn ang="0">
                  <a:pos x="50" y="63"/>
                </a:cxn>
                <a:cxn ang="0">
                  <a:pos x="46" y="67"/>
                </a:cxn>
                <a:cxn ang="0">
                  <a:pos x="41" y="70"/>
                </a:cxn>
                <a:cxn ang="0">
                  <a:pos x="34" y="71"/>
                </a:cxn>
                <a:cxn ang="0">
                  <a:pos x="28" y="71"/>
                </a:cxn>
                <a:cxn ang="0">
                  <a:pos x="28" y="71"/>
                </a:cxn>
                <a:cxn ang="0">
                  <a:pos x="19" y="71"/>
                </a:cxn>
                <a:cxn ang="0">
                  <a:pos x="19" y="71"/>
                </a:cxn>
                <a:cxn ang="0">
                  <a:pos x="23" y="49"/>
                </a:cxn>
                <a:cxn ang="0">
                  <a:pos x="27" y="28"/>
                </a:cxn>
                <a:cxn ang="0">
                  <a:pos x="6" y="46"/>
                </a:cxn>
                <a:cxn ang="0">
                  <a:pos x="6" y="46"/>
                </a:cxn>
                <a:cxn ang="0">
                  <a:pos x="0" y="78"/>
                </a:cxn>
                <a:cxn ang="0">
                  <a:pos x="0" y="78"/>
                </a:cxn>
                <a:cxn ang="0">
                  <a:pos x="9" y="78"/>
                </a:cxn>
                <a:cxn ang="0">
                  <a:pos x="9" y="78"/>
                </a:cxn>
                <a:cxn ang="0">
                  <a:pos x="34" y="78"/>
                </a:cxn>
                <a:cxn ang="0">
                  <a:pos x="34" y="78"/>
                </a:cxn>
                <a:cxn ang="0">
                  <a:pos x="42" y="78"/>
                </a:cxn>
                <a:cxn ang="0">
                  <a:pos x="50" y="74"/>
                </a:cxn>
                <a:cxn ang="0">
                  <a:pos x="57" y="71"/>
                </a:cxn>
                <a:cxn ang="0">
                  <a:pos x="63" y="67"/>
                </a:cxn>
                <a:cxn ang="0">
                  <a:pos x="69" y="60"/>
                </a:cxn>
                <a:cxn ang="0">
                  <a:pos x="74" y="54"/>
                </a:cxn>
                <a:cxn ang="0">
                  <a:pos x="79" y="46"/>
                </a:cxn>
                <a:cxn ang="0">
                  <a:pos x="82" y="36"/>
                </a:cxn>
                <a:cxn ang="0">
                  <a:pos x="82" y="36"/>
                </a:cxn>
                <a:cxn ang="0">
                  <a:pos x="82" y="27"/>
                </a:cxn>
                <a:cxn ang="0">
                  <a:pos x="82" y="19"/>
                </a:cxn>
                <a:cxn ang="0">
                  <a:pos x="79" y="12"/>
                </a:cxn>
                <a:cxn ang="0">
                  <a:pos x="74" y="8"/>
                </a:cxn>
                <a:cxn ang="0">
                  <a:pos x="69" y="3"/>
                </a:cxn>
                <a:cxn ang="0">
                  <a:pos x="61" y="1"/>
                </a:cxn>
                <a:cxn ang="0">
                  <a:pos x="54" y="0"/>
                </a:cxn>
                <a:cxn ang="0">
                  <a:pos x="44" y="0"/>
                </a:cxn>
                <a:cxn ang="0">
                  <a:pos x="44" y="0"/>
                </a:cxn>
                <a:cxn ang="0">
                  <a:pos x="23" y="0"/>
                </a:cxn>
                <a:cxn ang="0">
                  <a:pos x="23" y="0"/>
                </a:cxn>
                <a:cxn ang="0">
                  <a:pos x="15" y="0"/>
                </a:cxn>
                <a:cxn ang="0">
                  <a:pos x="15" y="0"/>
                </a:cxn>
                <a:cxn ang="0">
                  <a:pos x="9" y="32"/>
                </a:cxn>
                <a:cxn ang="0">
                  <a:pos x="6" y="46"/>
                </a:cxn>
              </a:cxnLst>
              <a:rect l="0" t="0" r="r" b="b"/>
              <a:pathLst>
                <a:path w="82" h="78">
                  <a:moveTo>
                    <a:pt x="27" y="28"/>
                  </a:moveTo>
                  <a:lnTo>
                    <a:pt x="27" y="28"/>
                  </a:lnTo>
                  <a:lnTo>
                    <a:pt x="31" y="6"/>
                  </a:lnTo>
                  <a:lnTo>
                    <a:pt x="31" y="6"/>
                  </a:lnTo>
                  <a:lnTo>
                    <a:pt x="42" y="6"/>
                  </a:lnTo>
                  <a:lnTo>
                    <a:pt x="42" y="6"/>
                  </a:lnTo>
                  <a:lnTo>
                    <a:pt x="49" y="6"/>
                  </a:lnTo>
                  <a:lnTo>
                    <a:pt x="54" y="8"/>
                  </a:lnTo>
                  <a:lnTo>
                    <a:pt x="57" y="11"/>
                  </a:lnTo>
                  <a:lnTo>
                    <a:pt x="60" y="14"/>
                  </a:lnTo>
                  <a:lnTo>
                    <a:pt x="63" y="19"/>
                  </a:lnTo>
                  <a:lnTo>
                    <a:pt x="65" y="24"/>
                  </a:lnTo>
                  <a:lnTo>
                    <a:pt x="65" y="30"/>
                  </a:lnTo>
                  <a:lnTo>
                    <a:pt x="63" y="36"/>
                  </a:lnTo>
                  <a:lnTo>
                    <a:pt x="63" y="36"/>
                  </a:lnTo>
                  <a:lnTo>
                    <a:pt x="61" y="44"/>
                  </a:lnTo>
                  <a:lnTo>
                    <a:pt x="58" y="52"/>
                  </a:lnTo>
                  <a:lnTo>
                    <a:pt x="55" y="57"/>
                  </a:lnTo>
                  <a:lnTo>
                    <a:pt x="50" y="63"/>
                  </a:lnTo>
                  <a:lnTo>
                    <a:pt x="46" y="67"/>
                  </a:lnTo>
                  <a:lnTo>
                    <a:pt x="41" y="70"/>
                  </a:lnTo>
                  <a:lnTo>
                    <a:pt x="34" y="71"/>
                  </a:lnTo>
                  <a:lnTo>
                    <a:pt x="28" y="71"/>
                  </a:lnTo>
                  <a:lnTo>
                    <a:pt x="28" y="71"/>
                  </a:lnTo>
                  <a:lnTo>
                    <a:pt x="19" y="71"/>
                  </a:lnTo>
                  <a:lnTo>
                    <a:pt x="19" y="71"/>
                  </a:lnTo>
                  <a:lnTo>
                    <a:pt x="23" y="49"/>
                  </a:lnTo>
                  <a:lnTo>
                    <a:pt x="27" y="28"/>
                  </a:lnTo>
                  <a:close/>
                  <a:moveTo>
                    <a:pt x="6" y="46"/>
                  </a:moveTo>
                  <a:lnTo>
                    <a:pt x="6" y="46"/>
                  </a:lnTo>
                  <a:lnTo>
                    <a:pt x="0" y="78"/>
                  </a:lnTo>
                  <a:lnTo>
                    <a:pt x="0" y="78"/>
                  </a:lnTo>
                  <a:lnTo>
                    <a:pt x="9" y="78"/>
                  </a:lnTo>
                  <a:lnTo>
                    <a:pt x="9" y="78"/>
                  </a:lnTo>
                  <a:lnTo>
                    <a:pt x="34" y="78"/>
                  </a:lnTo>
                  <a:lnTo>
                    <a:pt x="34" y="78"/>
                  </a:lnTo>
                  <a:lnTo>
                    <a:pt x="42" y="78"/>
                  </a:lnTo>
                  <a:lnTo>
                    <a:pt x="50" y="74"/>
                  </a:lnTo>
                  <a:lnTo>
                    <a:pt x="57" y="71"/>
                  </a:lnTo>
                  <a:lnTo>
                    <a:pt x="63" y="67"/>
                  </a:lnTo>
                  <a:lnTo>
                    <a:pt x="69" y="60"/>
                  </a:lnTo>
                  <a:lnTo>
                    <a:pt x="74" y="54"/>
                  </a:lnTo>
                  <a:lnTo>
                    <a:pt x="79" y="46"/>
                  </a:lnTo>
                  <a:lnTo>
                    <a:pt x="82" y="36"/>
                  </a:lnTo>
                  <a:lnTo>
                    <a:pt x="82" y="36"/>
                  </a:lnTo>
                  <a:lnTo>
                    <a:pt x="82" y="27"/>
                  </a:lnTo>
                  <a:lnTo>
                    <a:pt x="82" y="19"/>
                  </a:lnTo>
                  <a:lnTo>
                    <a:pt x="79" y="12"/>
                  </a:lnTo>
                  <a:lnTo>
                    <a:pt x="74" y="8"/>
                  </a:lnTo>
                  <a:lnTo>
                    <a:pt x="69" y="3"/>
                  </a:lnTo>
                  <a:lnTo>
                    <a:pt x="61" y="1"/>
                  </a:lnTo>
                  <a:lnTo>
                    <a:pt x="54" y="0"/>
                  </a:lnTo>
                  <a:lnTo>
                    <a:pt x="44" y="0"/>
                  </a:lnTo>
                  <a:lnTo>
                    <a:pt x="44" y="0"/>
                  </a:lnTo>
                  <a:lnTo>
                    <a:pt x="23" y="0"/>
                  </a:lnTo>
                  <a:lnTo>
                    <a:pt x="23" y="0"/>
                  </a:lnTo>
                  <a:lnTo>
                    <a:pt x="15" y="0"/>
                  </a:lnTo>
                  <a:lnTo>
                    <a:pt x="15" y="0"/>
                  </a:lnTo>
                  <a:lnTo>
                    <a:pt x="9" y="32"/>
                  </a:lnTo>
                  <a:lnTo>
                    <a:pt x="6" y="4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8" name="Freeform 27"/>
            <p:cNvSpPr>
              <a:spLocks noEditPoints="1"/>
            </p:cNvSpPr>
            <p:nvPr userDrawn="1"/>
          </p:nvSpPr>
          <p:spPr bwMode="black">
            <a:xfrm>
              <a:off x="5436" y="4219"/>
              <a:ext cx="30" cy="33"/>
            </a:xfrm>
            <a:custGeom>
              <a:cxnLst>
                <a:cxn ang="0">
                  <a:pos x="40" y="27"/>
                </a:cxn>
                <a:cxn ang="0">
                  <a:pos x="40" y="27"/>
                </a:cxn>
                <a:cxn ang="0">
                  <a:pos x="38" y="39"/>
                </a:cxn>
                <a:cxn ang="0">
                  <a:pos x="34" y="48"/>
                </a:cxn>
                <a:cxn ang="0">
                  <a:pos x="29" y="53"/>
                </a:cxn>
                <a:cxn ang="0">
                  <a:pos x="24" y="54"/>
                </a:cxn>
                <a:cxn ang="0">
                  <a:pos x="24" y="54"/>
                </a:cxn>
                <a:cxn ang="0">
                  <a:pos x="22" y="54"/>
                </a:cxn>
                <a:cxn ang="0">
                  <a:pos x="19" y="53"/>
                </a:cxn>
                <a:cxn ang="0">
                  <a:pos x="18" y="48"/>
                </a:cxn>
                <a:cxn ang="0">
                  <a:pos x="16" y="40"/>
                </a:cxn>
                <a:cxn ang="0">
                  <a:pos x="18" y="32"/>
                </a:cxn>
                <a:cxn ang="0">
                  <a:pos x="18" y="32"/>
                </a:cxn>
                <a:cxn ang="0">
                  <a:pos x="21" y="21"/>
                </a:cxn>
                <a:cxn ang="0">
                  <a:pos x="24" y="13"/>
                </a:cxn>
                <a:cxn ang="0">
                  <a:pos x="29" y="8"/>
                </a:cxn>
                <a:cxn ang="0">
                  <a:pos x="34" y="7"/>
                </a:cxn>
                <a:cxn ang="0">
                  <a:pos x="34" y="7"/>
                </a:cxn>
                <a:cxn ang="0">
                  <a:pos x="38" y="8"/>
                </a:cxn>
                <a:cxn ang="0">
                  <a:pos x="41" y="12"/>
                </a:cxn>
                <a:cxn ang="0">
                  <a:pos x="41" y="18"/>
                </a:cxn>
                <a:cxn ang="0">
                  <a:pos x="40" y="27"/>
                </a:cxn>
                <a:cxn ang="0">
                  <a:pos x="40" y="27"/>
                </a:cxn>
                <a:cxn ang="0">
                  <a:pos x="0" y="32"/>
                </a:cxn>
                <a:cxn ang="0">
                  <a:pos x="0" y="32"/>
                </a:cxn>
                <a:cxn ang="0">
                  <a:pos x="0" y="39"/>
                </a:cxn>
                <a:cxn ang="0">
                  <a:pos x="0" y="45"/>
                </a:cxn>
                <a:cxn ang="0">
                  <a:pos x="3" y="50"/>
                </a:cxn>
                <a:cxn ang="0">
                  <a:pos x="5" y="53"/>
                </a:cxn>
                <a:cxn ang="0">
                  <a:pos x="10" y="56"/>
                </a:cxn>
                <a:cxn ang="0">
                  <a:pos x="13" y="58"/>
                </a:cxn>
                <a:cxn ang="0">
                  <a:pos x="24" y="59"/>
                </a:cxn>
                <a:cxn ang="0">
                  <a:pos x="24" y="59"/>
                </a:cxn>
                <a:cxn ang="0">
                  <a:pos x="29" y="59"/>
                </a:cxn>
                <a:cxn ang="0">
                  <a:pos x="35" y="58"/>
                </a:cxn>
                <a:cxn ang="0">
                  <a:pos x="40" y="54"/>
                </a:cxn>
                <a:cxn ang="0">
                  <a:pos x="45" y="51"/>
                </a:cxn>
                <a:cxn ang="0">
                  <a:pos x="49" y="47"/>
                </a:cxn>
                <a:cxn ang="0">
                  <a:pos x="53" y="42"/>
                </a:cxn>
                <a:cxn ang="0">
                  <a:pos x="56" y="35"/>
                </a:cxn>
                <a:cxn ang="0">
                  <a:pos x="57" y="29"/>
                </a:cxn>
                <a:cxn ang="0">
                  <a:pos x="57" y="29"/>
                </a:cxn>
                <a:cxn ang="0">
                  <a:pos x="57" y="23"/>
                </a:cxn>
                <a:cxn ang="0">
                  <a:pos x="57" y="18"/>
                </a:cxn>
                <a:cxn ang="0">
                  <a:pos x="56" y="13"/>
                </a:cxn>
                <a:cxn ang="0">
                  <a:pos x="54" y="8"/>
                </a:cxn>
                <a:cxn ang="0">
                  <a:pos x="51" y="5"/>
                </a:cxn>
                <a:cxn ang="0">
                  <a:pos x="46" y="4"/>
                </a:cxn>
                <a:cxn ang="0">
                  <a:pos x="41" y="2"/>
                </a:cxn>
                <a:cxn ang="0">
                  <a:pos x="35" y="0"/>
                </a:cxn>
                <a:cxn ang="0">
                  <a:pos x="35" y="0"/>
                </a:cxn>
                <a:cxn ang="0">
                  <a:pos x="24" y="4"/>
                </a:cxn>
                <a:cxn ang="0">
                  <a:pos x="19" y="5"/>
                </a:cxn>
                <a:cxn ang="0">
                  <a:pos x="15" y="8"/>
                </a:cxn>
                <a:cxn ang="0">
                  <a:pos x="10" y="13"/>
                </a:cxn>
                <a:cxn ang="0">
                  <a:pos x="7" y="18"/>
                </a:cxn>
                <a:cxn ang="0">
                  <a:pos x="3" y="24"/>
                </a:cxn>
                <a:cxn ang="0">
                  <a:pos x="0" y="32"/>
                </a:cxn>
                <a:cxn ang="0">
                  <a:pos x="0" y="32"/>
                </a:cxn>
              </a:cxnLst>
              <a:rect l="0" t="0" r="r" b="b"/>
              <a:pathLst>
                <a:path w="57" h="59">
                  <a:moveTo>
                    <a:pt x="40" y="27"/>
                  </a:moveTo>
                  <a:lnTo>
                    <a:pt x="40" y="27"/>
                  </a:lnTo>
                  <a:lnTo>
                    <a:pt x="38" y="39"/>
                  </a:lnTo>
                  <a:lnTo>
                    <a:pt x="34" y="48"/>
                  </a:lnTo>
                  <a:lnTo>
                    <a:pt x="29" y="53"/>
                  </a:lnTo>
                  <a:lnTo>
                    <a:pt x="24" y="54"/>
                  </a:lnTo>
                  <a:lnTo>
                    <a:pt x="24" y="54"/>
                  </a:lnTo>
                  <a:lnTo>
                    <a:pt x="22" y="54"/>
                  </a:lnTo>
                  <a:lnTo>
                    <a:pt x="19" y="53"/>
                  </a:lnTo>
                  <a:lnTo>
                    <a:pt x="18" y="48"/>
                  </a:lnTo>
                  <a:lnTo>
                    <a:pt x="16" y="40"/>
                  </a:lnTo>
                  <a:lnTo>
                    <a:pt x="18" y="32"/>
                  </a:lnTo>
                  <a:lnTo>
                    <a:pt x="18" y="32"/>
                  </a:lnTo>
                  <a:lnTo>
                    <a:pt x="21" y="21"/>
                  </a:lnTo>
                  <a:lnTo>
                    <a:pt x="24" y="13"/>
                  </a:lnTo>
                  <a:lnTo>
                    <a:pt x="29" y="8"/>
                  </a:lnTo>
                  <a:lnTo>
                    <a:pt x="34" y="7"/>
                  </a:lnTo>
                  <a:lnTo>
                    <a:pt x="34" y="7"/>
                  </a:lnTo>
                  <a:lnTo>
                    <a:pt x="38" y="8"/>
                  </a:lnTo>
                  <a:lnTo>
                    <a:pt x="41" y="12"/>
                  </a:lnTo>
                  <a:lnTo>
                    <a:pt x="41" y="18"/>
                  </a:lnTo>
                  <a:lnTo>
                    <a:pt x="40" y="27"/>
                  </a:lnTo>
                  <a:lnTo>
                    <a:pt x="40" y="27"/>
                  </a:lnTo>
                  <a:close/>
                  <a:moveTo>
                    <a:pt x="0" y="32"/>
                  </a:moveTo>
                  <a:lnTo>
                    <a:pt x="0" y="32"/>
                  </a:lnTo>
                  <a:lnTo>
                    <a:pt x="0" y="39"/>
                  </a:lnTo>
                  <a:lnTo>
                    <a:pt x="0" y="45"/>
                  </a:lnTo>
                  <a:lnTo>
                    <a:pt x="3" y="50"/>
                  </a:lnTo>
                  <a:lnTo>
                    <a:pt x="5" y="53"/>
                  </a:lnTo>
                  <a:lnTo>
                    <a:pt x="10" y="56"/>
                  </a:lnTo>
                  <a:lnTo>
                    <a:pt x="13" y="58"/>
                  </a:lnTo>
                  <a:lnTo>
                    <a:pt x="24" y="59"/>
                  </a:lnTo>
                  <a:lnTo>
                    <a:pt x="24" y="59"/>
                  </a:lnTo>
                  <a:lnTo>
                    <a:pt x="29" y="59"/>
                  </a:lnTo>
                  <a:lnTo>
                    <a:pt x="35" y="58"/>
                  </a:lnTo>
                  <a:lnTo>
                    <a:pt x="40" y="54"/>
                  </a:lnTo>
                  <a:lnTo>
                    <a:pt x="45" y="51"/>
                  </a:lnTo>
                  <a:lnTo>
                    <a:pt x="49" y="47"/>
                  </a:lnTo>
                  <a:lnTo>
                    <a:pt x="53" y="42"/>
                  </a:lnTo>
                  <a:lnTo>
                    <a:pt x="56" y="35"/>
                  </a:lnTo>
                  <a:lnTo>
                    <a:pt x="57" y="29"/>
                  </a:lnTo>
                  <a:lnTo>
                    <a:pt x="57" y="29"/>
                  </a:lnTo>
                  <a:lnTo>
                    <a:pt x="57" y="23"/>
                  </a:lnTo>
                  <a:lnTo>
                    <a:pt x="57" y="18"/>
                  </a:lnTo>
                  <a:lnTo>
                    <a:pt x="56" y="13"/>
                  </a:lnTo>
                  <a:lnTo>
                    <a:pt x="54" y="8"/>
                  </a:lnTo>
                  <a:lnTo>
                    <a:pt x="51" y="5"/>
                  </a:lnTo>
                  <a:lnTo>
                    <a:pt x="46" y="4"/>
                  </a:lnTo>
                  <a:lnTo>
                    <a:pt x="41" y="2"/>
                  </a:lnTo>
                  <a:lnTo>
                    <a:pt x="35" y="0"/>
                  </a:lnTo>
                  <a:lnTo>
                    <a:pt x="35" y="0"/>
                  </a:lnTo>
                  <a:lnTo>
                    <a:pt x="24" y="4"/>
                  </a:lnTo>
                  <a:lnTo>
                    <a:pt x="19" y="5"/>
                  </a:lnTo>
                  <a:lnTo>
                    <a:pt x="15" y="8"/>
                  </a:lnTo>
                  <a:lnTo>
                    <a:pt x="10" y="13"/>
                  </a:lnTo>
                  <a:lnTo>
                    <a:pt x="7" y="18"/>
                  </a:lnTo>
                  <a:lnTo>
                    <a:pt x="3" y="24"/>
                  </a:lnTo>
                  <a:lnTo>
                    <a:pt x="0" y="32"/>
                  </a:lnTo>
                  <a:lnTo>
                    <a:pt x="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grpSp>
      <p:sp>
        <p:nvSpPr>
          <p:cNvPr id="59" name="Rectangle 35"/>
          <p:cNvSpPr>
            <a:spLocks noChangeArrowheads="1"/>
          </p:cNvSpPr>
          <p:nvPr/>
        </p:nvSpPr>
        <p:spPr bwMode="auto">
          <a:xfrm>
            <a:off x="228599" y="6551621"/>
            <a:ext cx="1739901" cy="153987"/>
          </a:xfrm>
          <a:prstGeom prst="rect">
            <a:avLst/>
          </a:prstGeom>
          <a:noFill/>
          <a:ln w="6350" algn="ctr">
            <a:noFill/>
            <a:miter lim="800000"/>
          </a:ln>
        </p:spPr>
        <p:txBody>
          <a:bodyPr lIns="0" tIns="0" rIns="0" bIns="0" anchor="ctr" anchorCtr="1">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14300" indent="-114300" algn="ctr" eaLnBrk="0" hangingPunct="0">
              <a:spcBef>
                <a:spcPct val="30000"/>
              </a:spcBef>
              <a:buClr>
                <a:schemeClr val="folHlink"/>
              </a:buClr>
              <a:defRPr/>
            </a:pPr>
            <a:r>
              <a:rPr lang="zh-CN" altLang="en-US" sz="1000">
                <a:latin typeface="宋体" pitchFamily="2" charset="-122"/>
                <a:ea typeface="宋体" pitchFamily="2" charset="-122"/>
                <a:cs typeface="+mn-cs"/>
              </a:rPr>
              <a:t>机密，安永保留所有权利</a:t>
            </a:r>
            <a:endParaRPr lang="en-US" altLang="zh-CN" sz="1000">
              <a:latin typeface="宋体" pitchFamily="2" charset="-122"/>
              <a:ea typeface="宋体" pitchFamily="2" charset="-122"/>
              <a:cs typeface="+mn-cs"/>
            </a:endParaRPr>
          </a:p>
        </p:txBody>
      </p:sp>
      <p:pic>
        <p:nvPicPr>
          <p:cNvPr id="60" name="Picture 32" descr="logo.bmp"/>
          <p:cNvPicPr>
            <a:picLocks noChangeAspect="1"/>
          </p:cNvPicPr>
          <p:nvPr/>
        </p:nvPicPr>
        <p:blipFill>
          <a:blip r:embed="rId16"/>
          <a:srcRect l="8186" r="22102"/>
          <a:stretch>
            <a:fillRect/>
          </a:stretch>
        </p:blipFill>
        <p:spPr bwMode="auto">
          <a:xfrm>
            <a:off x="8026403" y="136525"/>
            <a:ext cx="1828800" cy="738188"/>
          </a:xfrm>
          <a:prstGeom prst="rect">
            <a:avLst/>
          </a:prstGeom>
          <a:noFill/>
          <a:ln w="9525">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Lst>
  <p:transition/>
  <p:timing/>
  <p:txStyles>
    <p:titleStyle>
      <a:lvl1pPr algn="l" rtl="0" eaLnBrk="1" fontAlgn="base" hangingPunct="1">
        <a:lnSpc>
          <a:spcPct val="90000"/>
        </a:lnSpc>
        <a:spcBef>
          <a:spcPct val="0"/>
        </a:spcBef>
        <a:spcAft>
          <a:spcPct val="0"/>
        </a:spcAft>
        <a:defRPr sz="2600" b="1">
          <a:solidFill>
            <a:schemeClr val="bg2"/>
          </a:solidFill>
          <a:latin typeface="+mj-lt"/>
          <a:ea typeface="+mj-ea"/>
          <a:cs typeface="+mj-cs"/>
        </a:defRPr>
      </a:lvl1pPr>
      <a:lvl2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2pPr>
      <a:lvl3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3pPr>
      <a:lvl4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4pPr>
      <a:lvl5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5pPr>
      <a:lvl6pPr marL="4572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6pPr>
      <a:lvl7pPr marL="9144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7pPr>
      <a:lvl8pPr marL="13716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8pPr>
      <a:lvl9pPr marL="18288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9pPr>
    </p:titleStyle>
    <p:bodyStyle>
      <a:lvl1pPr marL="342900" indent="-342900" algn="l" rtl="0" eaLnBrk="1" fontAlgn="base" hangingPunct="1">
        <a:spcBef>
          <a:spcPct val="20000"/>
        </a:spcBef>
        <a:spcAft>
          <a:spcPct val="0"/>
        </a:spcAft>
        <a:buClr>
          <a:srgbClr val="FFD200"/>
        </a:buClr>
        <a:buSzPct val="75000"/>
        <a:buFont typeface="Arial"/>
        <a:buChar char="•"/>
        <a:defRPr sz="2000">
          <a:solidFill>
            <a:schemeClr val="tx1"/>
          </a:solidFill>
          <a:latin typeface="+mn-lt"/>
          <a:ea typeface="+mn-ea"/>
          <a:cs typeface="+mn-cs"/>
        </a:defRPr>
      </a:lvl1pPr>
      <a:lvl2pPr marL="1588" indent="455613" algn="l" rtl="0" eaLnBrk="1" fontAlgn="base" hangingPunct="1">
        <a:spcBef>
          <a:spcPct val="20000"/>
        </a:spcBef>
        <a:spcAft>
          <a:spcPct val="0"/>
        </a:spcAft>
        <a:buClr>
          <a:srgbClr val="FFD200"/>
        </a:buClr>
        <a:buSzPct val="75000"/>
        <a:buFont typeface="Arial"/>
        <a:buChar char="–"/>
        <a:defRPr sz="2000" b="1">
          <a:solidFill>
            <a:schemeClr val="accent1"/>
          </a:solidFill>
          <a:latin typeface="+mn-lt"/>
          <a:ea typeface="+mn-ea"/>
        </a:defRPr>
      </a:lvl2pPr>
      <a:lvl3pPr marL="357188" indent="-354013"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3pPr>
      <a:lvl4pPr marL="717550" indent="-358775"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4pPr>
      <a:lvl5pPr marL="1079500" indent="-360363"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5pPr>
      <a:lvl6pPr marL="15367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6pPr>
      <a:lvl7pPr marL="19939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7pPr>
      <a:lvl8pPr marL="24511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8pPr>
      <a:lvl9pPr marL="29083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oleObject" Target="../embeddings/oleObject1.bin" TargetMode="Internal" /><Relationship Id="rId4" Type="http://schemas.openxmlformats.org/officeDocument/2006/relationships/image" Target="../media/image3.png"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oleObject" Target="../embeddings/oleObject2.bin" TargetMode="Internal" /><Relationship Id="rId20" Type="http://schemas.openxmlformats.org/officeDocument/2006/relationships/tags" Target="../tags/tag17.xml" /><Relationship Id="rId21" Type="http://schemas.openxmlformats.org/officeDocument/2006/relationships/tags" Target="../tags/tag18.xml" /><Relationship Id="rId22" Type="http://schemas.openxmlformats.org/officeDocument/2006/relationships/tags" Target="../tags/tag19.xml" /><Relationship Id="rId23" Type="http://schemas.openxmlformats.org/officeDocument/2006/relationships/tags" Target="../tags/tag20.xml" /><Relationship Id="rId24" Type="http://schemas.openxmlformats.org/officeDocument/2006/relationships/tags" Target="../tags/tag21.xml" /><Relationship Id="rId25" Type="http://schemas.openxmlformats.org/officeDocument/2006/relationships/tags" Target="../tags/tag22.xml" /><Relationship Id="rId26" Type="http://schemas.openxmlformats.org/officeDocument/2006/relationships/vmlDrawing" Target="../drawings/vmlDrawing2.vml" /><Relationship Id="rId3" Type="http://schemas.openxmlformats.org/officeDocument/2006/relationships/image" Target="../media/image8.emf"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xml" /><Relationship Id="rId3" Type="http://schemas.openxmlformats.org/officeDocument/2006/relationships/chart" Target="../charts/chart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tags" Target="../tags/tag36.xml" /><Relationship Id="rId18" Type="http://schemas.openxmlformats.org/officeDocument/2006/relationships/tags" Target="../tags/tag37.xml" /><Relationship Id="rId19" Type="http://schemas.openxmlformats.org/officeDocument/2006/relationships/tags" Target="../tags/tag38.xml" /><Relationship Id="rId2" Type="http://schemas.openxmlformats.org/officeDocument/2006/relationships/tags" Target="../tags/tag23.xml" /><Relationship Id="rId20" Type="http://schemas.openxmlformats.org/officeDocument/2006/relationships/tags" Target="../tags/tag39.xml" /><Relationship Id="rId21" Type="http://schemas.openxmlformats.org/officeDocument/2006/relationships/tags" Target="../tags/tag40.xml" /><Relationship Id="rId22" Type="http://schemas.openxmlformats.org/officeDocument/2006/relationships/tags" Target="../tags/tag41.xml" /><Relationship Id="rId23" Type="http://schemas.openxmlformats.org/officeDocument/2006/relationships/tags" Target="../tags/tag42.xml" /><Relationship Id="rId24" Type="http://schemas.openxmlformats.org/officeDocument/2006/relationships/tags" Target="../tags/tag43.xml" /><Relationship Id="rId25" Type="http://schemas.openxmlformats.org/officeDocument/2006/relationships/tags" Target="../tags/tag44.xml" /><Relationship Id="rId26" Type="http://schemas.openxmlformats.org/officeDocument/2006/relationships/tags" Target="../tags/tag45.xml" /><Relationship Id="rId27" Type="http://schemas.openxmlformats.org/officeDocument/2006/relationships/tags" Target="../tags/tag46.xml" /><Relationship Id="rId28" Type="http://schemas.openxmlformats.org/officeDocument/2006/relationships/tags" Target="../tags/tag47.xml" /><Relationship Id="rId29" Type="http://schemas.openxmlformats.org/officeDocument/2006/relationships/tags" Target="../tags/tag48.xml" /><Relationship Id="rId3" Type="http://schemas.openxmlformats.org/officeDocument/2006/relationships/tags" Target="../tags/tag24.xml" /><Relationship Id="rId30" Type="http://schemas.openxmlformats.org/officeDocument/2006/relationships/tags" Target="../tags/tag49.xml" /><Relationship Id="rId31" Type="http://schemas.openxmlformats.org/officeDocument/2006/relationships/tags" Target="../tags/tag50.xml" /><Relationship Id="rId32" Type="http://schemas.openxmlformats.org/officeDocument/2006/relationships/tags" Target="../tags/tag51.xml" /><Relationship Id="rId33" Type="http://schemas.openxmlformats.org/officeDocument/2006/relationships/tags" Target="../tags/tag52.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9.png" /><Relationship Id="rId7" Type="http://schemas.openxmlformats.org/officeDocument/2006/relationships/tags" Target="../tags/tag27.xml" /><Relationship Id="rId8" Type="http://schemas.openxmlformats.org/officeDocument/2006/relationships/image" Target="../media/image10.png" /><Relationship Id="rId9" Type="http://schemas.openxmlformats.org/officeDocument/2006/relationships/tags" Target="../tags/tag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1310110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ChangeArrowheads="1"/>
          </p:cNvSpPr>
          <p:nvPr/>
        </p:nvSpPr>
        <p:spPr bwMode="black">
          <a:xfrm>
            <a:off x="228600" y="2966371"/>
            <a:ext cx="9296400" cy="1034129"/>
          </a:xfrm>
          <a:prstGeom prst="rect">
            <a:avLst/>
          </a:prstGeom>
          <a:noFill/>
          <a:ln w="9525">
            <a:noFill/>
            <a:miter lim="800000"/>
          </a:ln>
        </p:spPr>
        <p:txBody>
          <a:bodyPr lIns="0" tIns="0" rIns="0" bIns="0" anchor="b">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lnSpc>
                <a:spcPct val="120000"/>
              </a:lnSpc>
            </a:pPr>
            <a:r>
              <a:rPr lang="zh-CN" altLang="en-US" sz="3200" b="1" smtClean="0">
                <a:solidFill>
                  <a:srgbClr val="333333"/>
                </a:solidFill>
                <a:latin typeface="宋体" pitchFamily="2" charset="-122"/>
                <a:ea typeface="宋体" pitchFamily="2" charset="-122"/>
              </a:rPr>
              <a:t>东方大学城薪酬管理总体结构设计报告</a:t>
            </a:r>
            <a:endParaRPr lang="en-US" altLang="zh-CN" sz="3200" b="1" smtClean="0">
              <a:solidFill>
                <a:srgbClr val="333333"/>
              </a:solidFill>
              <a:latin typeface="宋体" pitchFamily="2" charset="-122"/>
              <a:ea typeface="宋体" pitchFamily="2" charset="-122"/>
            </a:endParaRPr>
          </a:p>
          <a:p>
            <a:pPr algn="r">
              <a:lnSpc>
                <a:spcPct val="120000"/>
              </a:lnSpc>
            </a:pPr>
            <a:r>
              <a:rPr lang="zh-CN" altLang="en-US" sz="2400" b="1" smtClean="0">
                <a:solidFill>
                  <a:srgbClr val="333333"/>
                </a:solidFill>
                <a:latin typeface="宋体" pitchFamily="2" charset="-122"/>
                <a:ea typeface="宋体" pitchFamily="2" charset="-122"/>
              </a:rPr>
              <a:t>（含高管激励）</a:t>
            </a:r>
            <a:endParaRPr lang="zh-CN" altLang="en-US" sz="2000" b="1">
              <a:solidFill>
                <a:srgbClr val="333333"/>
              </a:solidFill>
              <a:latin typeface="宋体" pitchFamily="2" charset="-122"/>
              <a:ea typeface="宋体" pitchFamily="2" charset="-122"/>
            </a:endParaRPr>
          </a:p>
        </p:txBody>
      </p:sp>
      <p:sp>
        <p:nvSpPr>
          <p:cNvPr id="156677" name="Rectangle 5"/>
          <p:cNvSpPr>
            <a:spLocks noChangeArrowheads="1"/>
          </p:cNvSpPr>
          <p:nvPr/>
        </p:nvSpPr>
        <p:spPr bwMode="auto">
          <a:xfrm>
            <a:off x="6276704" y="5203832"/>
            <a:ext cx="3278462" cy="978729"/>
          </a:xfrm>
          <a:prstGeom prst="rect">
            <a:avLst/>
          </a:prstGeom>
          <a:noFill/>
          <a:ln w="9525">
            <a:noFill/>
            <a:miter lim="800000"/>
          </a:ln>
          <a:effectLst>
            <a:prstShdw prst="shdw17" dist="17961" dir="2700000">
              <a:schemeClr val="accent1">
                <a:gamma/>
                <a:shade val="60000"/>
                <a:invGamma/>
              </a:schemeClr>
            </a:prstShdw>
          </a:effectLst>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lnSpc>
                <a:spcPct val="120000"/>
              </a:lnSpc>
              <a:defRPr/>
            </a:pPr>
            <a:r>
              <a:rPr lang="zh-CN" altLang="en-US" sz="2400" b="1" smtClean="0">
                <a:solidFill>
                  <a:schemeClr val="tx1"/>
                </a:solidFill>
                <a:latin typeface="宋体" pitchFamily="2" charset="-122"/>
                <a:ea typeface="宋体" pitchFamily="2" charset="-122"/>
              </a:rPr>
              <a:t>安永（中国）企业咨询</a:t>
            </a:r>
            <a:br>
              <a:rPr lang="zh-CN" altLang="en-US" sz="2400" b="1" smtClean="0">
                <a:solidFill>
                  <a:schemeClr val="tx1"/>
                </a:solidFill>
                <a:latin typeface="宋体" pitchFamily="2" charset="-122"/>
                <a:ea typeface="宋体" pitchFamily="2" charset="-122"/>
              </a:rPr>
            </a:br>
            <a:r>
              <a:rPr lang="en-US" altLang="zh-CN" sz="2400" b="1" smtClean="0">
                <a:solidFill>
                  <a:schemeClr val="tx1"/>
                </a:solidFill>
                <a:latin typeface="宋体" pitchFamily="2" charset="-122"/>
                <a:ea typeface="宋体" pitchFamily="2" charset="-122"/>
              </a:rPr>
              <a:t>2010</a:t>
            </a:r>
            <a:r>
              <a:rPr lang="zh-CN" altLang="en-US" sz="2400" b="1" smtClean="0">
                <a:solidFill>
                  <a:schemeClr val="tx1"/>
                </a:solidFill>
                <a:latin typeface="宋体" pitchFamily="2" charset="-122"/>
                <a:ea typeface="宋体" pitchFamily="2" charset="-122"/>
              </a:rPr>
              <a:t>年</a:t>
            </a:r>
            <a:r>
              <a:rPr lang="en-US" altLang="zh-CN" sz="2400" b="1" smtClean="0">
                <a:solidFill>
                  <a:schemeClr val="tx1"/>
                </a:solidFill>
                <a:latin typeface="宋体" pitchFamily="2" charset="-122"/>
                <a:ea typeface="宋体" pitchFamily="2" charset="-122"/>
              </a:rPr>
              <a:t>11</a:t>
            </a:r>
            <a:r>
              <a:rPr lang="zh-CN" altLang="en-US" sz="2400" b="1" smtClean="0">
                <a:solidFill>
                  <a:schemeClr val="tx1"/>
                </a:solidFill>
                <a:latin typeface="宋体" pitchFamily="2" charset="-122"/>
                <a:ea typeface="宋体" pitchFamily="2" charset="-122"/>
              </a:rPr>
              <a:t>月</a:t>
            </a:r>
            <a:endParaRPr lang="en-US" altLang="zh-CN" sz="2400" b="1">
              <a:solidFill>
                <a:schemeClr val="tx1"/>
              </a:solidFill>
              <a:latin typeface="宋体" pitchFamily="2" charset="-122"/>
              <a:ea typeface="宋体"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7" name="Rectangle 3"/>
          <p:cNvSpPr>
            <a:spLocks noChangeArrowheads="1"/>
          </p:cNvSpPr>
          <p:nvPr/>
        </p:nvSpPr>
        <p:spPr bwMode="auto">
          <a:xfrm>
            <a:off x="1692275" y="1258888"/>
            <a:ext cx="6562725" cy="2127250"/>
          </a:xfrm>
          <a:prstGeom prst="rect">
            <a:avLst/>
          </a:prstGeom>
          <a:noFill/>
          <a:ln w="9525">
            <a:noFill/>
            <a:miter lim="800000"/>
          </a:ln>
        </p:spPr>
        <p:txBody>
          <a:bodyPr lIns="95177" tIns="47589" rIns="95177" bIns="47589">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defTabSz="946150"/>
            <a:endParaRPr lang="en-US" altLang="zh-CN" sz="1800" b="1">
              <a:solidFill>
                <a:schemeClr val="bg2"/>
              </a:solidFill>
              <a:latin typeface="宋体" pitchFamily="2" charset="-122"/>
              <a:ea typeface="宋体" pitchFamily="2" charset="-122"/>
            </a:endParaRPr>
          </a:p>
          <a:p>
            <a:pPr algn="ctr" defTabSz="946150"/>
            <a:r>
              <a:rPr lang="zh-CN" altLang="en-US" sz="2400" b="1">
                <a:latin typeface="宋体" pitchFamily="2" charset="-122"/>
                <a:ea typeface="宋体" pitchFamily="2" charset="-122"/>
              </a:rPr>
              <a:t>声明</a:t>
            </a:r>
          </a:p>
          <a:p>
            <a:pPr algn="ctr" defTabSz="946150"/>
            <a:endParaRPr lang="en-US" altLang="zh-CN" sz="1800">
              <a:latin typeface="宋体" pitchFamily="2" charset="-122"/>
              <a:ea typeface="宋体" pitchFamily="2" charset="-122"/>
            </a:endParaRPr>
          </a:p>
          <a:p>
            <a:pPr algn="just" defTabSz="946150"/>
            <a:r>
              <a:rPr lang="zh-CN" altLang="en-US" sz="1800">
                <a:latin typeface="宋体" pitchFamily="2" charset="-122"/>
                <a:ea typeface="宋体" pitchFamily="2" charset="-122"/>
              </a:rPr>
              <a:t>本文件中所包含之内容属保密内容，未经安永</a:t>
            </a:r>
            <a:r>
              <a:rPr lang="en-US" altLang="zh-CN" sz="1800">
                <a:latin typeface="宋体" pitchFamily="2" charset="-122"/>
                <a:ea typeface="宋体" pitchFamily="2" charset="-122"/>
              </a:rPr>
              <a:t>(</a:t>
            </a:r>
            <a:r>
              <a:rPr lang="zh-CN" altLang="en-US" sz="1800">
                <a:latin typeface="宋体" pitchFamily="2" charset="-122"/>
                <a:ea typeface="宋体" pitchFamily="2" charset="-122"/>
              </a:rPr>
              <a:t>中国</a:t>
            </a:r>
            <a:r>
              <a:rPr lang="en-US" altLang="zh-CN" sz="1800">
                <a:latin typeface="宋体" pitchFamily="2" charset="-122"/>
                <a:ea typeface="宋体" pitchFamily="2" charset="-122"/>
              </a:rPr>
              <a:t>)</a:t>
            </a:r>
            <a:r>
              <a:rPr lang="zh-CN" altLang="en-US" sz="1800">
                <a:latin typeface="宋体" pitchFamily="2" charset="-122"/>
                <a:ea typeface="宋体" pitchFamily="2" charset="-122"/>
              </a:rPr>
              <a:t>企业咨询有限公司正式书面允诺，不得部分或全部复制，不得使用于非法目的，不得以任何形式交予任何第三方或与任何第三方讨论其中之内容。</a:t>
            </a:r>
          </a:p>
        </p:txBody>
      </p:sp>
      <p:graphicFrame>
        <p:nvGraphicFramePr>
          <p:cNvPr id="1026" name="Object 4"/>
          <p:cNvGraphicFramePr>
            <a:graphicFrameLocks noChangeAspect="1"/>
          </p:cNvGraphicFramePr>
          <p:nvPr/>
        </p:nvGraphicFramePr>
        <p:xfrm>
          <a:off x="3725863" y="4062413"/>
          <a:ext cx="2392362" cy="584200"/>
        </p:xfrm>
        <a:graphic>
          <a:graphicData uri="http://schemas.openxmlformats.org/presentationml/2006/ole">
            <mc:AlternateContent>
              <mc:Choice xmlns:v="urn:schemas-microsoft-com:vml" Requires="v">
                <p:oleObj spid="_x0000_s1038" r:id="rId3" imgW="11091943" imgH="2500331" progId="">
                  <p:embed/>
                </p:oleObj>
              </mc:Choice>
              <mc:Fallback>
                <p:oleObj r:id="rId3" imgW="11091943" imgH="2500331" progId="">
                  <p:embed/>
                  <p:pic>
                    <p:nvPicPr>
                      <p:cNvPr id="0" name="OLE substitute image"/>
                      <p:cNvPicPr/>
                      <p:nvPr/>
                    </p:nvPicPr>
                    <p:blipFill>
                      <a:blip r:embed="rId4"/>
                      <a:stretch>
                        <a:fillRect/>
                      </a:stretch>
                    </p:blipFill>
                    <p:spPr>
                      <a:xfrm>
                        <a:off x="3725863" y="4062413"/>
                        <a:ext cx="2392362" cy="584200"/>
                      </a:xfrm>
                      <a:prstGeom prst="rect">
                        <a:avLst/>
                      </a:prstGeom>
                      <a:noFill/>
                    </p:spPr>
                  </p:pic>
                </p:oleObj>
              </mc:Fallback>
            </mc:AlternateContent>
          </a:graphicData>
        </a:graphic>
      </p:graphicFrame>
      <p:sp>
        <p:nvSpPr>
          <p:cNvPr id="1028" name="Rectangle 5"/>
          <p:cNvSpPr>
            <a:spLocks noChangeArrowheads="1"/>
          </p:cNvSpPr>
          <p:nvPr/>
        </p:nvSpPr>
        <p:spPr bwMode="auto">
          <a:xfrm>
            <a:off x="3097213" y="5343525"/>
            <a:ext cx="3579812" cy="512763"/>
          </a:xfrm>
          <a:prstGeom prst="rect">
            <a:avLst/>
          </a:prstGeom>
          <a:noFill/>
          <a:ln w="9525">
            <a:noFill/>
            <a:miter lim="800000"/>
          </a:ln>
        </p:spPr>
        <p:txBody>
          <a:bodyPr wrap="none" lIns="83692" tIns="41025" rIns="83692" bIns="41025">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defTabSz="828675" eaLnBrk="0" hangingPunct="0"/>
            <a:r>
              <a:rPr lang="zh-CN" altLang="en-US" sz="1400">
                <a:solidFill>
                  <a:schemeClr val="bg2"/>
                </a:solidFill>
                <a:latin typeface="宋体" pitchFamily="2" charset="-122"/>
                <a:ea typeface="宋体" pitchFamily="2" charset="-122"/>
              </a:rPr>
              <a:t>保密内容 </a:t>
            </a:r>
            <a:r>
              <a:rPr lang="en-US" altLang="zh-CN" sz="1400">
                <a:solidFill>
                  <a:schemeClr val="bg2"/>
                </a:solidFill>
                <a:latin typeface="宋体" pitchFamily="2" charset="-122"/>
                <a:ea typeface="宋体" pitchFamily="2" charset="-122"/>
              </a:rPr>
              <a:t>– </a:t>
            </a:r>
            <a:r>
              <a:rPr lang="zh-CN" altLang="en-US" sz="1400">
                <a:solidFill>
                  <a:schemeClr val="bg2"/>
                </a:solidFill>
                <a:latin typeface="宋体" pitchFamily="2" charset="-122"/>
                <a:ea typeface="宋体" pitchFamily="2" charset="-122"/>
              </a:rPr>
              <a:t>安永</a:t>
            </a:r>
            <a:r>
              <a:rPr lang="en-US" altLang="zh-CN" sz="1400">
                <a:solidFill>
                  <a:schemeClr val="bg2"/>
                </a:solidFill>
                <a:latin typeface="宋体" pitchFamily="2" charset="-122"/>
                <a:ea typeface="宋体" pitchFamily="2" charset="-122"/>
              </a:rPr>
              <a:t>(</a:t>
            </a:r>
            <a:r>
              <a:rPr lang="zh-CN" altLang="en-US" sz="1400">
                <a:solidFill>
                  <a:schemeClr val="bg2"/>
                </a:solidFill>
                <a:latin typeface="宋体" pitchFamily="2" charset="-122"/>
                <a:ea typeface="宋体" pitchFamily="2" charset="-122"/>
              </a:rPr>
              <a:t>中国</a:t>
            </a:r>
            <a:r>
              <a:rPr lang="en-US" altLang="zh-CN" sz="1400">
                <a:solidFill>
                  <a:schemeClr val="bg2"/>
                </a:solidFill>
                <a:latin typeface="宋体" pitchFamily="2" charset="-122"/>
                <a:ea typeface="宋体" pitchFamily="2" charset="-122"/>
              </a:rPr>
              <a:t>)</a:t>
            </a:r>
            <a:r>
              <a:rPr lang="zh-CN" altLang="en-US" sz="1400">
                <a:solidFill>
                  <a:schemeClr val="bg2"/>
                </a:solidFill>
                <a:latin typeface="宋体" pitchFamily="2" charset="-122"/>
                <a:ea typeface="宋体" pitchFamily="2" charset="-122"/>
              </a:rPr>
              <a:t>企业咨询有限公司</a:t>
            </a:r>
          </a:p>
          <a:p>
            <a:pPr algn="ctr" defTabSz="828675" eaLnBrk="0" hangingPunct="0"/>
            <a:r>
              <a:rPr lang="zh-CN" altLang="en-US" sz="1400">
                <a:solidFill>
                  <a:schemeClr val="bg2"/>
                </a:solidFill>
                <a:latin typeface="宋体" pitchFamily="2" charset="-122"/>
                <a:ea typeface="宋体" pitchFamily="2" charset="-122"/>
              </a:rPr>
              <a:t>二○一○年，保留所有权利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Rectangle 2"/>
          <p:cNvSpPr>
            <a:spLocks noChangeArrowheads="1"/>
          </p:cNvSpPr>
          <p:nvPr/>
        </p:nvSpPr>
        <p:spPr bwMode="auto">
          <a:xfrm>
            <a:off x="1730380" y="1524000"/>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5" y="4492633"/>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26" name="Rectangle 2" hidden="1"/>
          <p:cNvGraphicFramePr>
            <a:graphicFrameLocks noChangeAspect="1"/>
          </p:cNvGraphicFramePr>
          <p:nvPr/>
        </p:nvGraphicFramePr>
        <p:xfrm>
          <a:off x="0" y="0"/>
          <a:ext cx="171979" cy="158750"/>
        </p:xfrm>
        <a:graphic>
          <a:graphicData uri="http://schemas.openxmlformats.org/presentationml/2006/ole">
            <mc:AlternateContent>
              <mc:Choice xmlns:v="urn:schemas-microsoft-com:vml" Requires="v">
                <p:oleObj spid="_x0000_s1039" name="think-cell Slide" r:id="rId2" imgW="171979" imgH="158750" progId="">
                  <p:embed/>
                </p:oleObj>
              </mc:Choice>
              <mc:Fallback>
                <p:oleObj name="think-cell Slide" r:id="rId2" imgW="171979" imgH="158750" progId="">
                  <p:embed/>
                  <p:pic>
                    <p:nvPicPr>
                      <p:cNvPr id="0" name="OLE substitute image"/>
                      <p:cNvPicPr/>
                      <p:nvPr/>
                    </p:nvPicPr>
                    <p:blipFill>
                      <a:blip r:embed="rId3"/>
                      <a:stretch>
                        <a:fillRect/>
                      </a:stretch>
                    </p:blipFill>
                    <p:spPr>
                      <a:xfrm>
                        <a:off x="0" y="0"/>
                        <a:ext cx="171979" cy="158750"/>
                      </a:xfrm>
                      <a:prstGeom prst="rect">
                        <a:avLst/>
                      </a:prstGeom>
                    </p:spPr>
                  </p:pic>
                </p:oleObj>
              </mc:Fallback>
            </mc:AlternateContent>
          </a:graphicData>
        </a:graphic>
      </p:graphicFrame>
      <p:sp>
        <p:nvSpPr>
          <p:cNvPr id="1027" name="AutoShape 12"/>
          <p:cNvSpPr>
            <a:spLocks noChangeArrowheads="1"/>
          </p:cNvSpPr>
          <p:nvPr>
            <p:custDataLst>
              <p:tags r:id="rId4"/>
            </p:custDataLst>
          </p:nvPr>
        </p:nvSpPr>
        <p:spPr bwMode="auto">
          <a:xfrm>
            <a:off x="4029387" y="1572835"/>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28" name="Rectangle 2"/>
          <p:cNvSpPr>
            <a:spLocks noGrp="1" noChangeArrowheads="1"/>
          </p:cNvSpPr>
          <p:nvPr>
            <p:ph type="title"/>
            <p:custDataLst>
              <p:tags r:id="rId5"/>
            </p:custDataLst>
          </p:nvPr>
        </p:nvSpPr>
        <p:spPr/>
        <p:txBody>
          <a:bodyPr/>
          <a:lstStyle/>
          <a:p>
            <a:pPr eaLnBrk="1" hangingPunct="1"/>
            <a:r>
              <a:rPr lang="zh-CN" altLang="en-US" smtClean="0">
                <a:solidFill>
                  <a:schemeClr val="tx1"/>
                </a:solidFill>
                <a:latin typeface="宋体" pitchFamily="2" charset="-122"/>
                <a:ea typeface="宋体" pitchFamily="2" charset="-122"/>
              </a:rPr>
              <a:t>目前东方大学城薪酬构成现状</a:t>
            </a:r>
          </a:p>
        </p:txBody>
      </p:sp>
      <p:sp>
        <p:nvSpPr>
          <p:cNvPr id="30762" name="Rectangle 4"/>
          <p:cNvSpPr>
            <a:spLocks noChangeArrowheads="1"/>
          </p:cNvSpPr>
          <p:nvPr>
            <p:custDataLst>
              <p:tags r:id="rId6"/>
            </p:custDataLst>
          </p:nvPr>
        </p:nvSpPr>
        <p:spPr bwMode="auto">
          <a:xfrm>
            <a:off x="3327798" y="1837343"/>
            <a:ext cx="1429146" cy="446087"/>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固定工资</a:t>
            </a:r>
          </a:p>
        </p:txBody>
      </p:sp>
      <p:sp>
        <p:nvSpPr>
          <p:cNvPr id="1031" name="Rectangle 7"/>
          <p:cNvSpPr>
            <a:spLocks noChangeArrowheads="1"/>
          </p:cNvSpPr>
          <p:nvPr>
            <p:custDataLst>
              <p:tags r:id="rId7"/>
            </p:custDataLst>
          </p:nvPr>
        </p:nvSpPr>
        <p:spPr bwMode="auto">
          <a:xfrm>
            <a:off x="5305558" y="2511434"/>
            <a:ext cx="1429146" cy="446087"/>
          </a:xfrm>
          <a:prstGeom prst="rect">
            <a:avLst/>
          </a:prstGeom>
          <a:solidFill>
            <a:srgbClr val="FFC000"/>
          </a:solidFill>
          <a:ln w="19050" algn="ctr">
            <a:solidFill>
              <a:schemeClr val="hlink"/>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600" b="1">
                <a:latin typeface="宋体" pitchFamily="2" charset="-122"/>
                <a:ea typeface="宋体" pitchFamily="2" charset="-122"/>
                <a:cs typeface="楷体_GB2312"/>
              </a:rPr>
              <a:t>年终绩效奖金</a:t>
            </a:r>
          </a:p>
        </p:txBody>
      </p:sp>
      <p:sp>
        <p:nvSpPr>
          <p:cNvPr id="30766" name="Rectangle 8"/>
          <p:cNvSpPr>
            <a:spLocks noChangeArrowheads="1"/>
          </p:cNvSpPr>
          <p:nvPr>
            <p:custDataLst>
              <p:tags r:id="rId8"/>
            </p:custDataLst>
          </p:nvPr>
        </p:nvSpPr>
        <p:spPr bwMode="auto">
          <a:xfrm>
            <a:off x="1389597" y="3259145"/>
            <a:ext cx="1427427" cy="447675"/>
          </a:xfrm>
          <a:prstGeom prst="rect">
            <a:avLst/>
          </a:prstGeom>
          <a:solidFill>
            <a:schemeClr val="tx2">
              <a:lumMod val="20000"/>
              <a:lumOff val="80000"/>
            </a:schemeClr>
          </a:solidFill>
          <a:ln w="19050" algn="ctr">
            <a:solidFill>
              <a:schemeClr val="accent1"/>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b="1">
                <a:latin typeface="宋体" pitchFamily="2" charset="-122"/>
                <a:ea typeface="宋体" pitchFamily="2" charset="-122"/>
                <a:cs typeface="楷体_GB2312"/>
              </a:rPr>
              <a:t>各项福利</a:t>
            </a:r>
          </a:p>
        </p:txBody>
      </p:sp>
      <p:sp>
        <p:nvSpPr>
          <p:cNvPr id="30767" name="Rectangle 9"/>
          <p:cNvSpPr>
            <a:spLocks noChangeArrowheads="1"/>
          </p:cNvSpPr>
          <p:nvPr>
            <p:custDataLst>
              <p:tags r:id="rId9"/>
            </p:custDataLst>
          </p:nvPr>
        </p:nvSpPr>
        <p:spPr bwMode="auto">
          <a:xfrm>
            <a:off x="3327798" y="2510640"/>
            <a:ext cx="1429146" cy="447675"/>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固定津贴</a:t>
            </a:r>
          </a:p>
        </p:txBody>
      </p:sp>
      <p:sp>
        <p:nvSpPr>
          <p:cNvPr id="30768" name="Rectangle 10"/>
          <p:cNvSpPr>
            <a:spLocks noChangeArrowheads="1"/>
          </p:cNvSpPr>
          <p:nvPr>
            <p:custDataLst>
              <p:tags r:id="rId10"/>
            </p:custDataLst>
          </p:nvPr>
        </p:nvSpPr>
        <p:spPr bwMode="auto">
          <a:xfrm>
            <a:off x="3327798" y="3263907"/>
            <a:ext cx="1429146" cy="447675"/>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固定薪酬</a:t>
            </a:r>
            <a:endParaRPr lang="en-US" altLang="zh-CN" sz="1600" b="1">
              <a:latin typeface="宋体" pitchFamily="2" charset="-122"/>
              <a:ea typeface="宋体" pitchFamily="2" charset="-122"/>
              <a:cs typeface="楷体_GB2312"/>
            </a:endParaRPr>
          </a:p>
        </p:txBody>
      </p:sp>
      <p:sp>
        <p:nvSpPr>
          <p:cNvPr id="1035" name="Rectangle 11"/>
          <p:cNvSpPr>
            <a:spLocks noChangeArrowheads="1"/>
          </p:cNvSpPr>
          <p:nvPr>
            <p:custDataLst>
              <p:tags r:id="rId11"/>
            </p:custDataLst>
          </p:nvPr>
        </p:nvSpPr>
        <p:spPr bwMode="auto">
          <a:xfrm>
            <a:off x="5303843" y="3263907"/>
            <a:ext cx="1429147" cy="447675"/>
          </a:xfrm>
          <a:prstGeom prst="rect">
            <a:avLst/>
          </a:prstGeom>
          <a:solidFill>
            <a:srgbClr val="FFC000"/>
          </a:solidFill>
          <a:ln w="19050" algn="ctr">
            <a:solidFill>
              <a:schemeClr val="hlink"/>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600" b="1" smtClean="0">
                <a:latin typeface="宋体" pitchFamily="2" charset="-122"/>
                <a:ea typeface="宋体" pitchFamily="2" charset="-122"/>
                <a:cs typeface="楷体_GB2312"/>
              </a:rPr>
              <a:t>激励薪</a:t>
            </a:r>
            <a:r>
              <a:rPr lang="zh-CN" altLang="en-US" sz="1600" b="1">
                <a:latin typeface="宋体" pitchFamily="2" charset="-122"/>
                <a:ea typeface="宋体" pitchFamily="2" charset="-122"/>
                <a:cs typeface="楷体_GB2312"/>
              </a:rPr>
              <a:t>酬</a:t>
            </a:r>
            <a:endParaRPr lang="en-US" altLang="zh-CN" sz="1600" b="1">
              <a:latin typeface="宋体" pitchFamily="2" charset="-122"/>
              <a:ea typeface="宋体" pitchFamily="2" charset="-122"/>
              <a:cs typeface="楷体_GB2312"/>
            </a:endParaRPr>
          </a:p>
        </p:txBody>
      </p:sp>
      <p:sp>
        <p:nvSpPr>
          <p:cNvPr id="1036" name="AutoShape 12"/>
          <p:cNvSpPr>
            <a:spLocks noChangeArrowheads="1"/>
          </p:cNvSpPr>
          <p:nvPr/>
        </p:nvSpPr>
        <p:spPr bwMode="auto">
          <a:xfrm>
            <a:off x="6032944" y="2237609"/>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38" name="AutoShape 16"/>
          <p:cNvSpPr>
            <a:spLocks noChangeArrowheads="1"/>
          </p:cNvSpPr>
          <p:nvPr>
            <p:custDataLst>
              <p:tags r:id="rId12"/>
            </p:custDataLst>
          </p:nvPr>
        </p:nvSpPr>
        <p:spPr bwMode="auto">
          <a:xfrm>
            <a:off x="5054383" y="3350829"/>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39" name="AutoShape 17"/>
          <p:cNvSpPr>
            <a:spLocks noChangeArrowheads="1"/>
          </p:cNvSpPr>
          <p:nvPr>
            <p:custDataLst>
              <p:tags r:id="rId13"/>
            </p:custDataLst>
          </p:nvPr>
        </p:nvSpPr>
        <p:spPr bwMode="auto">
          <a:xfrm>
            <a:off x="3054266" y="3350829"/>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nvGrpSpPr>
          <p:cNvPr id="2" name="Group 20"/>
          <p:cNvGrpSpPr/>
          <p:nvPr>
            <p:custDataLst>
              <p:tags r:id="rId14"/>
            </p:custDataLst>
          </p:nvPr>
        </p:nvGrpSpPr>
        <p:grpSpPr>
          <a:xfrm>
            <a:off x="3941767" y="2978385"/>
            <a:ext cx="197777" cy="277355"/>
            <a:chOff x="2095" y="2600"/>
            <a:chExt cx="94" cy="316"/>
          </a:xfrm>
        </p:grpSpPr>
        <p:sp>
          <p:nvSpPr>
            <p:cNvPr id="1096" name="Rectangle 18"/>
            <p:cNvSpPr>
              <a:spLocks noChangeArrowheads="1"/>
            </p:cNvSpPr>
            <p:nvPr/>
          </p:nvSpPr>
          <p:spPr bwMode="auto">
            <a:xfrm flipH="1">
              <a:off x="2095"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7" name="Rectangle 19"/>
            <p:cNvSpPr>
              <a:spLocks noChangeArrowheads="1"/>
            </p:cNvSpPr>
            <p:nvPr/>
          </p:nvSpPr>
          <p:spPr bwMode="auto">
            <a:xfrm flipH="1">
              <a:off x="2189"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grpSp>
        <p:nvGrpSpPr>
          <p:cNvPr id="3" name="Group 21"/>
          <p:cNvGrpSpPr/>
          <p:nvPr>
            <p:custDataLst>
              <p:tags r:id="rId15"/>
            </p:custDataLst>
          </p:nvPr>
        </p:nvGrpSpPr>
        <p:grpSpPr>
          <a:xfrm>
            <a:off x="5945323" y="2967269"/>
            <a:ext cx="147902" cy="277354"/>
            <a:chOff x="2095" y="2600"/>
            <a:chExt cx="94" cy="316"/>
          </a:xfrm>
        </p:grpSpPr>
        <p:sp>
          <p:nvSpPr>
            <p:cNvPr id="1094" name="Rectangle 22"/>
            <p:cNvSpPr>
              <a:spLocks noChangeArrowheads="1"/>
            </p:cNvSpPr>
            <p:nvPr/>
          </p:nvSpPr>
          <p:spPr bwMode="auto">
            <a:xfrm flipH="1">
              <a:off x="2095"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5" name="Rectangle 23"/>
            <p:cNvSpPr>
              <a:spLocks noChangeArrowheads="1"/>
            </p:cNvSpPr>
            <p:nvPr/>
          </p:nvSpPr>
          <p:spPr bwMode="auto">
            <a:xfrm flipH="1">
              <a:off x="2189"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grpSp>
        <p:nvGrpSpPr>
          <p:cNvPr id="4" name="Group 24"/>
          <p:cNvGrpSpPr/>
          <p:nvPr>
            <p:custDataLst>
              <p:tags r:id="rId16"/>
            </p:custDataLst>
          </p:nvPr>
        </p:nvGrpSpPr>
        <p:grpSpPr>
          <a:xfrm rot="5400000">
            <a:off x="7010874" y="3351459"/>
            <a:ext cx="125412" cy="277328"/>
            <a:chOff x="2095" y="2670"/>
            <a:chExt cx="94" cy="176"/>
          </a:xfrm>
        </p:grpSpPr>
        <p:sp>
          <p:nvSpPr>
            <p:cNvPr id="1092" name="Rectangle 25"/>
            <p:cNvSpPr>
              <a:spLocks noChangeArrowheads="1"/>
            </p:cNvSpPr>
            <p:nvPr/>
          </p:nvSpPr>
          <p:spPr bwMode="auto">
            <a:xfrm flipH="1">
              <a:off x="2095" y="2670"/>
              <a:ext cx="0" cy="17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3" name="Rectangle 26"/>
            <p:cNvSpPr>
              <a:spLocks noChangeArrowheads="1"/>
            </p:cNvSpPr>
            <p:nvPr/>
          </p:nvSpPr>
          <p:spPr bwMode="auto">
            <a:xfrm flipH="1">
              <a:off x="2189" y="2670"/>
              <a:ext cx="0" cy="17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sp>
        <p:nvSpPr>
          <p:cNvPr id="30778" name="Rectangle 27"/>
          <p:cNvSpPr>
            <a:spLocks noChangeArrowheads="1"/>
          </p:cNvSpPr>
          <p:nvPr>
            <p:custDataLst>
              <p:tags r:id="rId17"/>
            </p:custDataLst>
          </p:nvPr>
        </p:nvSpPr>
        <p:spPr bwMode="auto">
          <a:xfrm>
            <a:off x="7353834" y="3263907"/>
            <a:ext cx="1427427" cy="447675"/>
          </a:xfrm>
          <a:prstGeom prst="rect">
            <a:avLst/>
          </a:prstGeom>
          <a:solidFill>
            <a:srgbClr val="92D050"/>
          </a:solidFill>
          <a:ln w="19050" algn="ctr">
            <a:solidFill>
              <a:schemeClr val="bg2">
                <a:lumMod val="50000"/>
              </a:schemeClr>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b="1">
                <a:latin typeface="宋体" pitchFamily="2" charset="-122"/>
                <a:ea typeface="宋体" pitchFamily="2" charset="-122"/>
                <a:cs typeface="楷体_GB2312"/>
              </a:rPr>
              <a:t>总薪酬</a:t>
            </a:r>
            <a:endParaRPr lang="en-US" altLang="zh-CN" b="1">
              <a:latin typeface="宋体" pitchFamily="2" charset="-122"/>
              <a:ea typeface="宋体" pitchFamily="2" charset="-122"/>
              <a:cs typeface="楷体_GB2312"/>
            </a:endParaRPr>
          </a:p>
        </p:txBody>
      </p:sp>
      <p:sp>
        <p:nvSpPr>
          <p:cNvPr id="30724" name="AutoShape 29"/>
          <p:cNvSpPr>
            <a:spLocks noChangeArrowheads="1"/>
          </p:cNvSpPr>
          <p:nvPr>
            <p:custDataLst>
              <p:tags r:id="rId18"/>
            </p:custDataLst>
          </p:nvPr>
        </p:nvSpPr>
        <p:spPr bwMode="auto">
          <a:xfrm>
            <a:off x="321602" y="2335222"/>
            <a:ext cx="1742148" cy="765175"/>
          </a:xfrm>
          <a:prstGeom prst="wedgeRoundRectCallout">
            <a:avLst>
              <a:gd name="adj1" fmla="val 50889"/>
              <a:gd name="adj2" fmla="val 61611"/>
              <a:gd name="adj3" fmla="val 16667"/>
            </a:avLst>
          </a:prstGeom>
          <a:noFill/>
          <a:ln w="19050" algn="ctr">
            <a:solidFill>
              <a:schemeClr val="tx2">
                <a:lumMod val="60000"/>
                <a:lumOff val="40000"/>
              </a:schemeClr>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400">
                <a:latin typeface="宋体" pitchFamily="2" charset="-122"/>
                <a:ea typeface="宋体" pitchFamily="2" charset="-122"/>
                <a:cs typeface="+mn-cs"/>
              </a:rPr>
              <a:t>根据国家地方法律法规为员工提供的保险福利等内容</a:t>
            </a:r>
          </a:p>
        </p:txBody>
      </p:sp>
      <p:graphicFrame>
        <p:nvGraphicFramePr>
          <p:cNvPr id="305362" name="Group 210"/>
          <p:cNvGraphicFramePr>
            <a:graphicFrameLocks noGrp="1"/>
          </p:cNvGraphicFramePr>
          <p:nvPr>
            <p:custDataLst>
              <p:tags r:id="rId19"/>
            </p:custDataLst>
          </p:nvPr>
        </p:nvGraphicFramePr>
        <p:xfrm>
          <a:off x="495300" y="3830642"/>
          <a:ext cx="8832850" cy="2547577"/>
        </p:xfrm>
        <a:graphic>
          <a:graphicData uri="http://schemas.openxmlformats.org/drawingml/2006/table">
            <a:tbl>
              <a:tblPr/>
              <a:tblGrid>
                <a:gridCol w="1700971"/>
                <a:gridCol w="7131879"/>
              </a:tblGrid>
              <a:tr h="238970">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名称</a:t>
                      </a: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定义</a:t>
                      </a: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固定薪酬</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固定薪酬分为固定工资和固定津贴</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固定工资</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每月发放的固定工资部分</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lang="zh-CN" altLang="en-US" sz="1400" smtClean="0"/>
                        <a:t>加班费</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lang="zh-CN" altLang="en-US" sz="1400" smtClean="0"/>
                        <a:t>平时和周末加班实行倒休，国家法定假日</a:t>
                      </a:r>
                      <a:r>
                        <a:rPr lang="en-US" altLang="zh-CN" sz="1400" smtClean="0"/>
                        <a:t>3</a:t>
                      </a:r>
                      <a:r>
                        <a:rPr lang="zh-CN" altLang="en-US" sz="1400" smtClean="0"/>
                        <a:t>倍工资</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9604">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年度固定津贴</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latin typeface="宋体" pitchFamily="2" charset="-122"/>
                          <a:ea typeface="宋体" pitchFamily="2" charset="-122"/>
                        </a:rPr>
                        <a:t>过节费（如中秋、国庆、三八）、防暑降温费、生日蛋糕、年度体检和丧葬补助；之前有采暖费但目前已经取消；部分高管享交通补助和电话补助</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激励薪酬</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cap="none" normalizeH="0" baseline="0" smtClean="0">
                          <a:ln>
                            <a:noFill/>
                          </a:ln>
                          <a:solidFill>
                            <a:schemeClr val="tx1"/>
                          </a:solidFill>
                          <a:effectLst/>
                          <a:latin typeface="Arial"/>
                          <a:ea typeface="宋体" pitchFamily="2" charset="-122"/>
                        </a:rPr>
                        <a:t>激励薪酬是根据员工绩效表现而上下浮动的激励薪酬</a:t>
                      </a:r>
                      <a:endParaRPr kumimoji="0" lang="en-US" sz="1400" b="0" i="0" u="none" strike="noStrike" cap="none" normalizeH="0" baseline="0" smtClean="0">
                        <a:ln>
                          <a:noFill/>
                        </a:ln>
                        <a:solidFill>
                          <a:schemeClr val="tx1"/>
                        </a:solidFill>
                        <a:effectLst/>
                        <a:latin typeface="Arial"/>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年终绩效奖金</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solidFill>
                            <a:srgbClr val="FF0000"/>
                          </a:solidFill>
                          <a:latin typeface="宋体" pitchFamily="2" charset="-122"/>
                          <a:ea typeface="宋体" pitchFamily="2" charset="-122"/>
                        </a:rPr>
                        <a:t>暂无</a:t>
                      </a:r>
                      <a:endParaRPr lang="en-US" sz="1400">
                        <a:solidFill>
                          <a:srgbClr val="FF0000"/>
                        </a:solidFill>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高管长期激励</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solidFill>
                            <a:srgbClr val="FF0000"/>
                          </a:solidFill>
                          <a:latin typeface="宋体" pitchFamily="2" charset="-122"/>
                          <a:ea typeface="宋体" pitchFamily="2" charset="-122"/>
                        </a:rPr>
                        <a:t>暂无</a:t>
                      </a:r>
                      <a:endParaRPr lang="en-US" sz="1400">
                        <a:solidFill>
                          <a:srgbClr val="FF0000"/>
                        </a:solidFill>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各项福利</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latin typeface="宋体" pitchFamily="2" charset="-122"/>
                          <a:ea typeface="宋体" pitchFamily="2" charset="-122"/>
                        </a:rPr>
                        <a:t>国家规定的社会保险（五险一金）</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37" name="Straight Connector 36"/>
          <p:cNvCxnSpPr/>
          <p:nvPr>
            <p:custDataLst>
              <p:tags r:id="rId20"/>
            </p:custDataLst>
          </p:nvPr>
        </p:nvCxnSpPr>
        <p:spPr bwMode="auto">
          <a:xfrm>
            <a:off x="2915053" y="3482982"/>
            <a:ext cx="297523" cy="4763"/>
          </a:xfrm>
          <a:prstGeom prst="line">
            <a:avLst/>
          </a:prstGeom>
          <a:noFill/>
          <a:ln w="9525" cap="flat" cmpd="sng" algn="ctr">
            <a:solidFill>
              <a:schemeClr val="bg1">
                <a:lumMod val="50000"/>
              </a:schemeClr>
            </a:solidFill>
            <a:prstDash val="solid"/>
            <a:round/>
            <a:headEnd type="none" w="med" len="med"/>
            <a:tailEnd type="none" w="med" len="med"/>
          </a:ln>
          <a:effectLst/>
        </p:spPr>
      </p:cxnSp>
      <p:cxnSp>
        <p:nvCxnSpPr>
          <p:cNvPr id="39" name="Straight Connector 38"/>
          <p:cNvCxnSpPr/>
          <p:nvPr>
            <p:custDataLst>
              <p:tags r:id="rId21"/>
            </p:custDataLst>
          </p:nvPr>
        </p:nvCxnSpPr>
        <p:spPr bwMode="auto">
          <a:xfrm>
            <a:off x="4903132" y="3482982"/>
            <a:ext cx="297523" cy="4763"/>
          </a:xfrm>
          <a:prstGeom prst="line">
            <a:avLst/>
          </a:prstGeom>
          <a:noFill/>
          <a:ln w="9525" cap="flat" cmpd="sng" algn="ctr">
            <a:solidFill>
              <a:schemeClr val="bg1">
                <a:lumMod val="50000"/>
              </a:schemeClr>
            </a:solidFill>
            <a:prstDash val="solid"/>
            <a:round/>
            <a:headEnd type="none" w="med" len="med"/>
            <a:tailEnd type="none" w="med" len="med"/>
          </a:ln>
          <a:effectLst/>
        </p:spPr>
      </p:cxnSp>
      <p:sp>
        <p:nvSpPr>
          <p:cNvPr id="30764" name="Rectangle 6"/>
          <p:cNvSpPr>
            <a:spLocks noChangeArrowheads="1"/>
          </p:cNvSpPr>
          <p:nvPr>
            <p:custDataLst>
              <p:tags r:id="rId22"/>
            </p:custDataLst>
          </p:nvPr>
        </p:nvSpPr>
        <p:spPr bwMode="auto">
          <a:xfrm>
            <a:off x="5305558" y="1836549"/>
            <a:ext cx="1429146" cy="447675"/>
          </a:xfrm>
          <a:prstGeom prst="rect">
            <a:avLst/>
          </a:prstGeom>
          <a:solidFill>
            <a:schemeClr val="tx2">
              <a:lumMod val="20000"/>
              <a:lumOff val="80000"/>
            </a:schemeClr>
          </a:solidFill>
          <a:ln w="19050" algn="ctr">
            <a:solidFill>
              <a:schemeClr val="hlink"/>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a:latin typeface="宋体" pitchFamily="2" charset="-122"/>
                <a:ea typeface="宋体" pitchFamily="2" charset="-122"/>
                <a:cs typeface="楷体_GB2312"/>
              </a:rPr>
              <a:t>高管长期激励</a:t>
            </a:r>
          </a:p>
        </p:txBody>
      </p:sp>
      <p:sp>
        <p:nvSpPr>
          <p:cNvPr id="1090" name="AutoShape 29"/>
          <p:cNvSpPr>
            <a:spLocks noChangeArrowheads="1"/>
          </p:cNvSpPr>
          <p:nvPr/>
        </p:nvSpPr>
        <p:spPr bwMode="auto">
          <a:xfrm>
            <a:off x="7162800" y="1981200"/>
            <a:ext cx="1710400" cy="990601"/>
          </a:xfrm>
          <a:prstGeom prst="wedgeRoundRectCallout">
            <a:avLst>
              <a:gd name="adj1" fmla="val -67634"/>
              <a:gd name="adj2" fmla="val 34865"/>
              <a:gd name="adj3" fmla="val 16667"/>
            </a:avLst>
          </a:prstGeom>
          <a:no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400" smtClean="0">
                <a:latin typeface="宋体" pitchFamily="2" charset="-122"/>
                <a:ea typeface="宋体" pitchFamily="2" charset="-122"/>
              </a:rPr>
              <a:t>固定</a:t>
            </a:r>
            <a:r>
              <a:rPr lang="zh-CN" altLang="en-US" sz="1400">
                <a:latin typeface="宋体" pitchFamily="2" charset="-122"/>
                <a:ea typeface="宋体" pitchFamily="2" charset="-122"/>
              </a:rPr>
              <a:t>工资</a:t>
            </a:r>
            <a:r>
              <a:rPr lang="zh-CN" altLang="en-US" sz="1400" smtClean="0">
                <a:latin typeface="宋体" pitchFamily="2" charset="-122"/>
                <a:ea typeface="宋体" pitchFamily="2" charset="-122"/>
              </a:rPr>
              <a:t>、绩效奖金和固定津贴构成普通员工的年薪</a:t>
            </a:r>
            <a:endParaRPr lang="en-US" altLang="zh-CN" sz="1400" smtClean="0">
              <a:latin typeface="宋体" pitchFamily="2" charset="-122"/>
              <a:ea typeface="宋体" pitchFamily="2" charset="-122"/>
            </a:endParaRPr>
          </a:p>
        </p:txBody>
      </p:sp>
      <p:sp>
        <p:nvSpPr>
          <p:cNvPr id="38" name="Rectangle 6"/>
          <p:cNvSpPr>
            <a:spLocks noChangeArrowheads="1"/>
          </p:cNvSpPr>
          <p:nvPr>
            <p:custDataLst>
              <p:tags r:id="rId23"/>
            </p:custDataLst>
          </p:nvPr>
        </p:nvSpPr>
        <p:spPr bwMode="auto">
          <a:xfrm>
            <a:off x="3327798" y="1143009"/>
            <a:ext cx="1429146" cy="447675"/>
          </a:xfrm>
          <a:prstGeom prst="rect">
            <a:avLst/>
          </a:prstGeom>
          <a:solidFill>
            <a:schemeClr val="tx2">
              <a:lumMod val="20000"/>
              <a:lumOff val="80000"/>
            </a:schemeClr>
          </a:solidFill>
          <a:ln w="19050" algn="ctr">
            <a:solidFill>
              <a:schemeClr val="hlink"/>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a:latin typeface="宋体" pitchFamily="2" charset="-122"/>
                <a:ea typeface="宋体" pitchFamily="2" charset="-122"/>
                <a:cs typeface="楷体_GB2312"/>
              </a:rPr>
              <a:t>加班费</a:t>
            </a:r>
          </a:p>
        </p:txBody>
      </p:sp>
      <p:sp>
        <p:nvSpPr>
          <p:cNvPr id="40" name="AutoShape 12"/>
          <p:cNvSpPr>
            <a:spLocks noChangeArrowheads="1"/>
          </p:cNvSpPr>
          <p:nvPr>
            <p:custDataLst>
              <p:tags r:id="rId24"/>
            </p:custDataLst>
          </p:nvPr>
        </p:nvSpPr>
        <p:spPr bwMode="auto">
          <a:xfrm>
            <a:off x="4038431" y="2242466"/>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42" name="Oval 41"/>
          <p:cNvSpPr/>
          <p:nvPr/>
        </p:nvSpPr>
        <p:spPr bwMode="auto">
          <a:xfrm rot="4813858">
            <a:off x="4222718" y="249970"/>
            <a:ext cx="1406809" cy="4187857"/>
          </a:xfrm>
          <a:prstGeom prst="ellipse">
            <a:avLst/>
          </a:prstGeom>
          <a:noFill/>
          <a:ln w="19050" cap="flat" cmpd="sng" algn="ctr">
            <a:solidFill>
              <a:srgbClr val="FF0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44" name="Oval 43"/>
          <p:cNvSpPr/>
          <p:nvPr/>
        </p:nvSpPr>
        <p:spPr bwMode="auto">
          <a:xfrm rot="923953">
            <a:off x="2891714" y="2014565"/>
            <a:ext cx="3838609" cy="1063594"/>
          </a:xfrm>
          <a:prstGeom prst="ellipse">
            <a:avLst/>
          </a:prstGeom>
          <a:noFill/>
          <a:ln w="19050" cap="flat" cmpd="sng" algn="ctr">
            <a:solidFill>
              <a:schemeClr val="tx1">
                <a:lumMod val="50000"/>
                <a:lumOff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45" name="AutoShape 29"/>
          <p:cNvSpPr>
            <a:spLocks noChangeArrowheads="1"/>
          </p:cNvSpPr>
          <p:nvPr>
            <p:custDataLst>
              <p:tags r:id="rId25"/>
            </p:custDataLst>
          </p:nvPr>
        </p:nvSpPr>
        <p:spPr bwMode="auto">
          <a:xfrm>
            <a:off x="1219200" y="1276742"/>
            <a:ext cx="1591514" cy="933059"/>
          </a:xfrm>
          <a:prstGeom prst="wedgeRoundRectCallout">
            <a:avLst>
              <a:gd name="adj1" fmla="val 48136"/>
              <a:gd name="adj2" fmla="val 68550"/>
              <a:gd name="adj3" fmla="val 16667"/>
            </a:avLst>
          </a:prstGeom>
          <a:noFill/>
          <a:ln w="19050" algn="ctr">
            <a:solidFill>
              <a:srgbClr val="FF0000"/>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400" smtClean="0">
                <a:latin typeface="宋体" pitchFamily="2" charset="-122"/>
                <a:ea typeface="宋体" pitchFamily="2" charset="-122"/>
              </a:rPr>
              <a:t>固定工资、绩效奖金、固定津贴和长期激励构成高管的年薪</a:t>
            </a:r>
            <a:endParaRPr lang="en-US" altLang="zh-CN" sz="1400" smtClean="0">
              <a:latin typeface="宋体" pitchFamily="2" charset="-122"/>
              <a:ea typeface="宋体"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Chart 5"/>
          <p:cNvGraphicFramePr/>
          <p:nvPr/>
        </p:nvGraphicFramePr>
        <p:xfrm>
          <a:off x="1143000" y="1905000"/>
          <a:ext cx="2209800" cy="1676400"/>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p:txBody>
          <a:bodyPr/>
          <a:lstStyle/>
          <a:p>
            <a:r>
              <a:rPr lang="zh-CN" altLang="en-US" sz="2200" smtClean="0">
                <a:solidFill>
                  <a:schemeClr val="tx1"/>
                </a:solidFill>
                <a:latin typeface="宋体" pitchFamily="2" charset="-122"/>
                <a:ea typeface="宋体" pitchFamily="2" charset="-122"/>
              </a:rPr>
              <a:t>薪酬调查问卷分析</a:t>
            </a:r>
            <a:r>
              <a:rPr lang="en-US" altLang="zh-CN" sz="2200" smtClean="0">
                <a:solidFill>
                  <a:schemeClr val="tx1"/>
                </a:solidFill>
                <a:latin typeface="宋体" pitchFamily="2" charset="-122"/>
                <a:ea typeface="宋体" pitchFamily="2" charset="-122"/>
              </a:rPr>
              <a:t>——</a:t>
            </a:r>
            <a:r>
              <a:rPr lang="zh-CN" altLang="en-US" sz="2200" smtClean="0">
                <a:solidFill>
                  <a:schemeClr val="tx1"/>
                </a:solidFill>
                <a:latin typeface="宋体" pitchFamily="2" charset="-122"/>
                <a:ea typeface="宋体" pitchFamily="2" charset="-122"/>
              </a:rPr>
              <a:t>薪酬结构的合理性和对浮动薪酬的看法</a:t>
            </a:r>
            <a:endParaRPr lang="en-US" sz="2200">
              <a:solidFill>
                <a:schemeClr val="tx1"/>
              </a:solidFill>
              <a:latin typeface="宋体" pitchFamily="2" charset="-122"/>
              <a:ea typeface="宋体" pitchFamily="2" charset="-122"/>
            </a:endParaRPr>
          </a:p>
        </p:txBody>
      </p:sp>
      <p:sp>
        <p:nvSpPr>
          <p:cNvPr id="5" name="TextBox 4"/>
          <p:cNvSpPr txBox="1"/>
          <p:nvPr/>
        </p:nvSpPr>
        <p:spPr>
          <a:xfrm>
            <a:off x="380999" y="1066800"/>
            <a:ext cx="8839201" cy="76200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本次问卷调查共发放</a:t>
            </a:r>
            <a:r>
              <a:rPr lang="en-US" altLang="zh-CN" sz="1400" smtClean="0">
                <a:solidFill>
                  <a:schemeClr val="tx1"/>
                </a:solidFill>
                <a:latin typeface="宋体" pitchFamily="2" charset="-122"/>
                <a:ea typeface="宋体" pitchFamily="2" charset="-122"/>
              </a:rPr>
              <a:t>30</a:t>
            </a:r>
            <a:r>
              <a:rPr lang="zh-CN" altLang="en-US" sz="1400" smtClean="0">
                <a:solidFill>
                  <a:schemeClr val="tx1"/>
                </a:solidFill>
                <a:latin typeface="宋体" pitchFamily="2" charset="-122"/>
                <a:ea typeface="宋体" pitchFamily="2" charset="-122"/>
              </a:rPr>
              <a:t>份问卷，面向东方大学城中层与高层管理人员。其中有效问卷问卷</a:t>
            </a:r>
            <a:r>
              <a:rPr lang="en-US" altLang="zh-CN" sz="1400" smtClean="0">
                <a:solidFill>
                  <a:schemeClr val="tx1"/>
                </a:solidFill>
                <a:latin typeface="宋体" pitchFamily="2" charset="-122"/>
                <a:ea typeface="宋体" pitchFamily="2" charset="-122"/>
              </a:rPr>
              <a:t>19</a:t>
            </a:r>
            <a:r>
              <a:rPr lang="zh-CN" altLang="en-US" sz="1400" smtClean="0">
                <a:solidFill>
                  <a:schemeClr val="tx1"/>
                </a:solidFill>
                <a:latin typeface="宋体" pitchFamily="2" charset="-122"/>
                <a:ea typeface="宋体" pitchFamily="2" charset="-122"/>
              </a:rPr>
              <a:t>份，有效回收率为</a:t>
            </a:r>
            <a:r>
              <a:rPr lang="en-US" altLang="zh-CN" sz="1400" smtClean="0">
                <a:solidFill>
                  <a:schemeClr val="tx1"/>
                </a:solidFill>
                <a:latin typeface="宋体" pitchFamily="2" charset="-122"/>
                <a:ea typeface="宋体" pitchFamily="2" charset="-122"/>
              </a:rPr>
              <a:t>63%</a:t>
            </a:r>
            <a:r>
              <a:rPr lang="zh-CN" altLang="en-US" sz="1400" smtClean="0">
                <a:solidFill>
                  <a:schemeClr val="tx1"/>
                </a:solidFill>
                <a:latin typeface="宋体" pitchFamily="2" charset="-122"/>
                <a:ea typeface="宋体" pitchFamily="2" charset="-122"/>
              </a:rPr>
              <a:t>。主要意在从员工的角度考量现行薪酬制度的激励性，薪酬和绩效的关联程度，薪酬结构的有效性和对浮动工资比例的看法。</a:t>
            </a:r>
            <a:endParaRPr lang="en-US" sz="1400" smtClean="0">
              <a:solidFill>
                <a:schemeClr val="tx1"/>
              </a:solidFill>
              <a:latin typeface="宋体" pitchFamily="2" charset="-122"/>
              <a:ea typeface="宋体" pitchFamily="2" charset="-122"/>
            </a:endParaRPr>
          </a:p>
        </p:txBody>
      </p:sp>
      <p:sp>
        <p:nvSpPr>
          <p:cNvPr id="7" name="TextBox 6"/>
          <p:cNvSpPr txBox="1"/>
          <p:nvPr/>
        </p:nvSpPr>
        <p:spPr>
          <a:xfrm>
            <a:off x="609600" y="2039783"/>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8" name="TextBox 7"/>
          <p:cNvSpPr txBox="1"/>
          <p:nvPr/>
        </p:nvSpPr>
        <p:spPr>
          <a:xfrm>
            <a:off x="2895600" y="2057401"/>
            <a:ext cx="14478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奖金和绩效无挂钩</a:t>
            </a:r>
            <a:endParaRPr lang="en-US" sz="1000" smtClean="0">
              <a:solidFill>
                <a:schemeClr val="tx1"/>
              </a:solidFill>
              <a:latin typeface="宋体" pitchFamily="2" charset="-122"/>
              <a:ea typeface="宋体" pitchFamily="2" charset="-122"/>
            </a:endParaRPr>
          </a:p>
        </p:txBody>
      </p:sp>
      <p:sp>
        <p:nvSpPr>
          <p:cNvPr id="9" name="TextBox 8"/>
          <p:cNvSpPr txBox="1"/>
          <p:nvPr/>
        </p:nvSpPr>
        <p:spPr>
          <a:xfrm>
            <a:off x="457200" y="3124208"/>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薪酬结构不合理</a:t>
            </a:r>
            <a:endParaRPr lang="en-US" sz="1000" smtClean="0">
              <a:solidFill>
                <a:schemeClr val="tx1"/>
              </a:solidFill>
              <a:latin typeface="宋体" pitchFamily="2" charset="-122"/>
              <a:ea typeface="宋体" pitchFamily="2" charset="-122"/>
            </a:endParaRPr>
          </a:p>
        </p:txBody>
      </p:sp>
      <p:sp>
        <p:nvSpPr>
          <p:cNvPr id="10" name="TextBox 9"/>
          <p:cNvSpPr txBox="1"/>
          <p:nvPr/>
        </p:nvSpPr>
        <p:spPr>
          <a:xfrm>
            <a:off x="2895600" y="2971808"/>
            <a:ext cx="14478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奖金和技能无挂钩</a:t>
            </a:r>
            <a:endParaRPr lang="en-US" sz="1000" smtClean="0">
              <a:solidFill>
                <a:schemeClr val="tx1"/>
              </a:solidFill>
              <a:latin typeface="宋体" pitchFamily="2" charset="-122"/>
              <a:ea typeface="宋体" pitchFamily="2" charset="-122"/>
            </a:endParaRPr>
          </a:p>
        </p:txBody>
      </p:sp>
      <p:sp>
        <p:nvSpPr>
          <p:cNvPr id="12" name="TextBox 11"/>
          <p:cNvSpPr txBox="1"/>
          <p:nvPr/>
        </p:nvSpPr>
        <p:spPr>
          <a:xfrm>
            <a:off x="5105400" y="1981200"/>
            <a:ext cx="3276600" cy="1384995"/>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79%</a:t>
            </a:r>
            <a:r>
              <a:rPr lang="zh-CN" altLang="en-US" sz="1200" b="1" smtClean="0">
                <a:solidFill>
                  <a:schemeClr val="tx1"/>
                </a:solidFill>
                <a:latin typeface="宋体" pitchFamily="2" charset="-122"/>
                <a:ea typeface="宋体" pitchFamily="2" charset="-122"/>
              </a:rPr>
              <a:t>的管理者认为目前的薪酬结构并不能很好的发挥激励的作用</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11%</a:t>
            </a:r>
            <a:r>
              <a:rPr lang="zh-CN" altLang="en-US" sz="1200" b="1" smtClean="0">
                <a:solidFill>
                  <a:schemeClr val="tx1"/>
                </a:solidFill>
                <a:latin typeface="宋体" pitchFamily="2" charset="-122"/>
                <a:ea typeface="宋体" pitchFamily="2" charset="-122"/>
              </a:rPr>
              <a:t>的管理者认为奖金和他的能力和技能并无很大关系</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42%</a:t>
            </a:r>
            <a:r>
              <a:rPr lang="zh-CN" altLang="en-US" sz="1200" b="1" smtClean="0">
                <a:solidFill>
                  <a:schemeClr val="tx1"/>
                </a:solidFill>
                <a:latin typeface="宋体" pitchFamily="2" charset="-122"/>
                <a:ea typeface="宋体" pitchFamily="2" charset="-122"/>
              </a:rPr>
              <a:t>的管理者认为目前的薪酬结构不合理</a:t>
            </a:r>
            <a:endParaRPr lang="en-US" sz="1200" b="1" smtClean="0">
              <a:solidFill>
                <a:schemeClr val="tx1"/>
              </a:solidFill>
              <a:latin typeface="宋体" pitchFamily="2" charset="-122"/>
              <a:ea typeface="宋体" pitchFamily="2" charset="-122"/>
            </a:endParaRPr>
          </a:p>
        </p:txBody>
      </p:sp>
      <p:graphicFrame>
        <p:nvGraphicFramePr>
          <p:cNvPr id="11" name="Chart 10"/>
          <p:cNvGraphicFramePr/>
          <p:nvPr/>
        </p:nvGraphicFramePr>
        <p:xfrm>
          <a:off x="4724401" y="3810000"/>
          <a:ext cx="4419600" cy="2209800"/>
        </p:xfrm>
        <a:graphic>
          <a:graphicData uri="http://schemas.openxmlformats.org/drawingml/2006/chart">
            <c:chart xmlns:c="http://schemas.openxmlformats.org/drawingml/2006/chart" r:id="rId3"/>
          </a:graphicData>
        </a:graphic>
      </p:graphicFrame>
      <p:sp>
        <p:nvSpPr>
          <p:cNvPr id="13" name="TextBox 12"/>
          <p:cNvSpPr txBox="1"/>
          <p:nvPr/>
        </p:nvSpPr>
        <p:spPr>
          <a:xfrm>
            <a:off x="609600" y="4221540"/>
            <a:ext cx="32766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26%</a:t>
            </a:r>
            <a:r>
              <a:rPr lang="zh-CN" altLang="en-US" sz="1200" b="1" smtClean="0">
                <a:solidFill>
                  <a:schemeClr val="tx1"/>
                </a:solidFill>
                <a:latin typeface="宋体" pitchFamily="2" charset="-122"/>
                <a:ea typeface="宋体" pitchFamily="2" charset="-122"/>
              </a:rPr>
              <a:t>的管理者接受浮动薪酬占年薪的的比例在</a:t>
            </a:r>
            <a:r>
              <a:rPr lang="en-US" altLang="zh-CN" sz="1200" b="1" smtClean="0">
                <a:solidFill>
                  <a:schemeClr val="tx1"/>
                </a:solidFill>
                <a:latin typeface="宋体" pitchFamily="2" charset="-122"/>
                <a:ea typeface="宋体" pitchFamily="2" charset="-122"/>
              </a:rPr>
              <a:t>20%</a:t>
            </a:r>
            <a:r>
              <a:rPr lang="zh-CN" altLang="en-US" sz="1200" b="1" smtClean="0">
                <a:solidFill>
                  <a:schemeClr val="tx1"/>
                </a:solidFill>
                <a:latin typeface="宋体" pitchFamily="2" charset="-122"/>
                <a:ea typeface="宋体" pitchFamily="2" charset="-122"/>
              </a:rPr>
              <a:t>到</a:t>
            </a:r>
            <a:r>
              <a:rPr lang="en-US" altLang="zh-CN" sz="1200" b="1" smtClean="0">
                <a:solidFill>
                  <a:schemeClr val="tx1"/>
                </a:solidFill>
                <a:latin typeface="宋体" pitchFamily="2" charset="-122"/>
                <a:ea typeface="宋体" pitchFamily="2" charset="-122"/>
              </a:rPr>
              <a:t>40%</a:t>
            </a:r>
            <a:r>
              <a:rPr lang="zh-CN" altLang="en-US" sz="1200" b="1" smtClean="0">
                <a:solidFill>
                  <a:schemeClr val="tx1"/>
                </a:solidFill>
                <a:latin typeface="宋体" pitchFamily="2" charset="-122"/>
                <a:ea typeface="宋体" pitchFamily="2" charset="-122"/>
              </a:rPr>
              <a:t>之间</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21%</a:t>
            </a:r>
            <a:r>
              <a:rPr lang="zh-CN" altLang="en-US" sz="1200" b="1" smtClean="0">
                <a:solidFill>
                  <a:schemeClr val="tx1"/>
                </a:solidFill>
                <a:latin typeface="宋体" pitchFamily="2" charset="-122"/>
                <a:ea typeface="宋体" pitchFamily="2" charset="-122"/>
              </a:rPr>
              <a:t>的管理者接受比例为</a:t>
            </a:r>
            <a:r>
              <a:rPr lang="en-US" altLang="zh-CN" sz="1200" b="1" smtClean="0">
                <a:solidFill>
                  <a:schemeClr val="tx1"/>
                </a:solidFill>
                <a:latin typeface="宋体" pitchFamily="2" charset="-122"/>
                <a:ea typeface="宋体" pitchFamily="2" charset="-122"/>
              </a:rPr>
              <a:t>40%</a:t>
            </a:r>
            <a:r>
              <a:rPr lang="zh-CN" altLang="en-US" sz="1200" b="1" smtClean="0">
                <a:solidFill>
                  <a:schemeClr val="tx1"/>
                </a:solidFill>
                <a:latin typeface="宋体" pitchFamily="2" charset="-122"/>
                <a:ea typeface="宋体" pitchFamily="2" charset="-122"/>
              </a:rPr>
              <a:t>到</a:t>
            </a:r>
            <a:r>
              <a:rPr lang="en-US" altLang="zh-CN" sz="1200" b="1" smtClean="0">
                <a:solidFill>
                  <a:schemeClr val="tx1"/>
                </a:solidFill>
                <a:latin typeface="宋体" pitchFamily="2" charset="-122"/>
                <a:ea typeface="宋体" pitchFamily="2" charset="-122"/>
              </a:rPr>
              <a:t>60%</a:t>
            </a:r>
            <a:r>
              <a:rPr lang="zh-CN" altLang="en-US" sz="1200" b="1" smtClean="0">
                <a:solidFill>
                  <a:schemeClr val="tx1"/>
                </a:solidFill>
                <a:latin typeface="宋体" pitchFamily="2" charset="-122"/>
                <a:ea typeface="宋体" pitchFamily="2" charset="-122"/>
              </a:rPr>
              <a:t>之间</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16%</a:t>
            </a:r>
            <a:r>
              <a:rPr lang="zh-CN" altLang="en-US" sz="1200" b="1" smtClean="0">
                <a:solidFill>
                  <a:schemeClr val="tx1"/>
                </a:solidFill>
                <a:latin typeface="宋体" pitchFamily="2" charset="-122"/>
                <a:ea typeface="宋体" pitchFamily="2" charset="-122"/>
              </a:rPr>
              <a:t>的管理者接受比例在</a:t>
            </a:r>
            <a:r>
              <a:rPr lang="en-US" altLang="zh-CN" sz="1200" b="1" smtClean="0">
                <a:solidFill>
                  <a:schemeClr val="tx1"/>
                </a:solidFill>
                <a:latin typeface="宋体" pitchFamily="2" charset="-122"/>
                <a:ea typeface="宋体" pitchFamily="2" charset="-122"/>
              </a:rPr>
              <a:t>20%</a:t>
            </a:r>
            <a:r>
              <a:rPr lang="zh-CN" altLang="en-US" sz="1200" b="1" smtClean="0">
                <a:solidFill>
                  <a:schemeClr val="tx1"/>
                </a:solidFill>
                <a:latin typeface="宋体" pitchFamily="2" charset="-122"/>
                <a:ea typeface="宋体" pitchFamily="2" charset="-122"/>
              </a:rPr>
              <a:t>一下的浮动薪酬</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5%</a:t>
            </a:r>
            <a:r>
              <a:rPr lang="zh-CN" altLang="en-US" sz="1200" b="1" smtClean="0">
                <a:solidFill>
                  <a:schemeClr val="tx1"/>
                </a:solidFill>
                <a:latin typeface="宋体" pitchFamily="2" charset="-122"/>
                <a:ea typeface="宋体" pitchFamily="2" charset="-122"/>
              </a:rPr>
              <a:t>的管理者接受</a:t>
            </a:r>
            <a:r>
              <a:rPr lang="en-US" altLang="zh-CN" sz="1200" b="1" smtClean="0">
                <a:solidFill>
                  <a:schemeClr val="tx1"/>
                </a:solidFill>
                <a:latin typeface="宋体" pitchFamily="2" charset="-122"/>
                <a:ea typeface="宋体" pitchFamily="2" charset="-122"/>
              </a:rPr>
              <a:t>80%</a:t>
            </a:r>
            <a:r>
              <a:rPr lang="zh-CN" altLang="en-US" sz="1200" b="1" smtClean="0">
                <a:solidFill>
                  <a:schemeClr val="tx1"/>
                </a:solidFill>
                <a:latin typeface="宋体" pitchFamily="2" charset="-122"/>
                <a:ea typeface="宋体" pitchFamily="2" charset="-122"/>
              </a:rPr>
              <a:t>以上的浮动薪酬</a:t>
            </a:r>
            <a:endParaRPr lang="en-US" altLang="zh-CN" sz="1200" b="1" smtClean="0">
              <a:solidFill>
                <a:schemeClr val="tx1"/>
              </a:solidFill>
              <a:latin typeface="宋体" pitchFamily="2" charset="-122"/>
              <a:ea typeface="宋体" pitchFamily="2" charset="-122"/>
            </a:endParaRPr>
          </a:p>
        </p:txBody>
      </p:sp>
      <p:sp>
        <p:nvSpPr>
          <p:cNvPr id="14" name="TextBox 13"/>
          <p:cNvSpPr txBox="1"/>
          <p:nvPr/>
        </p:nvSpPr>
        <p:spPr>
          <a:xfrm>
            <a:off x="5181600" y="5943608"/>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80%</a:t>
            </a:r>
            <a:r>
              <a:rPr lang="zh-CN" altLang="en-US" sz="1000" smtClean="0">
                <a:latin typeface="宋体" pitchFamily="2" charset="-122"/>
                <a:ea typeface="宋体" pitchFamily="2" charset="-122"/>
              </a:rPr>
              <a:t>以上</a:t>
            </a:r>
            <a:endParaRPr lang="en-US" sz="1000" smtClean="0">
              <a:latin typeface="宋体" pitchFamily="2" charset="-122"/>
              <a:ea typeface="宋体" pitchFamily="2" charset="-122"/>
            </a:endParaRPr>
          </a:p>
        </p:txBody>
      </p:sp>
      <p:sp>
        <p:nvSpPr>
          <p:cNvPr id="15" name="TextBox 14"/>
          <p:cNvSpPr txBox="1"/>
          <p:nvPr/>
        </p:nvSpPr>
        <p:spPr>
          <a:xfrm>
            <a:off x="5962650" y="5943604"/>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60% - 80%</a:t>
            </a:r>
            <a:endParaRPr lang="en-US" sz="1000" smtClean="0">
              <a:latin typeface="宋体" pitchFamily="2" charset="-122"/>
              <a:ea typeface="宋体" pitchFamily="2" charset="-122"/>
            </a:endParaRPr>
          </a:p>
        </p:txBody>
      </p:sp>
      <p:sp>
        <p:nvSpPr>
          <p:cNvPr id="16" name="TextBox 15"/>
          <p:cNvSpPr txBox="1"/>
          <p:nvPr/>
        </p:nvSpPr>
        <p:spPr>
          <a:xfrm>
            <a:off x="6743703" y="5943604"/>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40% - 60%</a:t>
            </a:r>
            <a:endParaRPr lang="en-US" sz="1000" smtClean="0">
              <a:latin typeface="宋体" pitchFamily="2" charset="-122"/>
              <a:ea typeface="宋体" pitchFamily="2" charset="-122"/>
            </a:endParaRPr>
          </a:p>
        </p:txBody>
      </p:sp>
      <p:sp>
        <p:nvSpPr>
          <p:cNvPr id="17" name="TextBox 16"/>
          <p:cNvSpPr txBox="1"/>
          <p:nvPr/>
        </p:nvSpPr>
        <p:spPr>
          <a:xfrm>
            <a:off x="7524754" y="5943604"/>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20% - 40%</a:t>
            </a:r>
            <a:endParaRPr lang="en-US" sz="1000" smtClean="0">
              <a:latin typeface="宋体" pitchFamily="2" charset="-122"/>
              <a:ea typeface="宋体" pitchFamily="2" charset="-122"/>
            </a:endParaRPr>
          </a:p>
        </p:txBody>
      </p:sp>
      <p:sp>
        <p:nvSpPr>
          <p:cNvPr id="18" name="TextBox 17"/>
          <p:cNvSpPr txBox="1"/>
          <p:nvPr/>
        </p:nvSpPr>
        <p:spPr>
          <a:xfrm>
            <a:off x="8305800" y="5943608"/>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20%</a:t>
            </a:r>
            <a:r>
              <a:rPr lang="zh-CN" altLang="en-US" sz="1000" smtClean="0">
                <a:latin typeface="宋体" pitchFamily="2" charset="-122"/>
                <a:ea typeface="宋体" pitchFamily="2" charset="-122"/>
              </a:rPr>
              <a:t>以下</a:t>
            </a:r>
            <a:endParaRPr lang="en-US" sz="1000" smtClean="0">
              <a:latin typeface="宋体" pitchFamily="2" charset="-122"/>
              <a:ea typeface="宋体" pitchFamily="2" charset="-122"/>
            </a:endParaRPr>
          </a:p>
        </p:txBody>
      </p:sp>
      <p:cxnSp>
        <p:nvCxnSpPr>
          <p:cNvPr id="21" name="Straight Connector 20"/>
          <p:cNvCxnSpPr/>
          <p:nvPr/>
        </p:nvCxnSpPr>
        <p:spPr bwMode="auto">
          <a:xfrm>
            <a:off x="228600" y="3733800"/>
            <a:ext cx="9296400" cy="0"/>
          </a:xfrm>
          <a:prstGeom prst="line">
            <a:avLst/>
          </a:prstGeom>
          <a:noFill/>
          <a:ln w="19050" cap="flat" cmpd="sng" algn="ctr">
            <a:solidFill>
              <a:schemeClr val="tx2"/>
            </a:solidFill>
            <a:prstDash val="dash"/>
            <a:round/>
            <a:headEnd type="none" w="med" len="med"/>
            <a:tailEnd type="none" w="med" len="med"/>
          </a:ln>
          <a:effectLst/>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6" name="Chart 15"/>
          <p:cNvGraphicFramePr/>
          <p:nvPr/>
        </p:nvGraphicFramePr>
        <p:xfrm>
          <a:off x="5943604" y="4572000"/>
          <a:ext cx="2743200" cy="2057400"/>
        </p:xfrm>
        <a:graphic>
          <a:graphicData uri="http://schemas.openxmlformats.org/drawingml/2006/chart">
            <c:chart xmlns:c="http://schemas.openxmlformats.org/drawingml/2006/chart" r:id="rId2"/>
          </a:graphicData>
        </a:graphic>
      </p:graphicFrame>
      <p:graphicFrame>
        <p:nvGraphicFramePr>
          <p:cNvPr id="11" name="Chart 10"/>
          <p:cNvGraphicFramePr/>
          <p:nvPr/>
        </p:nvGraphicFramePr>
        <p:xfrm>
          <a:off x="1066800" y="2133600"/>
          <a:ext cx="2743200" cy="1676400"/>
        </p:xfrm>
        <a:graphic>
          <a:graphicData uri="http://schemas.openxmlformats.org/drawingml/2006/chart">
            <c:chart xmlns:c="http://schemas.openxmlformats.org/drawingml/2006/chart" r:id="rId3"/>
          </a:graphicData>
        </a:graphic>
      </p:graphicFrame>
      <p:sp>
        <p:nvSpPr>
          <p:cNvPr id="2" name="Title 1"/>
          <p:cNvSpPr>
            <a:spLocks noGrp="1"/>
          </p:cNvSpPr>
          <p:nvPr>
            <p:ph type="title"/>
          </p:nvPr>
        </p:nvSpPr>
        <p:spPr/>
        <p:txBody>
          <a:bodyPr/>
          <a:lstStyle/>
          <a:p>
            <a:r>
              <a:rPr lang="zh-CN" altLang="en-US" smtClean="0">
                <a:solidFill>
                  <a:schemeClr val="tx1"/>
                </a:solidFill>
                <a:latin typeface="宋体" pitchFamily="2" charset="-122"/>
                <a:ea typeface="宋体" pitchFamily="2" charset="-122"/>
              </a:rPr>
              <a:t>薪酬调查问卷分析</a:t>
            </a:r>
            <a:r>
              <a:rPr lang="en-US" altLang="zh-CN" smtClean="0">
                <a:solidFill>
                  <a:schemeClr val="tx1"/>
                </a:solidFill>
                <a:latin typeface="宋体" pitchFamily="2" charset="-122"/>
                <a:ea typeface="宋体" pitchFamily="2" charset="-122"/>
              </a:rPr>
              <a:t>——</a:t>
            </a:r>
            <a:r>
              <a:rPr lang="zh-CN" altLang="en-US" smtClean="0">
                <a:solidFill>
                  <a:schemeClr val="tx1"/>
                </a:solidFill>
                <a:latin typeface="宋体" pitchFamily="2" charset="-122"/>
                <a:ea typeface="宋体" pitchFamily="2" charset="-122"/>
              </a:rPr>
              <a:t>内部公平性和外部竞争性的看法</a:t>
            </a:r>
            <a:endParaRPr lang="en-US">
              <a:solidFill>
                <a:schemeClr val="tx1"/>
              </a:solidFill>
              <a:latin typeface="宋体" pitchFamily="2" charset="-122"/>
              <a:ea typeface="宋体" pitchFamily="2" charset="-122"/>
            </a:endParaRPr>
          </a:p>
        </p:txBody>
      </p:sp>
      <p:sp>
        <p:nvSpPr>
          <p:cNvPr id="5" name="TextBox 4"/>
          <p:cNvSpPr txBox="1"/>
          <p:nvPr/>
        </p:nvSpPr>
        <p:spPr>
          <a:xfrm>
            <a:off x="457204" y="1066809"/>
            <a:ext cx="8763000" cy="95410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内部公平感首先产生于员工本人</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投入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与</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回报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的评估，即现在的工作努力与所得回报，同自己的努力程度与所得回报相比。如果</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回报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投入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比率在过去基础上有所增加时，即产生公平感，否则就会不满意。在内部公平性方面，员工往往有一种有趣的现象，总会认为自己的付出高于其他员工，而收入要低于别人。所以在分析的时候要结合外部竞争性、岗位分析和企业发展阶段规模等因素相结合</a:t>
            </a:r>
            <a:endParaRPr lang="en-US" sz="1400" smtClean="0">
              <a:solidFill>
                <a:schemeClr val="tx1"/>
              </a:solidFill>
              <a:latin typeface="宋体" pitchFamily="2" charset="-122"/>
              <a:ea typeface="宋体" pitchFamily="2" charset="-122"/>
            </a:endParaRPr>
          </a:p>
        </p:txBody>
      </p:sp>
      <p:sp>
        <p:nvSpPr>
          <p:cNvPr id="7" name="TextBox 6"/>
          <p:cNvSpPr txBox="1"/>
          <p:nvPr/>
        </p:nvSpPr>
        <p:spPr>
          <a:xfrm>
            <a:off x="838200" y="2133608"/>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9" name="TextBox 8"/>
          <p:cNvSpPr txBox="1"/>
          <p:nvPr/>
        </p:nvSpPr>
        <p:spPr>
          <a:xfrm>
            <a:off x="304800" y="3200400"/>
            <a:ext cx="1371600"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工资与他人比较差不多</a:t>
            </a:r>
            <a:endParaRPr lang="en-US" sz="1000" smtClean="0">
              <a:solidFill>
                <a:schemeClr val="tx1"/>
              </a:solidFill>
              <a:latin typeface="宋体" pitchFamily="2" charset="-122"/>
              <a:ea typeface="宋体" pitchFamily="2" charset="-122"/>
            </a:endParaRPr>
          </a:p>
        </p:txBody>
      </p:sp>
      <p:sp>
        <p:nvSpPr>
          <p:cNvPr id="10" name="TextBox 9"/>
          <p:cNvSpPr txBox="1"/>
          <p:nvPr/>
        </p:nvSpPr>
        <p:spPr>
          <a:xfrm>
            <a:off x="3048000" y="3200408"/>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跟他人比较低</a:t>
            </a:r>
            <a:endParaRPr lang="en-US" sz="1000" smtClean="0">
              <a:solidFill>
                <a:schemeClr val="tx1"/>
              </a:solidFill>
              <a:latin typeface="宋体" pitchFamily="2" charset="-122"/>
              <a:ea typeface="宋体" pitchFamily="2" charset="-122"/>
            </a:endParaRPr>
          </a:p>
        </p:txBody>
      </p:sp>
      <p:sp>
        <p:nvSpPr>
          <p:cNvPr id="12" name="TextBox 11"/>
          <p:cNvSpPr txBox="1"/>
          <p:nvPr/>
        </p:nvSpPr>
        <p:spPr>
          <a:xfrm>
            <a:off x="5410200" y="2304879"/>
            <a:ext cx="3276600" cy="1200329"/>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SzPct val="75000"/>
              <a:buFontTx/>
              <a:buChar char="►"/>
            </a:pPr>
            <a:r>
              <a:rPr lang="en-US" altLang="zh-CN" sz="1200" b="1" smtClean="0">
                <a:solidFill>
                  <a:schemeClr val="tx1"/>
                </a:solidFill>
                <a:latin typeface="宋体" pitchFamily="2" charset="-122"/>
                <a:ea typeface="宋体" pitchFamily="2" charset="-122"/>
              </a:rPr>
              <a:t> 63%</a:t>
            </a:r>
            <a:r>
              <a:rPr lang="zh-CN" altLang="en-US" sz="1200" b="1" smtClean="0">
                <a:solidFill>
                  <a:schemeClr val="tx1"/>
                </a:solidFill>
                <a:latin typeface="宋体" pitchFamily="2" charset="-122"/>
                <a:ea typeface="宋体" pitchFamily="2" charset="-122"/>
              </a:rPr>
              <a:t>的管理者认为自己目前的薪水与公司内部持有相同工作或能力相当的同事相比较低</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21%</a:t>
            </a:r>
            <a:r>
              <a:rPr lang="zh-CN" altLang="en-US" sz="1200" b="1" smtClean="0">
                <a:solidFill>
                  <a:schemeClr val="tx1"/>
                </a:solidFill>
                <a:latin typeface="宋体" pitchFamily="2" charset="-122"/>
                <a:ea typeface="宋体" pitchFamily="2" charset="-122"/>
              </a:rPr>
              <a:t>的管理者认为与他人比较差不多</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16%</a:t>
            </a:r>
            <a:r>
              <a:rPr lang="zh-CN" altLang="en-US" sz="1200" b="1" smtClean="0">
                <a:solidFill>
                  <a:schemeClr val="tx1"/>
                </a:solidFill>
                <a:latin typeface="宋体" pitchFamily="2" charset="-122"/>
                <a:ea typeface="宋体" pitchFamily="2" charset="-122"/>
              </a:rPr>
              <a:t>的管理者持中立态度，没有发表意见</a:t>
            </a:r>
            <a:endParaRPr lang="en-US" sz="1200" b="1" smtClean="0">
              <a:solidFill>
                <a:schemeClr val="tx1"/>
              </a:solidFill>
              <a:latin typeface="宋体" pitchFamily="2" charset="-122"/>
              <a:ea typeface="宋体" pitchFamily="2" charset="-122"/>
            </a:endParaRPr>
          </a:p>
        </p:txBody>
      </p:sp>
      <p:sp>
        <p:nvSpPr>
          <p:cNvPr id="13" name="TextBox 12"/>
          <p:cNvSpPr txBox="1"/>
          <p:nvPr/>
        </p:nvSpPr>
        <p:spPr>
          <a:xfrm>
            <a:off x="-3048000" y="5638800"/>
            <a:ext cx="8991600" cy="76200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员工会将自己的报酬与本地区同行业的其他人或同学、亲戚相比，从而产生公平感。企业的薪酬要确保对外公平，即要有相应的竞争力。当一定时间内，员工工资待遇高于同行业其他公司时，员工会产生满意感。在这种情况下，企业有利于吸引和留住优秀人才，获得较强的人力资源竞争优势</a:t>
            </a:r>
            <a:endParaRPr lang="en-US" sz="1400" smtClean="0">
              <a:solidFill>
                <a:schemeClr val="tx1"/>
              </a:solidFill>
              <a:latin typeface="宋体" pitchFamily="2" charset="-122"/>
              <a:ea typeface="宋体" pitchFamily="2" charset="-122"/>
            </a:endParaRPr>
          </a:p>
        </p:txBody>
      </p:sp>
      <p:cxnSp>
        <p:nvCxnSpPr>
          <p:cNvPr id="15" name="Straight Connector 14"/>
          <p:cNvCxnSpPr/>
          <p:nvPr/>
        </p:nvCxnSpPr>
        <p:spPr bwMode="auto">
          <a:xfrm flipV="1">
            <a:off x="152400" y="3733800"/>
            <a:ext cx="9525000" cy="76200"/>
          </a:xfrm>
          <a:prstGeom prst="line">
            <a:avLst/>
          </a:prstGeom>
          <a:noFill/>
          <a:ln w="19050" cap="flat" cmpd="sng" algn="ctr">
            <a:solidFill>
              <a:schemeClr val="tx2"/>
            </a:solidFill>
            <a:prstDash val="dash"/>
            <a:round/>
            <a:headEnd type="none" w="med" len="med"/>
            <a:tailEnd type="none" w="med" len="med"/>
          </a:ln>
          <a:effectLst/>
        </p:spPr>
      </p:cxnSp>
      <p:sp>
        <p:nvSpPr>
          <p:cNvPr id="17" name="TextBox 16"/>
          <p:cNvSpPr txBox="1"/>
          <p:nvPr/>
        </p:nvSpPr>
        <p:spPr>
          <a:xfrm>
            <a:off x="5943604" y="4706787"/>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18" name="TextBox 17"/>
          <p:cNvSpPr txBox="1"/>
          <p:nvPr/>
        </p:nvSpPr>
        <p:spPr>
          <a:xfrm>
            <a:off x="5257800" y="5235722"/>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与同行比较差不多</a:t>
            </a:r>
            <a:endParaRPr lang="en-US" sz="1000" smtClean="0">
              <a:solidFill>
                <a:schemeClr val="tx1"/>
              </a:solidFill>
              <a:latin typeface="宋体" pitchFamily="2" charset="-122"/>
              <a:ea typeface="宋体" pitchFamily="2" charset="-122"/>
            </a:endParaRPr>
          </a:p>
        </p:txBody>
      </p:sp>
      <p:sp>
        <p:nvSpPr>
          <p:cNvPr id="19" name="TextBox 18"/>
          <p:cNvSpPr txBox="1"/>
          <p:nvPr/>
        </p:nvSpPr>
        <p:spPr>
          <a:xfrm>
            <a:off x="7848601" y="5925983"/>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与同行业比较低</a:t>
            </a:r>
            <a:endParaRPr lang="en-US" sz="1000" smtClean="0">
              <a:solidFill>
                <a:schemeClr val="tx1"/>
              </a:solidFill>
              <a:latin typeface="宋体" pitchFamily="2" charset="-122"/>
              <a:ea typeface="宋体" pitchFamily="2" charset="-122"/>
            </a:endParaRPr>
          </a:p>
        </p:txBody>
      </p:sp>
      <p:sp>
        <p:nvSpPr>
          <p:cNvPr id="20" name="TextBox 19"/>
          <p:cNvSpPr txBox="1"/>
          <p:nvPr/>
        </p:nvSpPr>
        <p:spPr>
          <a:xfrm>
            <a:off x="838200" y="4851745"/>
            <a:ext cx="3810000" cy="1015663"/>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SzPct val="75000"/>
              <a:buFontTx/>
              <a:buChar char="►"/>
            </a:pPr>
            <a:r>
              <a:rPr lang="en-US" altLang="zh-CN" sz="1200" b="1" smtClean="0">
                <a:solidFill>
                  <a:schemeClr val="tx1"/>
                </a:solidFill>
                <a:latin typeface="宋体" pitchFamily="2" charset="-122"/>
                <a:ea typeface="宋体" pitchFamily="2" charset="-122"/>
              </a:rPr>
              <a:t> 79%</a:t>
            </a:r>
            <a:r>
              <a:rPr lang="zh-CN" altLang="en-US" sz="1200" b="1" smtClean="0">
                <a:solidFill>
                  <a:schemeClr val="tx1"/>
                </a:solidFill>
                <a:latin typeface="宋体" pitchFamily="2" charset="-122"/>
                <a:ea typeface="宋体" pitchFamily="2" charset="-122"/>
              </a:rPr>
              <a:t>的管理者认为目前的薪水与同行业水平相差较大</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5%</a:t>
            </a:r>
            <a:r>
              <a:rPr lang="zh-CN" altLang="en-US" sz="1200" b="1" smtClean="0">
                <a:solidFill>
                  <a:schemeClr val="tx1"/>
                </a:solidFill>
                <a:latin typeface="宋体" pitchFamily="2" charset="-122"/>
                <a:ea typeface="宋体" pitchFamily="2" charset="-122"/>
              </a:rPr>
              <a:t>的管理者认为目前的薪酬水平与同行业差不多</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16%</a:t>
            </a:r>
            <a:r>
              <a:rPr lang="zh-CN" altLang="en-US" sz="1200" b="1" smtClean="0">
                <a:solidFill>
                  <a:schemeClr val="tx1"/>
                </a:solidFill>
                <a:latin typeface="宋体" pitchFamily="2" charset="-122"/>
                <a:ea typeface="宋体" pitchFamily="2" charset="-122"/>
              </a:rPr>
              <a:t>的管理者持中立态度，没有发表意见</a:t>
            </a:r>
            <a:endParaRPr lang="en-US" sz="1200" b="1" smtClean="0">
              <a:solidFill>
                <a:schemeClr val="tx1"/>
              </a:solidFill>
              <a:latin typeface="宋体" pitchFamily="2" charset="-122"/>
              <a:ea typeface="宋体"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ph type="title"/>
          </p:nvPr>
        </p:nvSpPr>
        <p:spPr/>
        <p:txBody>
          <a:bodyPr/>
          <a:lstStyle/>
          <a:p>
            <a:pPr eaLnBrk="1" hangingPunct="1"/>
            <a:r>
              <a:rPr lang="zh-CN" altLang="en-US" sz="2200" smtClean="0">
                <a:solidFill>
                  <a:schemeClr val="tx1"/>
                </a:solidFill>
                <a:latin typeface="+mn-ea"/>
                <a:ea typeface="+mn-ea"/>
              </a:rPr>
              <a:t>目前东方大学城薪酬结构存在一定的问题</a:t>
            </a:r>
            <a:endParaRPr lang="en-US" altLang="zh-CN" sz="2200" smtClean="0">
              <a:solidFill>
                <a:schemeClr val="tx1"/>
              </a:solidFill>
              <a:latin typeface="+mn-ea"/>
              <a:ea typeface="+mn-ea"/>
            </a:endParaRPr>
          </a:p>
        </p:txBody>
      </p:sp>
      <p:sp>
        <p:nvSpPr>
          <p:cNvPr id="12291" name="Rectangle 3"/>
          <p:cNvSpPr>
            <a:spLocks noGrp="1" noChangeArrowheads="1"/>
          </p:cNvSpPr>
          <p:nvPr>
            <p:ph type="body" idx="4294967295"/>
          </p:nvPr>
        </p:nvSpPr>
        <p:spPr>
          <a:xfrm>
            <a:off x="381000" y="1219200"/>
            <a:ext cx="8991600" cy="609600"/>
          </a:xfrm>
        </p:spPr>
        <p:txBody>
          <a:bodyPr/>
          <a:lstStyle/>
          <a:p>
            <a:pPr marL="0" indent="0" eaLnBrk="1" hangingPunct="1">
              <a:buClr>
                <a:schemeClr val="hlink"/>
              </a:buClr>
              <a:buFont typeface="Wingdings" pitchFamily="2" charset="2"/>
              <a:buNone/>
            </a:pPr>
            <a:r>
              <a:rPr lang="zh-CN" altLang="en-US" smtClean="0">
                <a:latin typeface="宋体" pitchFamily="2" charset="-122"/>
                <a:ea typeface="宋体" pitchFamily="2" charset="-122"/>
              </a:rPr>
              <a:t>目前，东方大学城的薪酬</a:t>
            </a:r>
            <a:r>
              <a:rPr lang="zh-CN" altLang="en-US">
                <a:latin typeface="宋体" pitchFamily="2" charset="-122"/>
                <a:ea typeface="宋体" pitchFamily="2" charset="-122"/>
              </a:rPr>
              <a:t>构</a:t>
            </a:r>
            <a:r>
              <a:rPr lang="zh-CN" altLang="en-US" smtClean="0">
                <a:latin typeface="宋体" pitchFamily="2" charset="-122"/>
                <a:ea typeface="宋体" pitchFamily="2" charset="-122"/>
              </a:rPr>
              <a:t>成比较单一，只有固定薪酬，没有可变薪酬；薪酬和绩效没有挂钩，干多干少一个样；</a:t>
            </a:r>
            <a:r>
              <a:rPr lang="zh-CN" altLang="en-US">
                <a:latin typeface="宋体" pitchFamily="2" charset="-122"/>
                <a:ea typeface="宋体" pitchFamily="2" charset="-122"/>
              </a:rPr>
              <a:t>现</a:t>
            </a:r>
            <a:r>
              <a:rPr lang="zh-CN" altLang="en-US" smtClean="0">
                <a:latin typeface="宋体" pitchFamily="2" charset="-122"/>
                <a:ea typeface="宋体" pitchFamily="2" charset="-122"/>
              </a:rPr>
              <a:t>行的年终绩效核量化不明确，此种薪酬体系对于发展稳定的企业来说存在一定弊端</a:t>
            </a:r>
            <a:endParaRPr lang="en-US" altLang="zh-CN" smtClean="0">
              <a:latin typeface="宋体" pitchFamily="2" charset="-122"/>
              <a:ea typeface="宋体" pitchFamily="2" charset="-122"/>
            </a:endParaRPr>
          </a:p>
        </p:txBody>
      </p:sp>
      <p:sp>
        <p:nvSpPr>
          <p:cNvPr id="299012" name="Rectangle 4"/>
          <p:cNvSpPr>
            <a:spLocks noChangeArrowheads="1"/>
          </p:cNvSpPr>
          <p:nvPr/>
        </p:nvSpPr>
        <p:spPr bwMode="auto">
          <a:xfrm>
            <a:off x="3271838" y="3373438"/>
            <a:ext cx="3249612" cy="1085850"/>
          </a:xfrm>
          <a:prstGeom prst="rect">
            <a:avLst/>
          </a:prstGeom>
          <a:solidFill>
            <a:schemeClr val="accent2"/>
          </a:solidFill>
          <a:ln w="6350">
            <a:noFill/>
            <a:miter lim="800000"/>
          </a:ln>
          <a:effectLst>
            <a:prstShdw prst="shdw17" dist="17961" dir="2700000">
              <a:schemeClr val="accent1">
                <a:gamma/>
                <a:shade val="60000"/>
                <a:invGamma/>
              </a:schemeClr>
            </a:prstShdw>
          </a:effectLst>
        </p:spPr>
        <p:txBody>
          <a:bodyPr wrap="none" lIns="7200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defRPr/>
            </a:pPr>
            <a:endParaRPr lang="en-US">
              <a:solidFill>
                <a:schemeClr val="tx1"/>
              </a:solidFill>
              <a:latin typeface="宋体" pitchFamily="2" charset="-122"/>
              <a:ea typeface="宋体" pitchFamily="2" charset="-122"/>
              <a:cs typeface="+mn-cs"/>
            </a:endParaRPr>
          </a:p>
        </p:txBody>
      </p:sp>
      <p:sp>
        <p:nvSpPr>
          <p:cNvPr id="12293" name="Freeform 5"/>
          <p:cNvSpPr/>
          <p:nvPr/>
        </p:nvSpPr>
        <p:spPr bwMode="auto">
          <a:xfrm>
            <a:off x="349254" y="1981200"/>
            <a:ext cx="4465638" cy="1854200"/>
          </a:xfrm>
          <a:custGeom>
            <a:gdLst>
              <a:gd name="T0" fmla="*/ 0 w 2444"/>
              <a:gd name="T1" fmla="*/ 1014 h 1014"/>
              <a:gd name="T2" fmla="*/ 1518 w 2444"/>
              <a:gd name="T3" fmla="*/ 1014 h 1014"/>
              <a:gd name="T4" fmla="*/ 1518 w 2444"/>
              <a:gd name="T5" fmla="*/ 696 h 1014"/>
              <a:gd name="T6" fmla="*/ 2444 w 2444"/>
              <a:gd name="T7" fmla="*/ 696 h 1014"/>
              <a:gd name="T8" fmla="*/ 2444 w 2444"/>
              <a:gd name="T9" fmla="*/ 0 h 1014"/>
              <a:gd name="T10" fmla="*/ 0 w 2444"/>
              <a:gd name="T11" fmla="*/ 0 h 1014"/>
              <a:gd name="T12" fmla="*/ 0 w 2444"/>
              <a:gd name="T13" fmla="*/ 1014 h 1014"/>
              <a:gd name="T14" fmla="*/ 0 60000 65536"/>
              <a:gd name="T15" fmla="*/ 0 60000 65536"/>
              <a:gd name="T16" fmla="*/ 0 60000 65536"/>
              <a:gd name="T17" fmla="*/ 0 60000 65536"/>
              <a:gd name="T18" fmla="*/ 0 60000 65536"/>
              <a:gd name="T19" fmla="*/ 0 60000 65536"/>
              <a:gd name="T20" fmla="*/ 0 60000 65536"/>
              <a:gd name="T21" fmla="*/ 0 w 2444"/>
              <a:gd name="T22" fmla="*/ 0 h 1014"/>
              <a:gd name="T23" fmla="*/ 2444 w 2444"/>
              <a:gd name="T24" fmla="*/ 1014 h 1014"/>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14">
                <a:moveTo>
                  <a:pt x="0" y="1014"/>
                </a:moveTo>
                <a:lnTo>
                  <a:pt x="1518" y="1014"/>
                </a:lnTo>
                <a:lnTo>
                  <a:pt x="1518" y="696"/>
                </a:lnTo>
                <a:lnTo>
                  <a:pt x="2444" y="696"/>
                </a:lnTo>
                <a:lnTo>
                  <a:pt x="2444" y="0"/>
                </a:lnTo>
                <a:lnTo>
                  <a:pt x="0" y="0"/>
                </a:lnTo>
                <a:lnTo>
                  <a:pt x="0" y="1014"/>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4" name="Freeform 6"/>
          <p:cNvSpPr/>
          <p:nvPr/>
        </p:nvSpPr>
        <p:spPr bwMode="auto">
          <a:xfrm>
            <a:off x="4945063" y="1981200"/>
            <a:ext cx="4465637" cy="1854200"/>
          </a:xfrm>
          <a:custGeom>
            <a:gdLst>
              <a:gd name="T0" fmla="*/ 2444 w 2444"/>
              <a:gd name="T1" fmla="*/ 1014 h 1014"/>
              <a:gd name="T2" fmla="*/ 926 w 2444"/>
              <a:gd name="T3" fmla="*/ 1014 h 1014"/>
              <a:gd name="T4" fmla="*/ 926 w 2444"/>
              <a:gd name="T5" fmla="*/ 696 h 1014"/>
              <a:gd name="T6" fmla="*/ 0 w 2444"/>
              <a:gd name="T7" fmla="*/ 696 h 1014"/>
              <a:gd name="T8" fmla="*/ 0 w 2444"/>
              <a:gd name="T9" fmla="*/ 0 h 1014"/>
              <a:gd name="T10" fmla="*/ 2444 w 2444"/>
              <a:gd name="T11" fmla="*/ 0 h 1014"/>
              <a:gd name="T12" fmla="*/ 2444 w 2444"/>
              <a:gd name="T13" fmla="*/ 1014 h 1014"/>
              <a:gd name="T14" fmla="*/ 0 60000 65536"/>
              <a:gd name="T15" fmla="*/ 0 60000 65536"/>
              <a:gd name="T16" fmla="*/ 0 60000 65536"/>
              <a:gd name="T17" fmla="*/ 0 60000 65536"/>
              <a:gd name="T18" fmla="*/ 0 60000 65536"/>
              <a:gd name="T19" fmla="*/ 0 60000 65536"/>
              <a:gd name="T20" fmla="*/ 0 60000 65536"/>
              <a:gd name="T21" fmla="*/ 0 w 2444"/>
              <a:gd name="T22" fmla="*/ 0 h 1014"/>
              <a:gd name="T23" fmla="*/ 2444 w 2444"/>
              <a:gd name="T24" fmla="*/ 1014 h 1014"/>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14">
                <a:moveTo>
                  <a:pt x="2444" y="1014"/>
                </a:moveTo>
                <a:lnTo>
                  <a:pt x="926" y="1014"/>
                </a:lnTo>
                <a:lnTo>
                  <a:pt x="926" y="696"/>
                </a:lnTo>
                <a:lnTo>
                  <a:pt x="0" y="696"/>
                </a:lnTo>
                <a:lnTo>
                  <a:pt x="0" y="0"/>
                </a:lnTo>
                <a:lnTo>
                  <a:pt x="2444" y="0"/>
                </a:lnTo>
                <a:lnTo>
                  <a:pt x="2444" y="1014"/>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5" name="Freeform 7"/>
          <p:cNvSpPr/>
          <p:nvPr/>
        </p:nvSpPr>
        <p:spPr bwMode="auto">
          <a:xfrm>
            <a:off x="349254" y="3970340"/>
            <a:ext cx="4465638" cy="1868487"/>
          </a:xfrm>
          <a:custGeom>
            <a:gdLst>
              <a:gd name="T0" fmla="*/ 0 w 2444"/>
              <a:gd name="T1" fmla="*/ 0 h 1022"/>
              <a:gd name="T2" fmla="*/ 1518 w 2444"/>
              <a:gd name="T3" fmla="*/ 0 h 1022"/>
              <a:gd name="T4" fmla="*/ 1518 w 2444"/>
              <a:gd name="T5" fmla="*/ 326 h 1022"/>
              <a:gd name="T6" fmla="*/ 2444 w 2444"/>
              <a:gd name="T7" fmla="*/ 326 h 1022"/>
              <a:gd name="T8" fmla="*/ 2444 w 2444"/>
              <a:gd name="T9" fmla="*/ 1022 h 1022"/>
              <a:gd name="T10" fmla="*/ 0 w 2444"/>
              <a:gd name="T11" fmla="*/ 1022 h 1022"/>
              <a:gd name="T12" fmla="*/ 0 w 2444"/>
              <a:gd name="T13" fmla="*/ 0 h 1022"/>
              <a:gd name="T14" fmla="*/ 0 60000 65536"/>
              <a:gd name="T15" fmla="*/ 0 60000 65536"/>
              <a:gd name="T16" fmla="*/ 0 60000 65536"/>
              <a:gd name="T17" fmla="*/ 0 60000 65536"/>
              <a:gd name="T18" fmla="*/ 0 60000 65536"/>
              <a:gd name="T19" fmla="*/ 0 60000 65536"/>
              <a:gd name="T20" fmla="*/ 0 60000 65536"/>
              <a:gd name="T21" fmla="*/ 0 w 2444"/>
              <a:gd name="T22" fmla="*/ 0 h 1022"/>
              <a:gd name="T23" fmla="*/ 2444 w 2444"/>
              <a:gd name="T24" fmla="*/ 1022 h 1022"/>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22">
                <a:moveTo>
                  <a:pt x="0" y="0"/>
                </a:moveTo>
                <a:lnTo>
                  <a:pt x="1518" y="0"/>
                </a:lnTo>
                <a:lnTo>
                  <a:pt x="1518" y="326"/>
                </a:lnTo>
                <a:lnTo>
                  <a:pt x="2444" y="326"/>
                </a:lnTo>
                <a:lnTo>
                  <a:pt x="2444" y="1022"/>
                </a:lnTo>
                <a:lnTo>
                  <a:pt x="0" y="1022"/>
                </a:lnTo>
                <a:lnTo>
                  <a:pt x="0" y="0"/>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6" name="Freeform 8"/>
          <p:cNvSpPr/>
          <p:nvPr/>
        </p:nvSpPr>
        <p:spPr bwMode="auto">
          <a:xfrm>
            <a:off x="4945063" y="3970340"/>
            <a:ext cx="4465637" cy="1868487"/>
          </a:xfrm>
          <a:custGeom>
            <a:gdLst>
              <a:gd name="T0" fmla="*/ 2444 w 2444"/>
              <a:gd name="T1" fmla="*/ 0 h 1022"/>
              <a:gd name="T2" fmla="*/ 926 w 2444"/>
              <a:gd name="T3" fmla="*/ 0 h 1022"/>
              <a:gd name="T4" fmla="*/ 926 w 2444"/>
              <a:gd name="T5" fmla="*/ 326 h 1022"/>
              <a:gd name="T6" fmla="*/ 0 w 2444"/>
              <a:gd name="T7" fmla="*/ 326 h 1022"/>
              <a:gd name="T8" fmla="*/ 0 w 2444"/>
              <a:gd name="T9" fmla="*/ 1022 h 1022"/>
              <a:gd name="T10" fmla="*/ 2444 w 2444"/>
              <a:gd name="T11" fmla="*/ 1022 h 1022"/>
              <a:gd name="T12" fmla="*/ 2444 w 2444"/>
              <a:gd name="T13" fmla="*/ 0 h 1022"/>
              <a:gd name="T14" fmla="*/ 0 60000 65536"/>
              <a:gd name="T15" fmla="*/ 0 60000 65536"/>
              <a:gd name="T16" fmla="*/ 0 60000 65536"/>
              <a:gd name="T17" fmla="*/ 0 60000 65536"/>
              <a:gd name="T18" fmla="*/ 0 60000 65536"/>
              <a:gd name="T19" fmla="*/ 0 60000 65536"/>
              <a:gd name="T20" fmla="*/ 0 60000 65536"/>
              <a:gd name="T21" fmla="*/ 0 w 2444"/>
              <a:gd name="T22" fmla="*/ 0 h 1022"/>
              <a:gd name="T23" fmla="*/ 2444 w 2444"/>
              <a:gd name="T24" fmla="*/ 1022 h 1022"/>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22">
                <a:moveTo>
                  <a:pt x="2444" y="0"/>
                </a:moveTo>
                <a:lnTo>
                  <a:pt x="926" y="0"/>
                </a:lnTo>
                <a:lnTo>
                  <a:pt x="926" y="326"/>
                </a:lnTo>
                <a:lnTo>
                  <a:pt x="0" y="326"/>
                </a:lnTo>
                <a:lnTo>
                  <a:pt x="0" y="1022"/>
                </a:lnTo>
                <a:lnTo>
                  <a:pt x="2444" y="1022"/>
                </a:lnTo>
                <a:lnTo>
                  <a:pt x="2444" y="0"/>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7" name="Text Box 9"/>
          <p:cNvSpPr txBox="1">
            <a:spLocks noChangeArrowheads="1"/>
          </p:cNvSpPr>
          <p:nvPr/>
        </p:nvSpPr>
        <p:spPr bwMode="auto">
          <a:xfrm>
            <a:off x="533400" y="2133608"/>
            <a:ext cx="4076700" cy="1138773"/>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gn="ctr">
              <a:spcBef>
                <a:spcPct val="50000"/>
              </a:spcBef>
              <a:buClr>
                <a:schemeClr val="hlink"/>
              </a:buClr>
            </a:pPr>
            <a:r>
              <a:rPr lang="zh-CN" altLang="en-US" sz="1600" b="1" smtClean="0">
                <a:solidFill>
                  <a:schemeClr val="tx1"/>
                </a:solidFill>
                <a:latin typeface="+mn-ea"/>
                <a:ea typeface="+mn-ea"/>
              </a:rPr>
              <a:t>绩效和薪酬未挂钩</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员工绩效与工资不挂钩，没能发挥其激励员工的行为向企业希望的方向发展的作用</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员工普遍反映“干多干少一个样”</a:t>
            </a:r>
            <a:endParaRPr lang="en-US" altLang="zh-CN" sz="1400" smtClean="0">
              <a:solidFill>
                <a:schemeClr val="tx1"/>
              </a:solidFill>
              <a:latin typeface="宋体" pitchFamily="2" charset="-122"/>
              <a:ea typeface="宋体" pitchFamily="2" charset="-122"/>
            </a:endParaRPr>
          </a:p>
        </p:txBody>
      </p:sp>
      <p:sp>
        <p:nvSpPr>
          <p:cNvPr id="12301" name="Text Box 13"/>
          <p:cNvSpPr txBox="1">
            <a:spLocks noChangeArrowheads="1"/>
          </p:cNvSpPr>
          <p:nvPr/>
        </p:nvSpPr>
        <p:spPr bwMode="auto">
          <a:xfrm>
            <a:off x="3340100" y="3429004"/>
            <a:ext cx="3136900" cy="984885"/>
          </a:xfrm>
          <a:prstGeom prst="rect">
            <a:avLst/>
          </a:prstGeom>
          <a:noFill/>
          <a:ln w="19050" algn="ctr">
            <a:noFill/>
            <a:miter lim="800000"/>
          </a:ln>
        </p:spPr>
        <p:txBody>
          <a:bodyPr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50000"/>
              </a:spcBef>
            </a:pPr>
            <a:r>
              <a:rPr lang="zh-CN" altLang="en-US" sz="1600" b="1" smtClean="0">
                <a:solidFill>
                  <a:schemeClr val="tx1"/>
                </a:solidFill>
                <a:latin typeface="+mn-ea"/>
                <a:ea typeface="+mn-ea"/>
              </a:rPr>
              <a:t>固定薪酬制：缺乏基于绩效考核的可变薪酬体系，缺乏高管的激励机制；薪酬体系缺乏内部公平性和外部竞争性的统一，激励作用降低</a:t>
            </a:r>
            <a:endParaRPr lang="en-US" altLang="zh-CN" sz="1600" b="1">
              <a:solidFill>
                <a:schemeClr val="tx1"/>
              </a:solidFill>
              <a:latin typeface="+mn-ea"/>
              <a:ea typeface="+mn-ea"/>
            </a:endParaRPr>
          </a:p>
        </p:txBody>
      </p:sp>
      <p:sp>
        <p:nvSpPr>
          <p:cNvPr id="15" name="Text Box 9"/>
          <p:cNvSpPr txBox="1">
            <a:spLocks noChangeArrowheads="1"/>
          </p:cNvSpPr>
          <p:nvPr/>
        </p:nvSpPr>
        <p:spPr bwMode="auto">
          <a:xfrm>
            <a:off x="5295900" y="2133608"/>
            <a:ext cx="4076700" cy="1107996"/>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gn="ctr">
              <a:spcBef>
                <a:spcPct val="50000"/>
              </a:spcBef>
              <a:buClr>
                <a:schemeClr val="hlink"/>
              </a:buClr>
            </a:pPr>
            <a:r>
              <a:rPr lang="zh-CN" altLang="en-US" sz="1600" b="1" smtClean="0">
                <a:solidFill>
                  <a:schemeClr val="tx1"/>
                </a:solidFill>
                <a:latin typeface="宋体" pitchFamily="2" charset="-122"/>
                <a:ea typeface="宋体" pitchFamily="2" charset="-122"/>
              </a:rPr>
              <a:t>薪资结构确定的基础不明确</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基本薪酬的确定的基础并不是很明确，以岗位定工资的做法人需要进一步优化。</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外部竞争性较弱主要体现在很大一部分员工认为</a:t>
            </a:r>
            <a:endParaRPr lang="en-US" altLang="zh-CN" sz="1400" smtClean="0">
              <a:solidFill>
                <a:schemeClr val="tx1"/>
              </a:solidFill>
              <a:latin typeface="宋体" pitchFamily="2" charset="-122"/>
              <a:ea typeface="宋体" pitchFamily="2" charset="-122"/>
            </a:endParaRPr>
          </a:p>
        </p:txBody>
      </p:sp>
      <p:sp>
        <p:nvSpPr>
          <p:cNvPr id="16" name="Text Box 9"/>
          <p:cNvSpPr txBox="1">
            <a:spLocks noChangeArrowheads="1"/>
          </p:cNvSpPr>
          <p:nvPr/>
        </p:nvSpPr>
        <p:spPr bwMode="auto">
          <a:xfrm>
            <a:off x="5372100" y="4700826"/>
            <a:ext cx="4076700" cy="861774"/>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缺乏对大学城高管的长期激励机制</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应该建立高管的绩效考核机制并与收入挂钩</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endParaRPr lang="en-US" altLang="zh-CN" sz="1400" smtClean="0">
              <a:solidFill>
                <a:schemeClr val="tx1"/>
              </a:solidFill>
              <a:latin typeface="宋体" pitchFamily="2" charset="-122"/>
              <a:ea typeface="宋体" pitchFamily="2" charset="-122"/>
            </a:endParaRPr>
          </a:p>
        </p:txBody>
      </p:sp>
      <p:sp>
        <p:nvSpPr>
          <p:cNvPr id="17" name="Text Box 9"/>
          <p:cNvSpPr txBox="1">
            <a:spLocks noChangeArrowheads="1"/>
          </p:cNvSpPr>
          <p:nvPr/>
        </p:nvSpPr>
        <p:spPr bwMode="auto">
          <a:xfrm>
            <a:off x="571500" y="4114802"/>
            <a:ext cx="4076700" cy="1246495"/>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pPr>
            <a:r>
              <a:rPr lang="zh-CN" altLang="en-US" sz="1600" b="1" smtClean="0">
                <a:solidFill>
                  <a:schemeClr val="tx1"/>
                </a:solidFill>
                <a:latin typeface="+mn-ea"/>
                <a:ea typeface="+mn-ea"/>
              </a:rPr>
              <a:t>           薪酬构成单一</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薪酬构成单一，只有固定薪酬</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需要进一步规范员工福利和高管福利</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应该建立可变薪酬体系</a:t>
            </a:r>
            <a:endParaRPr lang="en-US" altLang="zh-CN" sz="1400" smtClean="0">
              <a:solidFill>
                <a:schemeClr val="tx1"/>
              </a:solidFill>
              <a:latin typeface="宋体" pitchFamily="2" charset="-122"/>
              <a:ea typeface="宋体" pitchFamily="2" charset="-122"/>
            </a:endParaRPr>
          </a:p>
        </p:txBody>
      </p:sp>
      <p:sp>
        <p:nvSpPr>
          <p:cNvPr id="18" name="TextBox 17"/>
          <p:cNvSpPr txBox="1"/>
          <p:nvPr/>
        </p:nvSpPr>
        <p:spPr>
          <a:xfrm>
            <a:off x="6705600" y="3276600"/>
            <a:ext cx="266700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自己的工资低于市场水平企业缺乏对外部薪酬市场的关注</a:t>
            </a:r>
            <a:endParaRPr lang="en-US" altLang="zh-CN" sz="1400" smtClean="0">
              <a:solidFill>
                <a:schemeClr val="tx1"/>
              </a:solidFill>
              <a:latin typeface="宋体" pitchFamily="2" charset="-122"/>
              <a:ea typeface="宋体" pitchFamily="2" charset="-122"/>
            </a:endParaRPr>
          </a:p>
        </p:txBody>
      </p:sp>
      <p:sp>
        <p:nvSpPr>
          <p:cNvPr id="20" name="Rectangle 19"/>
          <p:cNvSpPr/>
          <p:nvPr/>
        </p:nvSpPr>
        <p:spPr>
          <a:xfrm>
            <a:off x="6771635" y="4157246"/>
            <a:ext cx="1838965" cy="338554"/>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pPr>
            <a:r>
              <a:rPr lang="zh-CN" altLang="en-US" sz="1600" b="1" smtClean="0">
                <a:solidFill>
                  <a:schemeClr val="tx1"/>
                </a:solidFill>
                <a:latin typeface="+mn-ea"/>
                <a:ea typeface="+mn-ea"/>
              </a:rPr>
              <a:t>高管缺乏长期激励</a:t>
            </a:r>
            <a:endParaRPr lang="en-US" altLang="zh-CN" sz="1600" b="1" smtClean="0">
              <a:solidFill>
                <a:schemeClr val="tx1"/>
              </a:solidFill>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Rectangle 2"/>
          <p:cNvSpPr>
            <a:spLocks noChangeArrowheads="1"/>
          </p:cNvSpPr>
          <p:nvPr/>
        </p:nvSpPr>
        <p:spPr bwMode="auto">
          <a:xfrm>
            <a:off x="1730380" y="2362200"/>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5" y="4492633"/>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solidFill>
                  <a:schemeClr val="tx1"/>
                </a:solidFill>
                <a:latin typeface="宋体" pitchFamily="2" charset="-122"/>
                <a:ea typeface="宋体" pitchFamily="2" charset="-122"/>
              </a:rPr>
              <a:t>薪酬结构要遵循的设计原则</a:t>
            </a:r>
            <a:endParaRPr lang="en-US">
              <a:solidFill>
                <a:schemeClr val="tx1"/>
              </a:solidFill>
              <a:latin typeface="宋体" pitchFamily="2" charset="-122"/>
              <a:ea typeface="宋体" pitchFamily="2" charset="-122"/>
            </a:endParaRPr>
          </a:p>
        </p:txBody>
      </p:sp>
      <p:graphicFrame>
        <p:nvGraphicFramePr>
          <p:cNvPr id="32" name="Diagram 31"/>
          <p:cNvGraphicFramePr/>
          <p:nvPr/>
        </p:nvGraphicFramePr>
        <p:xfrm>
          <a:off x="3390901" y="2590800"/>
          <a:ext cx="2971800" cy="2286000"/>
        </p:xfrm>
        <a:graphic>
          <a:graphicData uri="http://schemas.openxmlformats.org/drawingml/2006/diagram">
            <dgm:relIds xmlns:dgm="http://schemas.openxmlformats.org/drawingml/2006/diagram" r:dm="rId4" r:lo="rId5" r:qs="rId6" r:cs="rId7"/>
          </a:graphicData>
        </a:graphic>
      </p:graphicFrame>
      <p:sp>
        <p:nvSpPr>
          <p:cNvPr id="6" name="TextBox 5"/>
          <p:cNvSpPr txBox="1"/>
          <p:nvPr/>
        </p:nvSpPr>
        <p:spPr>
          <a:xfrm>
            <a:off x="5486404" y="990602"/>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对外公平</a:t>
            </a:r>
            <a:endParaRPr lang="en-US" sz="1400" b="1" smtClean="0">
              <a:solidFill>
                <a:srgbClr val="0070C0"/>
              </a:solidFill>
              <a:latin typeface="宋体" pitchFamily="2" charset="-122"/>
              <a:ea typeface="宋体" pitchFamily="2" charset="-122"/>
            </a:endParaRPr>
          </a:p>
        </p:txBody>
      </p:sp>
      <p:sp>
        <p:nvSpPr>
          <p:cNvPr id="7" name="TextBox 6"/>
          <p:cNvSpPr txBox="1"/>
          <p:nvPr/>
        </p:nvSpPr>
        <p:spPr>
          <a:xfrm>
            <a:off x="5486401" y="1371600"/>
            <a:ext cx="31242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员工会将自己的报酬与本地区同行业的其他人或同学、亲戚相比，从而产生公平感。企业的薪酬要确保对外公平，即要有相应的竞争力。当一定时间内，员工工资待遇高于同行业其他公司时，员工会产生满意感</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在这种情况下，企业有利于吸引和留住优     秀人才，获得较强的人力资源竞争优势</a:t>
            </a:r>
            <a:endParaRPr lang="en-US" sz="1200" smtClean="0">
              <a:solidFill>
                <a:schemeClr val="tx1"/>
              </a:solidFill>
              <a:latin typeface="宋体" pitchFamily="2" charset="-122"/>
              <a:ea typeface="宋体" pitchFamily="2" charset="-122"/>
            </a:endParaRPr>
          </a:p>
        </p:txBody>
      </p:sp>
      <p:cxnSp>
        <p:nvCxnSpPr>
          <p:cNvPr id="13" name="Straight Connector 12"/>
          <p:cNvCxnSpPr/>
          <p:nvPr/>
        </p:nvCxnSpPr>
        <p:spPr bwMode="auto">
          <a:xfrm rot="5400000">
            <a:off x="4762500" y="1866900"/>
            <a:ext cx="1143000" cy="0"/>
          </a:xfrm>
          <a:prstGeom prst="line">
            <a:avLst/>
          </a:prstGeom>
          <a:noFill/>
          <a:ln w="15875" cap="flat" cmpd="sng" algn="ctr">
            <a:solidFill>
              <a:schemeClr val="tx2"/>
            </a:solidFill>
            <a:prstDash val="dash"/>
            <a:round/>
            <a:headEnd type="none" w="med" len="med"/>
            <a:tailEnd type="none" w="med" len="med"/>
          </a:ln>
          <a:effectLst/>
        </p:spPr>
      </p:cxnSp>
      <p:sp>
        <p:nvSpPr>
          <p:cNvPr id="16" name="TextBox 15"/>
          <p:cNvSpPr txBox="1"/>
          <p:nvPr/>
        </p:nvSpPr>
        <p:spPr>
          <a:xfrm>
            <a:off x="1295403" y="990602"/>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对外内公平</a:t>
            </a:r>
            <a:endParaRPr lang="en-US" sz="1400" b="1" smtClean="0">
              <a:solidFill>
                <a:srgbClr val="0070C0"/>
              </a:solidFill>
              <a:latin typeface="宋体" pitchFamily="2" charset="-122"/>
              <a:ea typeface="宋体" pitchFamily="2" charset="-122"/>
            </a:endParaRPr>
          </a:p>
        </p:txBody>
      </p:sp>
      <p:sp>
        <p:nvSpPr>
          <p:cNvPr id="17" name="TextBox 16"/>
          <p:cNvSpPr txBox="1"/>
          <p:nvPr/>
        </p:nvSpPr>
        <p:spPr>
          <a:xfrm>
            <a:off x="1295403" y="1305342"/>
            <a:ext cx="3124200" cy="1938992"/>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员工工作努力，所作贡献，取得业绩与所获得报酬是否对等</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与内部相同工作或能力相当人员之间，报酬是否对等</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与公司内部工作岗位、性质相同，或者虽然有所不同但能力相当的其他人相比，如果自己的对等于他人或高于他人，就会产生公平感和满意感，否则也会不满意</a:t>
            </a:r>
            <a:endParaRPr lang="en-US" altLang="zh-CN" sz="1200" smtClean="0">
              <a:solidFill>
                <a:schemeClr val="tx1"/>
              </a:solidFill>
              <a:latin typeface="宋体" pitchFamily="2" charset="-122"/>
              <a:ea typeface="宋体" pitchFamily="2" charset="-122"/>
            </a:endParaRPr>
          </a:p>
        </p:txBody>
      </p:sp>
      <p:cxnSp>
        <p:nvCxnSpPr>
          <p:cNvPr id="18" name="Straight Connector 17"/>
          <p:cNvCxnSpPr/>
          <p:nvPr/>
        </p:nvCxnSpPr>
        <p:spPr bwMode="auto">
          <a:xfrm rot="5400000">
            <a:off x="2628899" y="3924300"/>
            <a:ext cx="1295400" cy="0"/>
          </a:xfrm>
          <a:prstGeom prst="line">
            <a:avLst/>
          </a:prstGeom>
          <a:noFill/>
          <a:ln w="15875" cap="flat" cmpd="sng" algn="ctr">
            <a:solidFill>
              <a:schemeClr val="tx2"/>
            </a:solidFill>
            <a:prstDash val="dash"/>
            <a:round/>
            <a:headEnd type="none" w="med" len="med"/>
            <a:tailEnd type="none" w="med" len="med"/>
          </a:ln>
          <a:effectLst/>
        </p:spPr>
      </p:cxnSp>
      <p:sp>
        <p:nvSpPr>
          <p:cNvPr id="19" name="TextBox 18"/>
          <p:cNvSpPr txBox="1"/>
          <p:nvPr/>
        </p:nvSpPr>
        <p:spPr>
          <a:xfrm>
            <a:off x="152400" y="3200404"/>
            <a:ext cx="12954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适应需求原则</a:t>
            </a:r>
            <a:endParaRPr lang="en-US" sz="1400" b="1" smtClean="0">
              <a:solidFill>
                <a:srgbClr val="0070C0"/>
              </a:solidFill>
              <a:latin typeface="宋体" pitchFamily="2" charset="-122"/>
              <a:ea typeface="宋体" pitchFamily="2" charset="-122"/>
            </a:endParaRPr>
          </a:p>
        </p:txBody>
      </p:sp>
      <p:sp>
        <p:nvSpPr>
          <p:cNvPr id="20" name="TextBox 19"/>
          <p:cNvSpPr txBox="1"/>
          <p:nvPr/>
        </p:nvSpPr>
        <p:spPr>
          <a:xfrm>
            <a:off x="152403" y="3579675"/>
            <a:ext cx="3124200" cy="1015663"/>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马斯诺将人的需求分为五个层次，我们在制定薪酬政策时，一定要针对员工在不同时期、不同类型的员工设定相应的薪酬。也就是说，我们要找出员工的需求点（兴奋点），然后</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对症下药</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，激励的效果才能最好</a:t>
            </a:r>
            <a:endParaRPr lang="en-US" altLang="zh-CN" sz="1200" smtClean="0">
              <a:solidFill>
                <a:schemeClr val="tx1"/>
              </a:solidFill>
              <a:latin typeface="宋体" pitchFamily="2" charset="-122"/>
              <a:ea typeface="宋体" pitchFamily="2" charset="-122"/>
            </a:endParaRPr>
          </a:p>
        </p:txBody>
      </p:sp>
      <p:cxnSp>
        <p:nvCxnSpPr>
          <p:cNvPr id="22" name="Straight Connector 21"/>
          <p:cNvCxnSpPr/>
          <p:nvPr/>
        </p:nvCxnSpPr>
        <p:spPr bwMode="auto">
          <a:xfrm rot="5400000">
            <a:off x="5829300" y="4000500"/>
            <a:ext cx="1295400" cy="0"/>
          </a:xfrm>
          <a:prstGeom prst="line">
            <a:avLst/>
          </a:prstGeom>
          <a:noFill/>
          <a:ln w="15875" cap="flat" cmpd="sng" algn="ctr">
            <a:solidFill>
              <a:schemeClr val="tx2"/>
            </a:solidFill>
            <a:prstDash val="dash"/>
            <a:round/>
            <a:headEnd type="none" w="med" len="med"/>
            <a:tailEnd type="none" w="med" len="med"/>
          </a:ln>
          <a:effectLst/>
        </p:spPr>
      </p:cxnSp>
      <p:sp>
        <p:nvSpPr>
          <p:cNvPr id="23" name="TextBox 22"/>
          <p:cNvSpPr txBox="1"/>
          <p:nvPr/>
        </p:nvSpPr>
        <p:spPr>
          <a:xfrm>
            <a:off x="6629403" y="3048008"/>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效率优先</a:t>
            </a:r>
            <a:endParaRPr lang="en-US" sz="1400" b="1" smtClean="0">
              <a:solidFill>
                <a:srgbClr val="0070C0"/>
              </a:solidFill>
              <a:latin typeface="宋体" pitchFamily="2" charset="-122"/>
              <a:ea typeface="宋体" pitchFamily="2" charset="-122"/>
            </a:endParaRPr>
          </a:p>
        </p:txBody>
      </p:sp>
      <p:sp>
        <p:nvSpPr>
          <p:cNvPr id="24" name="Rectangle 23"/>
          <p:cNvSpPr/>
          <p:nvPr/>
        </p:nvSpPr>
        <p:spPr>
          <a:xfrm>
            <a:off x="6667500" y="3352800"/>
            <a:ext cx="3086100" cy="175432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企业都希望花最少的钱，产生最大的效益。但实际操作中，许多企业就因为将问题简单化而</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因加得减</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花钱买难受</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。员工也会因企业操作不当而</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吃肉骂娘</a:t>
            </a:r>
            <a:r>
              <a:rPr lang="en-US" sz="1200" smtClean="0">
                <a:solidFill>
                  <a:schemeClr val="tx1"/>
                </a:solidFill>
                <a:latin typeface="宋体" pitchFamily="2" charset="-122"/>
                <a:ea typeface="宋体" pitchFamily="2" charset="-122"/>
              </a:rPr>
              <a:t>”</a:t>
            </a:r>
          </a:p>
          <a:p>
            <a:pPr>
              <a:buClr>
                <a:schemeClr val="tx2"/>
              </a:buClr>
              <a:buFont typeface="Wingdings" pitchFamily="2" charset="2"/>
              <a:buChar char="§"/>
            </a:pPr>
            <a:endParaRPr lang="en-US"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en-US" sz="1200" smtClean="0">
                <a:solidFill>
                  <a:schemeClr val="tx1"/>
                </a:solidFill>
                <a:latin typeface="宋体" pitchFamily="2" charset="-122"/>
                <a:ea typeface="宋体" pitchFamily="2" charset="-122"/>
              </a:rPr>
              <a:t> </a:t>
            </a:r>
            <a:r>
              <a:rPr lang="zh-CN" altLang="en-US" sz="1200" smtClean="0">
                <a:solidFill>
                  <a:schemeClr val="tx1"/>
                </a:solidFill>
                <a:latin typeface="宋体" pitchFamily="2" charset="-122"/>
                <a:ea typeface="宋体" pitchFamily="2" charset="-122"/>
              </a:rPr>
              <a:t>如何才能</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把钱花在刀刃上</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？在操作策略上要把握</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恰到好处</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的妙处。如充满人情味的小额福利就是一个很好的例子，花钱不多，突出个性，人情作足，效果非常理想</a:t>
            </a:r>
            <a:endParaRPr lang="en-US" sz="1200">
              <a:solidFill>
                <a:schemeClr val="tx1"/>
              </a:solidFill>
              <a:latin typeface="宋体" pitchFamily="2" charset="-122"/>
              <a:ea typeface="宋体" pitchFamily="2" charset="-122"/>
            </a:endParaRPr>
          </a:p>
        </p:txBody>
      </p:sp>
      <p:cxnSp>
        <p:nvCxnSpPr>
          <p:cNvPr id="26" name="Straight Connector 25"/>
          <p:cNvCxnSpPr/>
          <p:nvPr/>
        </p:nvCxnSpPr>
        <p:spPr bwMode="auto">
          <a:xfrm rot="5400000">
            <a:off x="3162300" y="5676900"/>
            <a:ext cx="1143000" cy="0"/>
          </a:xfrm>
          <a:prstGeom prst="line">
            <a:avLst/>
          </a:prstGeom>
          <a:noFill/>
          <a:ln w="15875" cap="flat" cmpd="sng" algn="ctr">
            <a:solidFill>
              <a:schemeClr val="tx2"/>
            </a:solidFill>
            <a:prstDash val="dash"/>
            <a:round/>
            <a:headEnd type="none" w="med" len="med"/>
            <a:tailEnd type="none" w="med" len="med"/>
          </a:ln>
          <a:effectLst/>
        </p:spPr>
      </p:cxnSp>
      <p:sp>
        <p:nvSpPr>
          <p:cNvPr id="28" name="TextBox 27"/>
          <p:cNvSpPr txBox="1"/>
          <p:nvPr/>
        </p:nvSpPr>
        <p:spPr>
          <a:xfrm>
            <a:off x="609601" y="4645231"/>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激励限度</a:t>
            </a:r>
            <a:endParaRPr lang="en-US" sz="1400" b="1" smtClean="0">
              <a:solidFill>
                <a:srgbClr val="0070C0"/>
              </a:solidFill>
              <a:latin typeface="宋体" pitchFamily="2" charset="-122"/>
              <a:ea typeface="宋体" pitchFamily="2" charset="-122"/>
            </a:endParaRPr>
          </a:p>
        </p:txBody>
      </p:sp>
      <p:sp>
        <p:nvSpPr>
          <p:cNvPr id="29" name="TextBox 28"/>
          <p:cNvSpPr txBox="1"/>
          <p:nvPr/>
        </p:nvSpPr>
        <p:spPr>
          <a:xfrm>
            <a:off x="5334001" y="5102431"/>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遵守法律</a:t>
            </a:r>
            <a:endParaRPr lang="en-US" sz="1400" b="1" smtClean="0">
              <a:solidFill>
                <a:srgbClr val="0070C0"/>
              </a:solidFill>
              <a:latin typeface="宋体" pitchFamily="2" charset="-122"/>
              <a:ea typeface="宋体" pitchFamily="2" charset="-122"/>
            </a:endParaRPr>
          </a:p>
        </p:txBody>
      </p:sp>
      <p:sp>
        <p:nvSpPr>
          <p:cNvPr id="30" name="TextBox 29"/>
          <p:cNvSpPr txBox="1"/>
          <p:nvPr/>
        </p:nvSpPr>
        <p:spPr>
          <a:xfrm>
            <a:off x="533401" y="5029200"/>
            <a:ext cx="31242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有些财大气粗的公司，不惜成本，不讲策略地把钱给多了也会坏事，这样不仅减少了企业的利润空间，也起不到激励员工的目的</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工资、福利的增长要有一个循序渐进的过程，逐步增加才能取得激励效果，另外，工资增加还要有一个周期，以确保薪酬政策的延续性</a:t>
            </a:r>
            <a:endParaRPr lang="en-US" altLang="zh-CN" sz="1200" smtClean="0">
              <a:solidFill>
                <a:schemeClr val="tx1"/>
              </a:solidFill>
              <a:latin typeface="宋体" pitchFamily="2" charset="-122"/>
              <a:ea typeface="宋体" pitchFamily="2" charset="-122"/>
            </a:endParaRPr>
          </a:p>
        </p:txBody>
      </p:sp>
      <p:cxnSp>
        <p:nvCxnSpPr>
          <p:cNvPr id="31" name="Straight Connector 30"/>
          <p:cNvCxnSpPr/>
          <p:nvPr/>
        </p:nvCxnSpPr>
        <p:spPr bwMode="auto">
          <a:xfrm rot="5400000">
            <a:off x="3848100" y="1866900"/>
            <a:ext cx="1143000" cy="0"/>
          </a:xfrm>
          <a:prstGeom prst="line">
            <a:avLst/>
          </a:prstGeom>
          <a:noFill/>
          <a:ln w="15875" cap="flat" cmpd="sng" algn="ctr">
            <a:solidFill>
              <a:schemeClr val="tx2"/>
            </a:solidFill>
            <a:prstDash val="dash"/>
            <a:round/>
            <a:headEnd type="none" w="med" len="med"/>
            <a:tailEnd type="none" w="med" len="med"/>
          </a:ln>
          <a:effectLst/>
        </p:spPr>
      </p:cxnSp>
      <p:cxnSp>
        <p:nvCxnSpPr>
          <p:cNvPr id="34" name="Straight Connector 33"/>
          <p:cNvCxnSpPr/>
          <p:nvPr/>
        </p:nvCxnSpPr>
        <p:spPr bwMode="auto">
          <a:xfrm rot="5400000" flipH="1" flipV="1">
            <a:off x="4533901" y="2324100"/>
            <a:ext cx="533400" cy="0"/>
          </a:xfrm>
          <a:prstGeom prst="line">
            <a:avLst/>
          </a:prstGeom>
          <a:noFill/>
          <a:ln w="19050" cap="flat" cmpd="sng" algn="ctr">
            <a:solidFill>
              <a:schemeClr val="tx2"/>
            </a:solidFill>
            <a:prstDash val="solid"/>
            <a:round/>
            <a:headEnd type="none" w="med" len="med"/>
            <a:tailEnd type="none" w="med" len="med"/>
          </a:ln>
          <a:effectLst/>
        </p:spPr>
      </p:cxnSp>
      <p:cxnSp>
        <p:nvCxnSpPr>
          <p:cNvPr id="40" name="Straight Connector 39"/>
          <p:cNvCxnSpPr/>
          <p:nvPr/>
        </p:nvCxnSpPr>
        <p:spPr bwMode="auto">
          <a:xfrm rot="5400000" flipH="1" flipV="1">
            <a:off x="4686299" y="2324100"/>
            <a:ext cx="533400" cy="0"/>
          </a:xfrm>
          <a:prstGeom prst="line">
            <a:avLst/>
          </a:prstGeom>
          <a:noFill/>
          <a:ln w="19050" cap="flat" cmpd="sng" algn="ctr">
            <a:solidFill>
              <a:schemeClr val="tx2"/>
            </a:solidFill>
            <a:prstDash val="solid"/>
            <a:round/>
            <a:headEnd type="none" w="med" len="med"/>
            <a:tailEnd type="none" w="med" len="med"/>
          </a:ln>
          <a:effectLst/>
        </p:spPr>
      </p:cxnSp>
      <p:cxnSp>
        <p:nvCxnSpPr>
          <p:cNvPr id="41" name="Straight Arrow Connector 40"/>
          <p:cNvCxnSpPr/>
          <p:nvPr/>
        </p:nvCxnSpPr>
        <p:spPr bwMode="auto">
          <a:xfrm flipV="1">
            <a:off x="4953000" y="2057400"/>
            <a:ext cx="381000" cy="1588"/>
          </a:xfrm>
          <a:prstGeom prst="straightConnector1">
            <a:avLst/>
          </a:prstGeom>
          <a:noFill/>
          <a:ln w="19050" cap="flat" cmpd="sng" algn="ctr">
            <a:solidFill>
              <a:srgbClr val="FFC000"/>
            </a:solidFill>
            <a:prstDash val="solid"/>
            <a:round/>
            <a:headEnd type="none" w="med" len="med"/>
            <a:tailEnd type="arrow"/>
          </a:ln>
          <a:effectLst/>
        </p:spPr>
      </p:cxnSp>
      <p:sp>
        <p:nvSpPr>
          <p:cNvPr id="44" name="Rectangle 43"/>
          <p:cNvSpPr/>
          <p:nvPr/>
        </p:nvSpPr>
        <p:spPr>
          <a:xfrm>
            <a:off x="5295900" y="5410208"/>
            <a:ext cx="3771900" cy="830997"/>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228600" indent="-228600">
              <a:buClr>
                <a:schemeClr val="tx2"/>
              </a:buClr>
              <a:buSzTx/>
              <a:buFont typeface="Wingdings" pitchFamily="2" charset="2"/>
              <a:buChar char="§"/>
            </a:pPr>
            <a:r>
              <a:rPr lang="zh-CN" altLang="en-US" sz="1200" smtClean="0">
                <a:solidFill>
                  <a:schemeClr val="tx1"/>
                </a:solidFill>
                <a:latin typeface="宋体" pitchFamily="2" charset="-122"/>
                <a:ea typeface="宋体" pitchFamily="2" charset="-122"/>
              </a:rPr>
              <a:t>薪酬政策必须符合国家和当地政府制定的有关法律、法规。如我国颁布的</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劳动法</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最低工资保障法</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，在深圳经济特区还有</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劳动合同条例</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劳动用工条例</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等规定。</a:t>
            </a:r>
            <a:endParaRPr lang="en-US" sz="1200">
              <a:solidFill>
                <a:schemeClr val="tx1"/>
              </a:solidFill>
              <a:latin typeface="宋体" pitchFamily="2" charset="-122"/>
              <a:ea typeface="宋体" pitchFamily="2" charset="-122"/>
            </a:endParaRPr>
          </a:p>
        </p:txBody>
      </p:sp>
      <p:cxnSp>
        <p:nvCxnSpPr>
          <p:cNvPr id="45" name="Straight Connector 44"/>
          <p:cNvCxnSpPr/>
          <p:nvPr/>
        </p:nvCxnSpPr>
        <p:spPr bwMode="auto">
          <a:xfrm rot="5400000">
            <a:off x="4762500" y="5676900"/>
            <a:ext cx="1143000" cy="0"/>
          </a:xfrm>
          <a:prstGeom prst="line">
            <a:avLst/>
          </a:prstGeom>
          <a:noFill/>
          <a:ln w="15875" cap="flat" cmpd="sng" algn="ctr">
            <a:solidFill>
              <a:schemeClr val="tx2"/>
            </a:solidFill>
            <a:prstDash val="dash"/>
            <a:round/>
            <a:headEnd type="none" w="med" len="med"/>
            <a:tailEnd type="none" w="med" len="med"/>
          </a:ln>
          <a:effectLst/>
        </p:spPr>
      </p:cxnSp>
      <p:cxnSp>
        <p:nvCxnSpPr>
          <p:cNvPr id="46" name="Straight Connector 45"/>
          <p:cNvCxnSpPr/>
          <p:nvPr/>
        </p:nvCxnSpPr>
        <p:spPr bwMode="auto">
          <a:xfrm rot="5400000" flipH="1" flipV="1">
            <a:off x="3962400" y="5181600"/>
            <a:ext cx="609600" cy="0"/>
          </a:xfrm>
          <a:prstGeom prst="line">
            <a:avLst/>
          </a:prstGeom>
          <a:noFill/>
          <a:ln w="19050" cap="flat" cmpd="sng" algn="ctr">
            <a:solidFill>
              <a:schemeClr val="tx2"/>
            </a:solidFill>
            <a:prstDash val="solid"/>
            <a:round/>
            <a:headEnd type="none" w="med" len="med"/>
            <a:tailEnd type="none" w="med" len="med"/>
          </a:ln>
          <a:effectLst/>
        </p:spPr>
      </p:cxnSp>
      <p:cxnSp>
        <p:nvCxnSpPr>
          <p:cNvPr id="48" name="Straight Arrow Connector 47"/>
          <p:cNvCxnSpPr/>
          <p:nvPr/>
        </p:nvCxnSpPr>
        <p:spPr bwMode="auto">
          <a:xfrm rot="10800000" flipV="1">
            <a:off x="3733803" y="5486408"/>
            <a:ext cx="533400" cy="1"/>
          </a:xfrm>
          <a:prstGeom prst="straightConnector1">
            <a:avLst/>
          </a:prstGeom>
          <a:noFill/>
          <a:ln w="19050" cap="flat" cmpd="sng" algn="ctr">
            <a:solidFill>
              <a:srgbClr val="FFC000"/>
            </a:solidFill>
            <a:prstDash val="solid"/>
            <a:round/>
            <a:headEnd type="none" w="med" len="med"/>
            <a:tailEnd type="arrow"/>
          </a:ln>
          <a:effectLst/>
        </p:spPr>
      </p:cxnSp>
      <p:cxnSp>
        <p:nvCxnSpPr>
          <p:cNvPr id="51" name="Straight Connector 50"/>
          <p:cNvCxnSpPr/>
          <p:nvPr/>
        </p:nvCxnSpPr>
        <p:spPr bwMode="auto">
          <a:xfrm rot="5400000" flipH="1" flipV="1">
            <a:off x="3467100" y="3924300"/>
            <a:ext cx="228600" cy="0"/>
          </a:xfrm>
          <a:prstGeom prst="line">
            <a:avLst/>
          </a:prstGeom>
          <a:noFill/>
          <a:ln w="19050" cap="flat" cmpd="sng" algn="ctr">
            <a:solidFill>
              <a:schemeClr val="tx2"/>
            </a:solidFill>
            <a:prstDash val="solid"/>
            <a:round/>
            <a:headEnd type="none" w="med" len="med"/>
            <a:tailEnd type="none" w="med" len="med"/>
          </a:ln>
          <a:effectLst/>
        </p:spPr>
      </p:cxnSp>
      <p:cxnSp>
        <p:nvCxnSpPr>
          <p:cNvPr id="53" name="Straight Arrow Connector 52"/>
          <p:cNvCxnSpPr/>
          <p:nvPr/>
        </p:nvCxnSpPr>
        <p:spPr bwMode="auto">
          <a:xfrm rot="10800000" flipV="1">
            <a:off x="3276607" y="4038604"/>
            <a:ext cx="304799" cy="1"/>
          </a:xfrm>
          <a:prstGeom prst="straightConnector1">
            <a:avLst/>
          </a:prstGeom>
          <a:noFill/>
          <a:ln w="19050" cap="flat" cmpd="sng" algn="ctr">
            <a:solidFill>
              <a:srgbClr val="FFC000"/>
            </a:solidFill>
            <a:prstDash val="solid"/>
            <a:round/>
            <a:headEnd type="none" w="med" len="med"/>
            <a:tailEnd type="arrow"/>
          </a:ln>
          <a:effectLst/>
        </p:spPr>
      </p:cxnSp>
      <p:cxnSp>
        <p:nvCxnSpPr>
          <p:cNvPr id="55" name="Straight Connector 54"/>
          <p:cNvCxnSpPr/>
          <p:nvPr/>
        </p:nvCxnSpPr>
        <p:spPr bwMode="auto">
          <a:xfrm rot="5400000" flipH="1" flipV="1">
            <a:off x="4800600" y="5181600"/>
            <a:ext cx="609600" cy="0"/>
          </a:xfrm>
          <a:prstGeom prst="line">
            <a:avLst/>
          </a:prstGeom>
          <a:noFill/>
          <a:ln w="19050" cap="flat" cmpd="sng" algn="ctr">
            <a:solidFill>
              <a:schemeClr val="tx2"/>
            </a:solidFill>
            <a:prstDash val="solid"/>
            <a:round/>
            <a:headEnd type="none" w="med" len="med"/>
            <a:tailEnd type="none" w="med" len="med"/>
          </a:ln>
          <a:effectLst/>
        </p:spPr>
      </p:cxnSp>
      <p:cxnSp>
        <p:nvCxnSpPr>
          <p:cNvPr id="57" name="Straight Arrow Connector 56"/>
          <p:cNvCxnSpPr/>
          <p:nvPr/>
        </p:nvCxnSpPr>
        <p:spPr bwMode="auto">
          <a:xfrm>
            <a:off x="5105404" y="5486400"/>
            <a:ext cx="228600" cy="1588"/>
          </a:xfrm>
          <a:prstGeom prst="straightConnector1">
            <a:avLst/>
          </a:prstGeom>
          <a:noFill/>
          <a:ln w="19050" cap="flat" cmpd="sng" algn="ctr">
            <a:solidFill>
              <a:srgbClr val="FFC000"/>
            </a:solidFill>
            <a:prstDash val="solid"/>
            <a:round/>
            <a:headEnd type="none" w="med" len="med"/>
            <a:tailEnd type="arrow"/>
          </a:ln>
          <a:effectLst/>
        </p:spPr>
      </p:cxnSp>
      <p:cxnSp>
        <p:nvCxnSpPr>
          <p:cNvPr id="59" name="Straight Arrow Connector 58"/>
          <p:cNvCxnSpPr/>
          <p:nvPr/>
        </p:nvCxnSpPr>
        <p:spPr bwMode="auto">
          <a:xfrm>
            <a:off x="6096001" y="4114800"/>
            <a:ext cx="381000" cy="1588"/>
          </a:xfrm>
          <a:prstGeom prst="straightConnector1">
            <a:avLst/>
          </a:prstGeom>
          <a:noFill/>
          <a:ln w="19050" cap="flat" cmpd="sng" algn="ctr">
            <a:solidFill>
              <a:srgbClr val="FFC000"/>
            </a:solidFill>
            <a:prstDash val="solid"/>
            <a:round/>
            <a:headEnd type="none" w="med" len="med"/>
            <a:tailEnd type="arrow"/>
          </a:ln>
          <a:effectLst/>
        </p:spPr>
      </p:cxnSp>
      <p:cxnSp>
        <p:nvCxnSpPr>
          <p:cNvPr id="60" name="Straight Connector 59"/>
          <p:cNvCxnSpPr/>
          <p:nvPr/>
        </p:nvCxnSpPr>
        <p:spPr bwMode="auto">
          <a:xfrm rot="16200000" flipV="1">
            <a:off x="5943599" y="3962399"/>
            <a:ext cx="304800" cy="1"/>
          </a:xfrm>
          <a:prstGeom prst="line">
            <a:avLst/>
          </a:prstGeom>
          <a:noFill/>
          <a:ln w="19050" cap="flat" cmpd="sng" algn="ctr">
            <a:solidFill>
              <a:schemeClr val="tx2"/>
            </a:solidFill>
            <a:prstDash val="solid"/>
            <a:round/>
            <a:headEnd type="none" w="med" len="med"/>
            <a:tailEnd type="none" w="med" len="med"/>
          </a:ln>
          <a:effectLst/>
        </p:spPr>
      </p:cxnSp>
      <p:cxnSp>
        <p:nvCxnSpPr>
          <p:cNvPr id="39" name="Straight Arrow Connector 38"/>
          <p:cNvCxnSpPr/>
          <p:nvPr/>
        </p:nvCxnSpPr>
        <p:spPr bwMode="auto">
          <a:xfrm rot="10800000">
            <a:off x="4419600" y="2057400"/>
            <a:ext cx="381000" cy="1588"/>
          </a:xfrm>
          <a:prstGeom prst="straightConnector1">
            <a:avLst/>
          </a:prstGeom>
          <a:noFill/>
          <a:ln w="19050" cap="flat" cmpd="sng" algn="ctr">
            <a:solidFill>
              <a:srgbClr val="FFC000"/>
            </a:solidFill>
            <a:prstDash val="solid"/>
            <a:round/>
            <a:headEnd type="none" w="med" len="med"/>
            <a:tailEnd type="arrow"/>
          </a:ln>
          <a:effectLst/>
        </p:spPr>
      </p:cxnSp>
    </p:spTree>
  </p:cSld>
  <p:clrMapOvr>
    <a:overrideClrMapping bg1="lt1" tx1="dk1" bg2="lt2" tx2="dk2" accent1="accent1" accent2="accent2" accent3="accent3" accent4="accent4" accent5="accent5" accent6="accent6" hlink="hlink" folHlink="folHlink"/>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Rectangle 88"/>
          <p:cNvSpPr/>
          <p:nvPr/>
        </p:nvSpPr>
        <p:spPr bwMode="auto">
          <a:xfrm>
            <a:off x="457200" y="1774370"/>
            <a:ext cx="4648200" cy="838200"/>
          </a:xfrm>
          <a:prstGeom prst="rect">
            <a:avLst/>
          </a:prstGeom>
          <a:solidFill>
            <a:schemeClr val="accent6">
              <a:lumMod val="20000"/>
              <a:lumOff val="80000"/>
            </a:schemeClr>
          </a:solidFill>
          <a:ln w="9525" cap="flat" cmpd="sng" algn="ctr">
            <a:solidFill>
              <a:schemeClr val="tx2">
                <a:lumMod val="50000"/>
              </a:schemeClr>
            </a:solidFill>
            <a:prstDash val="dash"/>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p>
        </p:txBody>
      </p:sp>
      <p:sp>
        <p:nvSpPr>
          <p:cNvPr id="70658" name="Rectangle 2"/>
          <p:cNvSpPr>
            <a:spLocks noGrp="1" noChangeArrowheads="1"/>
          </p:cNvSpPr>
          <p:nvPr>
            <p:ph type="title"/>
          </p:nvPr>
        </p:nvSpPr>
        <p:spPr>
          <a:xfrm>
            <a:off x="152400" y="152400"/>
            <a:ext cx="7780338" cy="684212"/>
          </a:xfrm>
        </p:spPr>
        <p:txBody>
          <a:bodyPr/>
          <a:lstStyle/>
          <a:p>
            <a:r>
              <a:rPr lang="zh-CN" altLang="en-US" smtClean="0">
                <a:solidFill>
                  <a:schemeClr val="tx1"/>
                </a:solidFill>
                <a:latin typeface="宋体" pitchFamily="2" charset="-122"/>
                <a:ea typeface="宋体" pitchFamily="2" charset="-122"/>
              </a:rPr>
              <a:t>管理者在进行薪酬水平决策的时候要同时结合内部环境和外部环境</a:t>
            </a:r>
            <a:endParaRPr lang="en-US" altLang="zh-CN">
              <a:latin typeface="宋体" pitchFamily="2" charset="-122"/>
              <a:ea typeface="宋体" pitchFamily="2" charset="-122"/>
            </a:endParaRPr>
          </a:p>
        </p:txBody>
      </p:sp>
      <p:sp>
        <p:nvSpPr>
          <p:cNvPr id="70718" name="Rectangle 62"/>
          <p:cNvSpPr>
            <a:spLocks noChangeArrowheads="1"/>
          </p:cNvSpPr>
          <p:nvPr/>
        </p:nvSpPr>
        <p:spPr bwMode="auto">
          <a:xfrm>
            <a:off x="381000" y="1066800"/>
            <a:ext cx="8763000" cy="612796"/>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eaLnBrk="0" hangingPunct="0">
              <a:lnSpc>
                <a:spcPct val="130000"/>
              </a:lnSpc>
            </a:pPr>
            <a:r>
              <a:rPr lang="zh-CN" altLang="en-US" sz="1400" smtClean="0">
                <a:solidFill>
                  <a:srgbClr val="1C1C1C"/>
                </a:solidFill>
                <a:latin typeface="宋体" pitchFamily="2" charset="-122"/>
                <a:ea typeface="宋体" pitchFamily="2" charset="-122"/>
              </a:rPr>
              <a:t>大学城对所处的内部环境和外部环境加以了解是十分必要的，通过这一步，企业更加清楚地了解自己的目前环境市场和竞争对手的真实状况以及面临的机遇和挑战，从而调整自己的薪酬水平</a:t>
            </a:r>
            <a:endParaRPr lang="en-US" altLang="zh-CN" sz="1400">
              <a:solidFill>
                <a:srgbClr val="1C1C1C"/>
              </a:solidFill>
              <a:latin typeface="宋体" pitchFamily="2" charset="-122"/>
              <a:ea typeface="宋体" pitchFamily="2" charset="-122"/>
            </a:endParaRPr>
          </a:p>
        </p:txBody>
      </p:sp>
      <p:sp>
        <p:nvSpPr>
          <p:cNvPr id="88" name="Rectangle 62"/>
          <p:cNvSpPr>
            <a:spLocks noChangeArrowheads="1"/>
          </p:cNvSpPr>
          <p:nvPr/>
        </p:nvSpPr>
        <p:spPr bwMode="auto">
          <a:xfrm>
            <a:off x="457200" y="1828798"/>
            <a:ext cx="4724400" cy="812530"/>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eaLnBrk="0" hangingPunct="0">
              <a:lnSpc>
                <a:spcPct val="130000"/>
              </a:lnSpc>
            </a:pPr>
            <a:r>
              <a:rPr lang="zh-CN" altLang="en-US" sz="1200" b="1" smtClean="0">
                <a:solidFill>
                  <a:srgbClr val="1C1C1C"/>
                </a:solidFill>
                <a:latin typeface="+mn-ea"/>
                <a:ea typeface="+mn-ea"/>
              </a:rPr>
              <a:t>例如：本公司的职能管理人员的现有薪酬水平与市场平均水平大致接近，下一年度加薪的幅度定位</a:t>
            </a:r>
            <a:r>
              <a:rPr lang="en-US" altLang="zh-CN" sz="1200" b="1" smtClean="0">
                <a:solidFill>
                  <a:srgbClr val="1C1C1C"/>
                </a:solidFill>
                <a:latin typeface="+mn-ea"/>
                <a:ea typeface="+mn-ea"/>
              </a:rPr>
              <a:t>6%</a:t>
            </a:r>
            <a:r>
              <a:rPr lang="zh-CN" altLang="en-US" sz="1200" b="1" smtClean="0">
                <a:solidFill>
                  <a:srgbClr val="1C1C1C"/>
                </a:solidFill>
                <a:latin typeface="+mn-ea"/>
                <a:ea typeface="+mn-ea"/>
              </a:rPr>
              <a:t>左右；业务人员的现有薪酬水平低于市场平均水平，因而考虑下一年度加薪幅度在</a:t>
            </a:r>
            <a:r>
              <a:rPr lang="en-US" altLang="zh-CN" sz="1200" b="1" smtClean="0">
                <a:solidFill>
                  <a:srgbClr val="1C1C1C"/>
                </a:solidFill>
                <a:latin typeface="+mn-ea"/>
                <a:ea typeface="+mn-ea"/>
              </a:rPr>
              <a:t>10% - 12%</a:t>
            </a:r>
            <a:endParaRPr lang="en-US" altLang="zh-CN" sz="1200" b="1">
              <a:solidFill>
                <a:srgbClr val="1C1C1C"/>
              </a:solidFill>
              <a:latin typeface="+mn-ea"/>
              <a:ea typeface="+mn-ea"/>
            </a:endParaRPr>
          </a:p>
        </p:txBody>
      </p:sp>
      <p:sp>
        <p:nvSpPr>
          <p:cNvPr id="90" name="Rectangle 4"/>
          <p:cNvSpPr>
            <a:spLocks noChangeArrowheads="1"/>
          </p:cNvSpPr>
          <p:nvPr>
            <p:custDataLst>
              <p:tags r:id="rId2"/>
            </p:custDataLst>
          </p:nvPr>
        </p:nvSpPr>
        <p:spPr bwMode="gray">
          <a:xfrm>
            <a:off x="3228975" y="4110037"/>
            <a:ext cx="1955800" cy="431800"/>
          </a:xfrm>
          <a:prstGeom prst="rect">
            <a:avLst/>
          </a:prstGeom>
          <a:solidFill>
            <a:schemeClr val="tx2">
              <a:lumMod val="40000"/>
              <a:lumOff val="6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2" name="AutoShape 6"/>
          <p:cNvSpPr>
            <a:spLocks noChangeArrowheads="1"/>
          </p:cNvSpPr>
          <p:nvPr>
            <p:custDataLst>
              <p:tags r:id="rId3"/>
            </p:custDataLst>
          </p:nvPr>
        </p:nvSpPr>
        <p:spPr bwMode="gray">
          <a:xfrm flipH="1">
            <a:off x="593725" y="3990975"/>
            <a:ext cx="2630487" cy="615950"/>
          </a:xfrm>
          <a:prstGeom prst="parallelogram">
            <a:avLst>
              <a:gd name="adj" fmla="val 98582"/>
            </a:avLst>
          </a:prstGeom>
          <a:gradFill rotWithShape="1">
            <a:gsLst>
              <a:gs pos="0">
                <a:schemeClr val="folHlink">
                  <a:gamma/>
                  <a:tint val="54510"/>
                  <a:invGamma/>
                  <a:alpha val="82001"/>
                </a:schemeClr>
              </a:gs>
              <a:gs pos="100000">
                <a:schemeClr val="folHlink">
                  <a:alpha val="50000"/>
                </a:schemeClr>
              </a:gs>
            </a:gsLst>
            <a:lin ang="189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3" name="AutoShape 7"/>
          <p:cNvSpPr>
            <a:spLocks noChangeArrowheads="1"/>
          </p:cNvSpPr>
          <p:nvPr>
            <p:custDataLst>
              <p:tags r:id="rId4"/>
            </p:custDataLst>
          </p:nvPr>
        </p:nvSpPr>
        <p:spPr bwMode="gray">
          <a:xfrm flipH="1">
            <a:off x="2557462" y="3481387"/>
            <a:ext cx="2632075" cy="646113"/>
          </a:xfrm>
          <a:prstGeom prst="parallelogram">
            <a:avLst>
              <a:gd name="adj" fmla="val 96330"/>
            </a:avLst>
          </a:prstGeom>
          <a:solidFill>
            <a:schemeClr val="tx2">
              <a:lumMod val="60000"/>
              <a:lumOff val="4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4" name="Freeform 8"/>
          <p:cNvSpPr/>
          <p:nvPr>
            <p:custDataLst>
              <p:tags r:id="rId5"/>
            </p:custDataLst>
          </p:nvPr>
        </p:nvSpPr>
        <p:spPr bwMode="gray">
          <a:xfrm>
            <a:off x="2563812" y="3482975"/>
            <a:ext cx="665163" cy="1130300"/>
          </a:xfrm>
          <a:custGeom>
            <a:cxnLst>
              <a:cxn ang="0">
                <a:pos x="0" y="167"/>
              </a:cxn>
              <a:cxn ang="0">
                <a:pos x="201" y="370"/>
              </a:cxn>
              <a:cxn ang="0">
                <a:pos x="201" y="210"/>
              </a:cxn>
              <a:cxn ang="0">
                <a:pos x="0" y="0"/>
              </a:cxn>
              <a:cxn ang="0">
                <a:pos x="0" y="167"/>
              </a:cxn>
            </a:cxnLst>
            <a:rect l="0" t="0" r="r" b="b"/>
            <a:pathLst>
              <a:path w="201" h="370">
                <a:moveTo>
                  <a:pt x="0" y="167"/>
                </a:moveTo>
                <a:lnTo>
                  <a:pt x="201" y="370"/>
                </a:lnTo>
                <a:lnTo>
                  <a:pt x="201" y="210"/>
                </a:lnTo>
                <a:lnTo>
                  <a:pt x="0" y="0"/>
                </a:lnTo>
                <a:lnTo>
                  <a:pt x="0" y="167"/>
                </a:lnTo>
                <a:close/>
              </a:path>
            </a:pathLst>
          </a:custGeom>
          <a:solidFill>
            <a:schemeClr val="accent2">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95" name="Picture 11" descr="light_shadow"/>
          <p:cNvPicPr>
            <a:picLocks noChangeAspect="1" noChangeArrowheads="1"/>
          </p:cNvPicPr>
          <p:nvPr>
            <p:custDataLst>
              <p:tags r:id="rId7"/>
            </p:custDataLst>
          </p:nvPr>
        </p:nvPicPr>
        <p:blipFill>
          <a:blip r:embed="rId6">
            <a:lum bright="-76000" contrast="-4000"/>
            <a:grayscl/>
          </a:blip>
          <a:stretch>
            <a:fillRect/>
          </a:stretch>
        </p:blipFill>
        <p:spPr bwMode="gray">
          <a:xfrm>
            <a:off x="1263650" y="4144962"/>
            <a:ext cx="1092200" cy="280988"/>
          </a:xfrm>
          <a:prstGeom prst="rect">
            <a:avLst/>
          </a:prstGeom>
          <a:noFill/>
          <a:ln w="9525">
            <a:noFill/>
            <a:miter lim="800000"/>
          </a:ln>
        </p:spPr>
      </p:pic>
      <p:pic>
        <p:nvPicPr>
          <p:cNvPr id="96" name="Picture 12" descr="circuler_1"/>
          <p:cNvPicPr>
            <a:picLocks noChangeAspect="1" noChangeArrowheads="1"/>
          </p:cNvPicPr>
          <p:nvPr>
            <p:custDataLst>
              <p:tags r:id="rId9"/>
            </p:custDataLst>
          </p:nvPr>
        </p:nvPicPr>
        <p:blipFill>
          <a:blip r:embed="rId8"/>
          <a:stretch>
            <a:fillRect/>
          </a:stretch>
        </p:blipFill>
        <p:spPr bwMode="gray">
          <a:xfrm>
            <a:off x="1169987" y="3184525"/>
            <a:ext cx="1247775" cy="1139825"/>
          </a:xfrm>
          <a:prstGeom prst="rect">
            <a:avLst/>
          </a:prstGeom>
          <a:noFill/>
          <a:ln w="9525">
            <a:noFill/>
            <a:miter lim="800000"/>
          </a:ln>
        </p:spPr>
      </p:pic>
      <p:sp>
        <p:nvSpPr>
          <p:cNvPr id="97" name="Oval 13"/>
          <p:cNvSpPr>
            <a:spLocks noChangeArrowheads="1"/>
          </p:cNvSpPr>
          <p:nvPr>
            <p:custDataLst>
              <p:tags r:id="rId10"/>
            </p:custDataLst>
          </p:nvPr>
        </p:nvSpPr>
        <p:spPr bwMode="gray">
          <a:xfrm>
            <a:off x="1169987" y="3184525"/>
            <a:ext cx="1239838" cy="1143000"/>
          </a:xfrm>
          <a:prstGeom prst="ellipse">
            <a:avLst/>
          </a:prstGeom>
          <a:gradFill rotWithShape="1">
            <a:gsLst>
              <a:gs pos="0">
                <a:schemeClr val="folHlink">
                  <a:alpha val="45000"/>
                </a:schemeClr>
              </a:gs>
              <a:gs pos="50000">
                <a:schemeClr val="folHlink">
                  <a:gamma/>
                  <a:tint val="54510"/>
                  <a:invGamma/>
                  <a:alpha val="89999"/>
                </a:schemeClr>
              </a:gs>
              <a:gs pos="100000">
                <a:schemeClr val="folHlink">
                  <a:alpha val="45000"/>
                </a:schemeClr>
              </a:gs>
            </a:gsLst>
            <a:lin ang="5400000" scaled="1"/>
          </a:gra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98" name="Picture 15" descr="light_shadow"/>
          <p:cNvPicPr>
            <a:picLocks noChangeAspect="1" noChangeArrowheads="1"/>
          </p:cNvPicPr>
          <p:nvPr>
            <p:custDataLst>
              <p:tags r:id="rId11"/>
            </p:custDataLst>
          </p:nvPr>
        </p:nvPicPr>
        <p:blipFill>
          <a:blip r:embed="rId6">
            <a:lum bright="-76000" contrast="-4000"/>
            <a:grayscl/>
          </a:blip>
          <a:stretch>
            <a:fillRect/>
          </a:stretch>
        </p:blipFill>
        <p:spPr bwMode="gray">
          <a:xfrm>
            <a:off x="3260725" y="3641725"/>
            <a:ext cx="1092200" cy="280987"/>
          </a:xfrm>
          <a:prstGeom prst="rect">
            <a:avLst/>
          </a:prstGeom>
          <a:noFill/>
          <a:ln w="9525">
            <a:noFill/>
            <a:miter lim="800000"/>
          </a:ln>
        </p:spPr>
      </p:pic>
      <p:pic>
        <p:nvPicPr>
          <p:cNvPr id="99" name="Picture 16" descr="circuler_1"/>
          <p:cNvPicPr>
            <a:picLocks noChangeAspect="1" noChangeArrowheads="1"/>
          </p:cNvPicPr>
          <p:nvPr>
            <p:custDataLst>
              <p:tags r:id="rId12"/>
            </p:custDataLst>
          </p:nvPr>
        </p:nvPicPr>
        <p:blipFill>
          <a:blip r:embed="rId8"/>
          <a:stretch>
            <a:fillRect/>
          </a:stretch>
        </p:blipFill>
        <p:spPr bwMode="gray">
          <a:xfrm>
            <a:off x="3167062" y="2681287"/>
            <a:ext cx="1247775" cy="1139825"/>
          </a:xfrm>
          <a:prstGeom prst="rect">
            <a:avLst/>
          </a:prstGeom>
          <a:noFill/>
          <a:ln w="9525">
            <a:noFill/>
            <a:miter lim="800000"/>
          </a:ln>
        </p:spPr>
      </p:pic>
      <p:sp>
        <p:nvSpPr>
          <p:cNvPr id="100" name="Oval 17"/>
          <p:cNvSpPr>
            <a:spLocks noChangeArrowheads="1"/>
          </p:cNvSpPr>
          <p:nvPr>
            <p:custDataLst>
              <p:tags r:id="rId13"/>
            </p:custDataLst>
          </p:nvPr>
        </p:nvSpPr>
        <p:spPr bwMode="gray">
          <a:xfrm>
            <a:off x="3173412" y="2670175"/>
            <a:ext cx="1239838" cy="1189037"/>
          </a:xfrm>
          <a:prstGeom prst="ellipse">
            <a:avLst/>
          </a:prstGeom>
          <a:solidFill>
            <a:srgbClr val="FFCC00">
              <a:alpha val="80784"/>
            </a:srgbClr>
          </a:soli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grpSp>
        <p:nvGrpSpPr>
          <p:cNvPr id="103" name="Group 29"/>
          <p:cNvGrpSpPr/>
          <p:nvPr>
            <p:custDataLst>
              <p:tags r:id="rId14"/>
            </p:custDataLst>
          </p:nvPr>
        </p:nvGrpSpPr>
        <p:grpSpPr>
          <a:xfrm rot="-1297425" flipH="1" flipV="1">
            <a:off x="1241425" y="4022725"/>
            <a:ext cx="1150937" cy="254000"/>
            <a:chOff x="2532" y="1051"/>
            <a:chExt cx="893" cy="246"/>
          </a:xfrm>
        </p:grpSpPr>
        <p:grpSp>
          <p:nvGrpSpPr>
            <p:cNvPr id="104" name="Group 30"/>
            <p:cNvGrpSpPr/>
            <p:nvPr/>
          </p:nvGrpSpPr>
          <p:grpSpPr>
            <a:xfrm>
              <a:off x="2528" y="1060"/>
              <a:ext cx="742" cy="186"/>
              <a:chOff x="1565" y="2568"/>
              <a:chExt cx="1118" cy="279"/>
            </a:xfrm>
          </p:grpSpPr>
          <p:sp>
            <p:nvSpPr>
              <p:cNvPr id="110" name="AutoShape 31"/>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1" name="AutoShape 32"/>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2" name="AutoShape 33"/>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3" name="AutoShape 34"/>
              <p:cNvSpPr>
                <a:spLocks noChangeArrowheads="1"/>
              </p:cNvSpPr>
              <p:nvPr/>
            </p:nvSpPr>
            <p:spPr bwMode="white">
              <a:xfrm rot="6906312">
                <a:off x="2161" y="232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05" name="Group 35"/>
            <p:cNvGrpSpPr/>
            <p:nvPr/>
          </p:nvGrpSpPr>
          <p:grpSpPr>
            <a:xfrm rot="1353540">
              <a:off x="2680" y="1110"/>
              <a:ext cx="742" cy="186"/>
              <a:chOff x="1565" y="2568"/>
              <a:chExt cx="1118" cy="279"/>
            </a:xfrm>
          </p:grpSpPr>
          <p:sp>
            <p:nvSpPr>
              <p:cNvPr id="106" name="AutoShape 36"/>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7" name="AutoShape 37"/>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8" name="AutoShape 38"/>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9" name="AutoShape 39"/>
              <p:cNvSpPr>
                <a:spLocks noChangeArrowheads="1"/>
              </p:cNvSpPr>
              <p:nvPr/>
            </p:nvSpPr>
            <p:spPr bwMode="white">
              <a:xfrm rot="6906312">
                <a:off x="2161" y="2326"/>
                <a:ext cx="227" cy="816"/>
              </a:xfrm>
              <a:prstGeom prst="moon">
                <a:avLst>
                  <a:gd name="adj" fmla="val 49773"/>
                </a:avLst>
              </a:prstGeom>
              <a:solidFill>
                <a:schemeClr val="bg1">
                  <a:alpha val="0"/>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grpSp>
        <p:nvGrpSpPr>
          <p:cNvPr id="114" name="Group 40"/>
          <p:cNvGrpSpPr/>
          <p:nvPr>
            <p:custDataLst>
              <p:tags r:id="rId15"/>
            </p:custDataLst>
          </p:nvPr>
        </p:nvGrpSpPr>
        <p:grpSpPr>
          <a:xfrm rot="-1297425" flipH="1" flipV="1">
            <a:off x="3222625" y="3576637"/>
            <a:ext cx="1150937" cy="254000"/>
            <a:chOff x="2532" y="1051"/>
            <a:chExt cx="893" cy="246"/>
          </a:xfrm>
        </p:grpSpPr>
        <p:grpSp>
          <p:nvGrpSpPr>
            <p:cNvPr id="115" name="Group 41"/>
            <p:cNvGrpSpPr/>
            <p:nvPr/>
          </p:nvGrpSpPr>
          <p:grpSpPr>
            <a:xfrm>
              <a:off x="2528" y="1060"/>
              <a:ext cx="742" cy="186"/>
              <a:chOff x="1565" y="2568"/>
              <a:chExt cx="1118" cy="279"/>
            </a:xfrm>
          </p:grpSpPr>
          <p:sp>
            <p:nvSpPr>
              <p:cNvPr id="121" name="AutoShape 42"/>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2" name="AutoShape 43"/>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3" name="AutoShape 44"/>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4" name="AutoShape 45"/>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16" name="Group 46"/>
            <p:cNvGrpSpPr/>
            <p:nvPr/>
          </p:nvGrpSpPr>
          <p:grpSpPr>
            <a:xfrm rot="1353540">
              <a:off x="2680" y="1110"/>
              <a:ext cx="742" cy="186"/>
              <a:chOff x="1565" y="2568"/>
              <a:chExt cx="1118" cy="279"/>
            </a:xfrm>
          </p:grpSpPr>
          <p:sp>
            <p:nvSpPr>
              <p:cNvPr id="117" name="AutoShape 47"/>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8" name="AutoShape 48"/>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9" name="AutoShape 49"/>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0" name="AutoShape 50"/>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sp>
        <p:nvSpPr>
          <p:cNvPr id="125" name="Freeform 83"/>
          <p:cNvSpPr/>
          <p:nvPr>
            <p:custDataLst>
              <p:tags r:id="rId16"/>
            </p:custDataLst>
          </p:nvPr>
        </p:nvSpPr>
        <p:spPr bwMode="gray">
          <a:xfrm>
            <a:off x="593725" y="3975100"/>
            <a:ext cx="663575" cy="1130300"/>
          </a:xfrm>
          <a:custGeom>
            <a:cxnLst>
              <a:cxn ang="0">
                <a:pos x="3" y="292"/>
              </a:cxn>
              <a:cxn ang="0">
                <a:pos x="386" y="712"/>
              </a:cxn>
              <a:cxn ang="0">
                <a:pos x="386" y="404"/>
              </a:cxn>
              <a:cxn ang="0">
                <a:pos x="0" y="0"/>
              </a:cxn>
              <a:cxn ang="0">
                <a:pos x="3" y="292"/>
              </a:cxn>
            </a:cxnLst>
            <a:rect l="0" t="0" r="r" b="b"/>
            <a:pathLst>
              <a:path w="386" h="712">
                <a:moveTo>
                  <a:pt x="3" y="292"/>
                </a:moveTo>
                <a:lnTo>
                  <a:pt x="386" y="712"/>
                </a:lnTo>
                <a:lnTo>
                  <a:pt x="386" y="404"/>
                </a:lnTo>
                <a:lnTo>
                  <a:pt x="0" y="0"/>
                </a:lnTo>
                <a:lnTo>
                  <a:pt x="3" y="292"/>
                </a:lnTo>
                <a:close/>
              </a:path>
            </a:pathLst>
          </a:custGeom>
          <a:solidFill>
            <a:schemeClr val="accent5">
              <a:lumMod val="75000"/>
            </a:schemeClr>
          </a:solidFill>
          <a:ln w="9525">
            <a:solidFill>
              <a:schemeClr val="accent1"/>
            </a:solid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6" name="Freeform 14"/>
          <p:cNvSpPr/>
          <p:nvPr>
            <p:custDataLst>
              <p:tags r:id="rId17"/>
            </p:custDataLst>
          </p:nvPr>
        </p:nvSpPr>
        <p:spPr bwMode="gray">
          <a:xfrm>
            <a:off x="3298825" y="2662237"/>
            <a:ext cx="973137" cy="395288"/>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667 w 1321"/>
              <a:gd name="T85" fmla="*/ 0 h 712"/>
              <a:gd name="T86" fmla="*/ 759 w 1321"/>
              <a:gd name="T87" fmla="*/ 6 h 712"/>
              <a:gd name="T88" fmla="*/ 847 w 1321"/>
              <a:gd name="T89" fmla="*/ 23 h 712"/>
              <a:gd name="T90" fmla="*/ 932 w 1321"/>
              <a:gd name="T91" fmla="*/ 53 h 712"/>
              <a:gd name="T92" fmla="*/ 1010 w 1321"/>
              <a:gd name="T93" fmla="*/ 90 h 712"/>
              <a:gd name="T94" fmla="*/ 1082 w 1321"/>
              <a:gd name="T95" fmla="*/ 137 h 712"/>
              <a:gd name="T96" fmla="*/ 1149 w 1321"/>
              <a:gd name="T97" fmla="*/ 194 h 712"/>
              <a:gd name="T98" fmla="*/ 1208 w 1321"/>
              <a:gd name="T99" fmla="*/ 256 h 712"/>
              <a:gd name="T100" fmla="*/ 1258 w 1321"/>
              <a:gd name="T101" fmla="*/ 325 h 712"/>
              <a:gd name="T102" fmla="*/ 1301 w 1321"/>
              <a:gd name="T103" fmla="*/ 401 h 712"/>
              <a:gd name="T104" fmla="*/ 1301 w 1321"/>
              <a:gd name="T105" fmla="*/ 401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flip="none" rotWithShape="1">
            <a:gsLst>
              <a:gs pos="0">
                <a:schemeClr val="tx2">
                  <a:lumMod val="20000"/>
                  <a:lumOff val="80000"/>
                </a:schemeClr>
              </a:gs>
              <a:gs pos="100000">
                <a:schemeClr val="folHlink">
                  <a:alpha val="17998"/>
                </a:schemeClr>
              </a:gs>
            </a:gsLst>
            <a:lin ang="4800000" scaled="0"/>
          </a:gradFill>
          <a:ln w="0">
            <a:no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7" name="Rectangle 4"/>
          <p:cNvSpPr>
            <a:spLocks noChangeArrowheads="1"/>
          </p:cNvSpPr>
          <p:nvPr>
            <p:custDataLst>
              <p:tags r:id="rId18"/>
            </p:custDataLst>
          </p:nvPr>
        </p:nvSpPr>
        <p:spPr bwMode="gray">
          <a:xfrm>
            <a:off x="7183437" y="3162300"/>
            <a:ext cx="1957388" cy="431800"/>
          </a:xfrm>
          <a:prstGeom prst="rect">
            <a:avLst/>
          </a:prstGeom>
          <a:solidFill>
            <a:schemeClr val="tx2">
              <a:lumMod val="40000"/>
              <a:lumOff val="6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8" name="Rectangle 5"/>
          <p:cNvSpPr>
            <a:spLocks noChangeArrowheads="1"/>
          </p:cNvSpPr>
          <p:nvPr>
            <p:custDataLst>
              <p:tags r:id="rId19"/>
            </p:custDataLst>
          </p:nvPr>
        </p:nvSpPr>
        <p:spPr bwMode="gray">
          <a:xfrm>
            <a:off x="5202237" y="3656012"/>
            <a:ext cx="1978025" cy="431800"/>
          </a:xfrm>
          <a:prstGeom prst="rect">
            <a:avLst/>
          </a:prstGeom>
          <a:gradFill rotWithShape="1">
            <a:gsLst>
              <a:gs pos="0">
                <a:schemeClr val="folHlink"/>
              </a:gs>
              <a:gs pos="100000">
                <a:schemeClr val="folHlink">
                  <a:gamma/>
                  <a:tint val="0"/>
                  <a:invGamma/>
                </a:schemeClr>
              </a:gs>
            </a:gsLst>
            <a:lin ang="54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defRPr/>
            </a:pPr>
            <a:endParaRPr lang="en-US">
              <a:latin typeface="+mn-ea"/>
              <a:ea typeface="+mn-ea"/>
            </a:endParaRPr>
          </a:p>
        </p:txBody>
      </p:sp>
      <p:sp>
        <p:nvSpPr>
          <p:cNvPr id="129" name="AutoShape 6"/>
          <p:cNvSpPr>
            <a:spLocks noChangeArrowheads="1"/>
          </p:cNvSpPr>
          <p:nvPr>
            <p:custDataLst>
              <p:tags r:id="rId20"/>
            </p:custDataLst>
          </p:nvPr>
        </p:nvSpPr>
        <p:spPr bwMode="gray">
          <a:xfrm flipH="1">
            <a:off x="4548187" y="3043237"/>
            <a:ext cx="2632075" cy="615950"/>
          </a:xfrm>
          <a:prstGeom prst="parallelogram">
            <a:avLst>
              <a:gd name="adj" fmla="val 98582"/>
            </a:avLst>
          </a:prstGeom>
          <a:gradFill rotWithShape="1">
            <a:gsLst>
              <a:gs pos="0">
                <a:schemeClr val="folHlink">
                  <a:gamma/>
                  <a:tint val="54510"/>
                  <a:invGamma/>
                  <a:alpha val="82001"/>
                </a:schemeClr>
              </a:gs>
              <a:gs pos="100000">
                <a:schemeClr val="folHlink">
                  <a:alpha val="50000"/>
                </a:schemeClr>
              </a:gs>
            </a:gsLst>
            <a:lin ang="189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30" name="AutoShape 7"/>
          <p:cNvSpPr>
            <a:spLocks noChangeArrowheads="1"/>
          </p:cNvSpPr>
          <p:nvPr>
            <p:custDataLst>
              <p:tags r:id="rId21"/>
            </p:custDataLst>
          </p:nvPr>
        </p:nvSpPr>
        <p:spPr bwMode="gray">
          <a:xfrm flipH="1">
            <a:off x="6511925" y="2533650"/>
            <a:ext cx="2632075" cy="646112"/>
          </a:xfrm>
          <a:prstGeom prst="parallelogram">
            <a:avLst>
              <a:gd name="adj" fmla="val 96330"/>
            </a:avLst>
          </a:prstGeom>
          <a:solidFill>
            <a:schemeClr val="tx2">
              <a:lumMod val="60000"/>
              <a:lumOff val="4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31" name="Freeform 8"/>
          <p:cNvSpPr/>
          <p:nvPr>
            <p:custDataLst>
              <p:tags r:id="rId22"/>
            </p:custDataLst>
          </p:nvPr>
        </p:nvSpPr>
        <p:spPr bwMode="gray">
          <a:xfrm>
            <a:off x="6519862" y="2535237"/>
            <a:ext cx="663575" cy="1130300"/>
          </a:xfrm>
          <a:custGeom>
            <a:cxnLst>
              <a:cxn ang="0">
                <a:pos x="0" y="167"/>
              </a:cxn>
              <a:cxn ang="0">
                <a:pos x="201" y="370"/>
              </a:cxn>
              <a:cxn ang="0">
                <a:pos x="201" y="210"/>
              </a:cxn>
              <a:cxn ang="0">
                <a:pos x="0" y="0"/>
              </a:cxn>
              <a:cxn ang="0">
                <a:pos x="0" y="167"/>
              </a:cxn>
            </a:cxnLst>
            <a:rect l="0" t="0" r="r" b="b"/>
            <a:pathLst>
              <a:path w="201" h="370">
                <a:moveTo>
                  <a:pt x="0" y="167"/>
                </a:moveTo>
                <a:lnTo>
                  <a:pt x="201" y="370"/>
                </a:lnTo>
                <a:lnTo>
                  <a:pt x="201" y="210"/>
                </a:lnTo>
                <a:lnTo>
                  <a:pt x="0" y="0"/>
                </a:lnTo>
                <a:lnTo>
                  <a:pt x="0" y="167"/>
                </a:lnTo>
                <a:close/>
              </a:path>
            </a:pathLst>
          </a:custGeom>
          <a:solidFill>
            <a:schemeClr val="tx2">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132" name="Picture 11" descr="light_shadow"/>
          <p:cNvPicPr>
            <a:picLocks noChangeAspect="1" noChangeArrowheads="1"/>
          </p:cNvPicPr>
          <p:nvPr>
            <p:custDataLst>
              <p:tags r:id="rId23"/>
            </p:custDataLst>
          </p:nvPr>
        </p:nvPicPr>
        <p:blipFill>
          <a:blip r:embed="rId6">
            <a:lum bright="-76000" contrast="-4000"/>
            <a:grayscl/>
          </a:blip>
          <a:stretch>
            <a:fillRect/>
          </a:stretch>
        </p:blipFill>
        <p:spPr bwMode="gray">
          <a:xfrm>
            <a:off x="5219700" y="3197225"/>
            <a:ext cx="1092200" cy="280987"/>
          </a:xfrm>
          <a:prstGeom prst="rect">
            <a:avLst/>
          </a:prstGeom>
          <a:noFill/>
          <a:ln w="9525">
            <a:noFill/>
            <a:miter lim="800000"/>
          </a:ln>
        </p:spPr>
      </p:pic>
      <p:pic>
        <p:nvPicPr>
          <p:cNvPr id="133" name="Picture 12" descr="circuler_1"/>
          <p:cNvPicPr>
            <a:picLocks noChangeAspect="1" noChangeArrowheads="1"/>
          </p:cNvPicPr>
          <p:nvPr>
            <p:custDataLst>
              <p:tags r:id="rId24"/>
            </p:custDataLst>
          </p:nvPr>
        </p:nvPicPr>
        <p:blipFill>
          <a:blip r:embed="rId8"/>
          <a:stretch>
            <a:fillRect/>
          </a:stretch>
        </p:blipFill>
        <p:spPr bwMode="gray">
          <a:xfrm>
            <a:off x="5124450" y="2236787"/>
            <a:ext cx="1249362" cy="1139825"/>
          </a:xfrm>
          <a:prstGeom prst="rect">
            <a:avLst/>
          </a:prstGeom>
          <a:noFill/>
          <a:ln w="9525">
            <a:noFill/>
            <a:miter lim="800000"/>
          </a:ln>
        </p:spPr>
      </p:pic>
      <p:sp>
        <p:nvSpPr>
          <p:cNvPr id="134" name="Oval 13"/>
          <p:cNvSpPr>
            <a:spLocks noChangeArrowheads="1"/>
          </p:cNvSpPr>
          <p:nvPr>
            <p:custDataLst>
              <p:tags r:id="rId25"/>
            </p:custDataLst>
          </p:nvPr>
        </p:nvSpPr>
        <p:spPr bwMode="gray">
          <a:xfrm>
            <a:off x="5124450" y="2236787"/>
            <a:ext cx="1239837" cy="1143000"/>
          </a:xfrm>
          <a:prstGeom prst="ellipse">
            <a:avLst/>
          </a:prstGeom>
          <a:gradFill rotWithShape="1">
            <a:gsLst>
              <a:gs pos="0">
                <a:schemeClr val="folHlink">
                  <a:alpha val="45000"/>
                </a:schemeClr>
              </a:gs>
              <a:gs pos="50000">
                <a:schemeClr val="folHlink">
                  <a:gamma/>
                  <a:tint val="54510"/>
                  <a:invGamma/>
                  <a:alpha val="89999"/>
                </a:schemeClr>
              </a:gs>
              <a:gs pos="100000">
                <a:schemeClr val="folHlink">
                  <a:alpha val="45000"/>
                </a:schemeClr>
              </a:gs>
            </a:gsLst>
            <a:lin ang="5400000" scaled="1"/>
          </a:gra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135" name="Picture 15" descr="light_shadow"/>
          <p:cNvPicPr>
            <a:picLocks noChangeAspect="1" noChangeArrowheads="1"/>
          </p:cNvPicPr>
          <p:nvPr>
            <p:custDataLst>
              <p:tags r:id="rId26"/>
            </p:custDataLst>
          </p:nvPr>
        </p:nvPicPr>
        <p:blipFill>
          <a:blip r:embed="rId6">
            <a:lum bright="-76000" contrast="-4000"/>
            <a:grayscl/>
          </a:blip>
          <a:stretch>
            <a:fillRect/>
          </a:stretch>
        </p:blipFill>
        <p:spPr bwMode="gray">
          <a:xfrm>
            <a:off x="7215187" y="2693987"/>
            <a:ext cx="1092200" cy="280988"/>
          </a:xfrm>
          <a:prstGeom prst="rect">
            <a:avLst/>
          </a:prstGeom>
          <a:noFill/>
          <a:ln w="9525">
            <a:noFill/>
            <a:miter lim="800000"/>
          </a:ln>
        </p:spPr>
      </p:pic>
      <p:pic>
        <p:nvPicPr>
          <p:cNvPr id="136" name="Picture 16" descr="circuler_1"/>
          <p:cNvPicPr>
            <a:picLocks noChangeAspect="1" noChangeArrowheads="1"/>
          </p:cNvPicPr>
          <p:nvPr>
            <p:custDataLst>
              <p:tags r:id="rId27"/>
            </p:custDataLst>
          </p:nvPr>
        </p:nvPicPr>
        <p:blipFill>
          <a:blip r:embed="rId8"/>
          <a:stretch>
            <a:fillRect/>
          </a:stretch>
        </p:blipFill>
        <p:spPr bwMode="gray">
          <a:xfrm>
            <a:off x="7121525" y="1733550"/>
            <a:ext cx="1247775" cy="1139825"/>
          </a:xfrm>
          <a:prstGeom prst="rect">
            <a:avLst/>
          </a:prstGeom>
          <a:noFill/>
          <a:ln w="9525">
            <a:noFill/>
            <a:miter lim="800000"/>
          </a:ln>
        </p:spPr>
      </p:pic>
      <p:sp>
        <p:nvSpPr>
          <p:cNvPr id="137" name="Oval 17"/>
          <p:cNvSpPr>
            <a:spLocks noChangeArrowheads="1"/>
          </p:cNvSpPr>
          <p:nvPr>
            <p:custDataLst>
              <p:tags r:id="rId28"/>
            </p:custDataLst>
          </p:nvPr>
        </p:nvSpPr>
        <p:spPr bwMode="gray">
          <a:xfrm>
            <a:off x="7129462" y="1722437"/>
            <a:ext cx="1239838" cy="1189038"/>
          </a:xfrm>
          <a:prstGeom prst="ellipse">
            <a:avLst/>
          </a:prstGeom>
          <a:solidFill>
            <a:srgbClr val="FFCC00">
              <a:alpha val="81000"/>
            </a:srgbClr>
          </a:soli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p>
        </p:txBody>
      </p:sp>
      <p:grpSp>
        <p:nvGrpSpPr>
          <p:cNvPr id="140" name="Group 29"/>
          <p:cNvGrpSpPr/>
          <p:nvPr>
            <p:custDataLst>
              <p:tags r:id="rId29"/>
            </p:custDataLst>
          </p:nvPr>
        </p:nvGrpSpPr>
        <p:grpSpPr>
          <a:xfrm rot="-1297425" flipH="1" flipV="1">
            <a:off x="5197475" y="3074987"/>
            <a:ext cx="1149350" cy="254000"/>
            <a:chOff x="2532" y="1051"/>
            <a:chExt cx="893" cy="246"/>
          </a:xfrm>
        </p:grpSpPr>
        <p:grpSp>
          <p:nvGrpSpPr>
            <p:cNvPr id="141" name="Group 30"/>
            <p:cNvGrpSpPr/>
            <p:nvPr/>
          </p:nvGrpSpPr>
          <p:grpSpPr>
            <a:xfrm>
              <a:off x="2526" y="1060"/>
              <a:ext cx="742" cy="186"/>
              <a:chOff x="1565" y="2568"/>
              <a:chExt cx="1118" cy="279"/>
            </a:xfrm>
          </p:grpSpPr>
          <p:sp>
            <p:nvSpPr>
              <p:cNvPr id="147" name="AutoShape 31"/>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8" name="AutoShape 32"/>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9" name="AutoShape 33"/>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0" name="AutoShape 34"/>
              <p:cNvSpPr>
                <a:spLocks noChangeArrowheads="1"/>
              </p:cNvSpPr>
              <p:nvPr/>
            </p:nvSpPr>
            <p:spPr bwMode="white">
              <a:xfrm rot="6906312">
                <a:off x="2161" y="232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42" name="Group 35"/>
            <p:cNvGrpSpPr/>
            <p:nvPr/>
          </p:nvGrpSpPr>
          <p:grpSpPr>
            <a:xfrm rot="1353540">
              <a:off x="2680" y="1110"/>
              <a:ext cx="742" cy="186"/>
              <a:chOff x="1565" y="2568"/>
              <a:chExt cx="1118" cy="279"/>
            </a:xfrm>
          </p:grpSpPr>
          <p:sp>
            <p:nvSpPr>
              <p:cNvPr id="143" name="AutoShape 36"/>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4" name="AutoShape 37"/>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5" name="AutoShape 38"/>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6" name="AutoShape 39"/>
              <p:cNvSpPr>
                <a:spLocks noChangeArrowheads="1"/>
              </p:cNvSpPr>
              <p:nvPr/>
            </p:nvSpPr>
            <p:spPr bwMode="white">
              <a:xfrm rot="6906312">
                <a:off x="2161" y="2326"/>
                <a:ext cx="227" cy="816"/>
              </a:xfrm>
              <a:prstGeom prst="moon">
                <a:avLst>
                  <a:gd name="adj" fmla="val 49773"/>
                </a:avLst>
              </a:prstGeom>
              <a:solidFill>
                <a:schemeClr val="bg1">
                  <a:alpha val="0"/>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grpSp>
        <p:nvGrpSpPr>
          <p:cNvPr id="151" name="Group 40"/>
          <p:cNvGrpSpPr/>
          <p:nvPr>
            <p:custDataLst>
              <p:tags r:id="rId30"/>
            </p:custDataLst>
          </p:nvPr>
        </p:nvGrpSpPr>
        <p:grpSpPr>
          <a:xfrm rot="-1297425" flipH="1" flipV="1">
            <a:off x="7178675" y="2628900"/>
            <a:ext cx="1149350" cy="254000"/>
            <a:chOff x="2532" y="1051"/>
            <a:chExt cx="893" cy="246"/>
          </a:xfrm>
        </p:grpSpPr>
        <p:grpSp>
          <p:nvGrpSpPr>
            <p:cNvPr id="152" name="Group 41"/>
            <p:cNvGrpSpPr/>
            <p:nvPr/>
          </p:nvGrpSpPr>
          <p:grpSpPr>
            <a:xfrm>
              <a:off x="2526" y="1060"/>
              <a:ext cx="742" cy="186"/>
              <a:chOff x="1565" y="2568"/>
              <a:chExt cx="1118" cy="279"/>
            </a:xfrm>
          </p:grpSpPr>
          <p:sp>
            <p:nvSpPr>
              <p:cNvPr id="158" name="AutoShape 42"/>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9" name="AutoShape 43"/>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60" name="AutoShape 44"/>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61" name="AutoShape 45"/>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53" name="Group 46"/>
            <p:cNvGrpSpPr/>
            <p:nvPr/>
          </p:nvGrpSpPr>
          <p:grpSpPr>
            <a:xfrm rot="1353540">
              <a:off x="2680" y="1110"/>
              <a:ext cx="742" cy="186"/>
              <a:chOff x="1565" y="2568"/>
              <a:chExt cx="1118" cy="279"/>
            </a:xfrm>
          </p:grpSpPr>
          <p:sp>
            <p:nvSpPr>
              <p:cNvPr id="154" name="AutoShape 47"/>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5" name="AutoShape 48"/>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6" name="AutoShape 49"/>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7" name="AutoShape 50"/>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sp>
        <p:nvSpPr>
          <p:cNvPr id="162" name="Freeform 83"/>
          <p:cNvSpPr/>
          <p:nvPr>
            <p:custDataLst>
              <p:tags r:id="rId31"/>
            </p:custDataLst>
          </p:nvPr>
        </p:nvSpPr>
        <p:spPr bwMode="gray">
          <a:xfrm>
            <a:off x="4548187" y="3027362"/>
            <a:ext cx="663575" cy="1130300"/>
          </a:xfrm>
          <a:custGeom>
            <a:cxnLst>
              <a:cxn ang="0">
                <a:pos x="3" y="292"/>
              </a:cxn>
              <a:cxn ang="0">
                <a:pos x="386" y="712"/>
              </a:cxn>
              <a:cxn ang="0">
                <a:pos x="386" y="404"/>
              </a:cxn>
              <a:cxn ang="0">
                <a:pos x="0" y="0"/>
              </a:cxn>
              <a:cxn ang="0">
                <a:pos x="3" y="292"/>
              </a:cxn>
            </a:cxnLst>
            <a:rect l="0" t="0" r="r" b="b"/>
            <a:pathLst>
              <a:path w="386" h="712">
                <a:moveTo>
                  <a:pt x="3" y="292"/>
                </a:moveTo>
                <a:lnTo>
                  <a:pt x="386" y="712"/>
                </a:lnTo>
                <a:lnTo>
                  <a:pt x="386" y="404"/>
                </a:lnTo>
                <a:lnTo>
                  <a:pt x="0" y="0"/>
                </a:lnTo>
                <a:lnTo>
                  <a:pt x="3" y="292"/>
                </a:lnTo>
                <a:close/>
              </a:path>
            </a:pathLst>
          </a:custGeom>
          <a:solidFill>
            <a:schemeClr val="accent5">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63" name="Freeform 14"/>
          <p:cNvSpPr/>
          <p:nvPr>
            <p:custDataLst>
              <p:tags r:id="rId32"/>
            </p:custDataLst>
          </p:nvPr>
        </p:nvSpPr>
        <p:spPr bwMode="gray">
          <a:xfrm>
            <a:off x="7253287" y="1714500"/>
            <a:ext cx="974725" cy="395287"/>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667 w 1321"/>
              <a:gd name="T85" fmla="*/ 0 h 712"/>
              <a:gd name="T86" fmla="*/ 759 w 1321"/>
              <a:gd name="T87" fmla="*/ 6 h 712"/>
              <a:gd name="T88" fmla="*/ 847 w 1321"/>
              <a:gd name="T89" fmla="*/ 23 h 712"/>
              <a:gd name="T90" fmla="*/ 932 w 1321"/>
              <a:gd name="T91" fmla="*/ 53 h 712"/>
              <a:gd name="T92" fmla="*/ 1010 w 1321"/>
              <a:gd name="T93" fmla="*/ 90 h 712"/>
              <a:gd name="T94" fmla="*/ 1082 w 1321"/>
              <a:gd name="T95" fmla="*/ 137 h 712"/>
              <a:gd name="T96" fmla="*/ 1149 w 1321"/>
              <a:gd name="T97" fmla="*/ 194 h 712"/>
              <a:gd name="T98" fmla="*/ 1208 w 1321"/>
              <a:gd name="T99" fmla="*/ 256 h 712"/>
              <a:gd name="T100" fmla="*/ 1258 w 1321"/>
              <a:gd name="T101" fmla="*/ 325 h 712"/>
              <a:gd name="T102" fmla="*/ 1301 w 1321"/>
              <a:gd name="T103" fmla="*/ 401 h 712"/>
              <a:gd name="T104" fmla="*/ 1301 w 1321"/>
              <a:gd name="T105" fmla="*/ 401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flip="none" rotWithShape="1">
            <a:gsLst>
              <a:gs pos="0">
                <a:schemeClr val="tx2">
                  <a:lumMod val="20000"/>
                  <a:lumOff val="80000"/>
                </a:schemeClr>
              </a:gs>
              <a:gs pos="100000">
                <a:schemeClr val="folHlink">
                  <a:alpha val="17998"/>
                </a:schemeClr>
              </a:gs>
            </a:gsLst>
            <a:lin ang="4800000" scaled="0"/>
          </a:gradFill>
          <a:ln w="0">
            <a:no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p>
        </p:txBody>
      </p:sp>
      <p:sp>
        <p:nvSpPr>
          <p:cNvPr id="164" name="Text Box 23"/>
          <p:cNvSpPr txBox="1">
            <a:spLocks noChangeArrowheads="1"/>
          </p:cNvSpPr>
          <p:nvPr/>
        </p:nvSpPr>
        <p:spPr bwMode="auto">
          <a:xfrm>
            <a:off x="1270000" y="3497262"/>
            <a:ext cx="1035315" cy="553998"/>
          </a:xfrm>
          <a:prstGeom prst="rect">
            <a:avLst/>
          </a:prstGeom>
          <a:noFill/>
          <a:ln w="9525" algn="ctr">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外部市场</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环境</a:t>
            </a:r>
            <a:endParaRPr lang="en-US" altLang="zh-CN" sz="1200" b="1">
              <a:solidFill>
                <a:schemeClr val="tx1"/>
              </a:solidFill>
              <a:latin typeface="+mn-ea"/>
              <a:ea typeface="+mn-ea"/>
            </a:endParaRPr>
          </a:p>
        </p:txBody>
      </p:sp>
      <p:sp>
        <p:nvSpPr>
          <p:cNvPr id="165" name="Text Box 24"/>
          <p:cNvSpPr txBox="1">
            <a:spLocks noChangeArrowheads="1"/>
          </p:cNvSpPr>
          <p:nvPr/>
        </p:nvSpPr>
        <p:spPr bwMode="auto">
          <a:xfrm>
            <a:off x="3295915" y="2971800"/>
            <a:ext cx="1035315" cy="553998"/>
          </a:xfrm>
          <a:prstGeom prst="rect">
            <a:avLst/>
          </a:prstGeom>
          <a:noFill/>
          <a:ln w="9525" algn="ctr">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企业内部</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环境</a:t>
            </a:r>
            <a:endParaRPr lang="en-US" altLang="zh-CN" sz="1200" b="1">
              <a:solidFill>
                <a:schemeClr val="tx1"/>
              </a:solidFill>
              <a:latin typeface="+mn-ea"/>
              <a:ea typeface="+mn-ea"/>
            </a:endParaRPr>
          </a:p>
        </p:txBody>
      </p:sp>
      <p:sp>
        <p:nvSpPr>
          <p:cNvPr id="166" name="Text Box 25"/>
          <p:cNvSpPr txBox="1">
            <a:spLocks noChangeArrowheads="1"/>
          </p:cNvSpPr>
          <p:nvPr/>
        </p:nvSpPr>
        <p:spPr bwMode="auto">
          <a:xfrm>
            <a:off x="5200915" y="2514600"/>
            <a:ext cx="1143000" cy="553998"/>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生活成本</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的变动</a:t>
            </a:r>
            <a:endParaRPr lang="en-US" altLang="zh-CN" sz="1200" b="1">
              <a:solidFill>
                <a:schemeClr val="tx1"/>
              </a:solidFill>
              <a:latin typeface="+mn-ea"/>
              <a:ea typeface="+mn-ea"/>
            </a:endParaRPr>
          </a:p>
        </p:txBody>
      </p:sp>
      <p:sp>
        <p:nvSpPr>
          <p:cNvPr id="167" name="Text Box 70"/>
          <p:cNvSpPr txBox="1">
            <a:spLocks noChangeArrowheads="1"/>
          </p:cNvSpPr>
          <p:nvPr/>
        </p:nvSpPr>
        <p:spPr bwMode="auto">
          <a:xfrm>
            <a:off x="7182115" y="2036802"/>
            <a:ext cx="1143000" cy="553998"/>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企业的</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薪酬现状</a:t>
            </a:r>
            <a:endParaRPr lang="en-US" altLang="zh-CN" sz="1200" b="1">
              <a:solidFill>
                <a:schemeClr val="tx1"/>
              </a:solidFill>
              <a:latin typeface="+mn-ea"/>
              <a:ea typeface="+mn-ea"/>
            </a:endParaRPr>
          </a:p>
        </p:txBody>
      </p:sp>
      <p:sp>
        <p:nvSpPr>
          <p:cNvPr id="91" name="Rectangle 5"/>
          <p:cNvSpPr>
            <a:spLocks noChangeArrowheads="1"/>
          </p:cNvSpPr>
          <p:nvPr>
            <p:custDataLst>
              <p:tags r:id="rId33"/>
            </p:custDataLst>
          </p:nvPr>
        </p:nvSpPr>
        <p:spPr bwMode="gray">
          <a:xfrm>
            <a:off x="1247775" y="4603750"/>
            <a:ext cx="1976437" cy="431800"/>
          </a:xfrm>
          <a:prstGeom prst="rect">
            <a:avLst/>
          </a:prstGeom>
          <a:gradFill rotWithShape="1">
            <a:gsLst>
              <a:gs pos="0">
                <a:schemeClr val="folHlink"/>
              </a:gs>
              <a:gs pos="100000">
                <a:schemeClr val="folHlink">
                  <a:gamma/>
                  <a:tint val="0"/>
                  <a:invGamma/>
                </a:schemeClr>
              </a:gs>
            </a:gsLst>
            <a:lin ang="54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defRPr/>
            </a:pPr>
            <a:endParaRPr lang="en-US">
              <a:latin typeface="+mn-ea"/>
              <a:ea typeface="+mn-ea"/>
            </a:endParaRPr>
          </a:p>
        </p:txBody>
      </p:sp>
      <p:sp>
        <p:nvSpPr>
          <p:cNvPr id="84" name="Text Box 27"/>
          <p:cNvSpPr txBox="1">
            <a:spLocks noChangeArrowheads="1"/>
          </p:cNvSpPr>
          <p:nvPr/>
        </p:nvSpPr>
        <p:spPr bwMode="black">
          <a:xfrm>
            <a:off x="1219200" y="4800600"/>
            <a:ext cx="1886611" cy="1323439"/>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通过薪酬调查企业可以收集到有关基准职位的市场水平</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把它们与组织中的现实情况进行比较，有助于企业判定自己在劳动力市场上的位置</a:t>
            </a:r>
            <a:endParaRPr lang="en-US" altLang="zh-CN" sz="1000">
              <a:solidFill>
                <a:srgbClr val="333333"/>
              </a:solidFill>
              <a:latin typeface="+mn-ea"/>
              <a:ea typeface="+mn-ea"/>
            </a:endParaRPr>
          </a:p>
        </p:txBody>
      </p:sp>
      <p:sp>
        <p:nvSpPr>
          <p:cNvPr id="85" name="Text Box 27"/>
          <p:cNvSpPr txBox="1">
            <a:spLocks noChangeArrowheads="1"/>
          </p:cNvSpPr>
          <p:nvPr/>
        </p:nvSpPr>
        <p:spPr bwMode="black">
          <a:xfrm>
            <a:off x="3218789" y="4267201"/>
            <a:ext cx="1962811" cy="2246769"/>
          </a:xfrm>
          <a:prstGeom prst="rect">
            <a:avLst/>
          </a:prstGeom>
          <a:noFill/>
          <a:ln w="9525">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为了清楚地把握企业自身的内部状况，企业必须能够回答一下问题</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哪些员工会一直留在组织里？他们会达到怎样的薪酬水平？那些离开组织的员工的薪酬水平又是怎样的？组织应该雇佣什么样的新员工，他们应当得到多高的薪酬？</a:t>
            </a:r>
            <a:endParaRPr lang="en-US" altLang="zh-CN" sz="1000" smtClean="0">
              <a:solidFill>
                <a:srgbClr val="333333"/>
              </a:solidFill>
              <a:latin typeface="+mn-ea"/>
              <a:ea typeface="+mn-ea"/>
            </a:endParaRPr>
          </a:p>
        </p:txBody>
      </p:sp>
      <p:sp>
        <p:nvSpPr>
          <p:cNvPr id="86" name="Text Box 27"/>
          <p:cNvSpPr txBox="1">
            <a:spLocks noChangeArrowheads="1"/>
          </p:cNvSpPr>
          <p:nvPr/>
        </p:nvSpPr>
        <p:spPr bwMode="black">
          <a:xfrm>
            <a:off x="5199989" y="3810000"/>
            <a:ext cx="1886611" cy="2708434"/>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薪酬最基本的功用就是满足员工在生活开支方面的要求。在通货膨胀的时候，如果企业的薪酬水平调整跟不上生活成本的波动往往会招致员工的不满</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目前比较粗略的做法是用消费者价格指数来衡量生活成本的变动。对于一般生活成本的加薪来说，它足以满足企业的需要</a:t>
            </a:r>
            <a:endParaRPr lang="en-US" altLang="zh-CN" sz="1000" smtClean="0">
              <a:solidFill>
                <a:srgbClr val="333333"/>
              </a:solidFill>
              <a:latin typeface="+mn-ea"/>
              <a:ea typeface="+mn-ea"/>
            </a:endParaRPr>
          </a:p>
        </p:txBody>
      </p:sp>
      <p:sp>
        <p:nvSpPr>
          <p:cNvPr id="87" name="Text Box 27"/>
          <p:cNvSpPr txBox="1">
            <a:spLocks noChangeArrowheads="1"/>
          </p:cNvSpPr>
          <p:nvPr/>
        </p:nvSpPr>
        <p:spPr bwMode="black">
          <a:xfrm>
            <a:off x="7181189" y="3276600"/>
            <a:ext cx="1886611" cy="2477601"/>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考虑上年度的加薪幅度，为了确保企业能够尽量保持不同年份之间薪酬政策的一致性和连贯性</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企业的支付能力，企业的支付能力是其自身财务状况的函数。结合公司战略，企业决定其薪酬策略是“引领型”、“跟随型”还是“滞后型”</a:t>
            </a:r>
            <a:endParaRPr lang="en-US" altLang="zh-CN" sz="1000" smtClean="0">
              <a:solidFill>
                <a:srgbClr val="333333"/>
              </a:solidFill>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Rectangle 2"/>
          <p:cNvSpPr>
            <a:spLocks noChangeArrowheads="1"/>
          </p:cNvSpPr>
          <p:nvPr/>
        </p:nvSpPr>
        <p:spPr bwMode="auto">
          <a:xfrm>
            <a:off x="1752600" y="3124200"/>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5" y="4492633"/>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Rounded Rectangle 25"/>
          <p:cNvSpPr/>
          <p:nvPr/>
        </p:nvSpPr>
        <p:spPr bwMode="auto">
          <a:xfrm>
            <a:off x="685800" y="1981200"/>
            <a:ext cx="3352800" cy="457200"/>
          </a:xfrm>
          <a:prstGeom prst="roundRect">
            <a:avLst/>
          </a:prstGeom>
          <a:solidFill>
            <a:schemeClr val="bg2">
              <a:lumMod val="40000"/>
              <a:lumOff val="60000"/>
            </a:schemeClr>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0" name="Rounded Rectangle 19"/>
          <p:cNvSpPr/>
          <p:nvPr/>
        </p:nvSpPr>
        <p:spPr bwMode="auto">
          <a:xfrm>
            <a:off x="4876801" y="1981200"/>
            <a:ext cx="4114800" cy="457200"/>
          </a:xfrm>
          <a:prstGeom prst="roundRect">
            <a:avLst/>
          </a:prstGeom>
          <a:solidFill>
            <a:srgbClr val="FFC000"/>
          </a:solidFill>
          <a:ln w="9525" cap="flat" cmpd="sng" algn="ctr">
            <a:solidFill>
              <a:schemeClr val="tx2">
                <a:lumMod val="20000"/>
                <a:lumOff val="8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19" name="Round Same Side Corner Rectangle 18"/>
          <p:cNvSpPr/>
          <p:nvPr/>
        </p:nvSpPr>
        <p:spPr bwMode="auto">
          <a:xfrm>
            <a:off x="4876801" y="2667000"/>
            <a:ext cx="4114800" cy="3352800"/>
          </a:xfrm>
          <a:prstGeom prst="round2SameRect">
            <a:avLst>
              <a:gd name="adj1" fmla="val 0"/>
              <a:gd name="adj2" fmla="val 0"/>
            </a:avLst>
          </a:prstGeom>
          <a:solidFill>
            <a:schemeClr val="tx2">
              <a:lumMod val="40000"/>
              <a:lumOff val="60000"/>
            </a:schemeClr>
          </a:solid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endParaRPr lang="en-US" altLang="zh-CN" sz="1400" smtClean="0">
              <a:solidFill>
                <a:schemeClr val="tx1"/>
              </a:solidFill>
              <a:latin typeface="宋体" pitchFamily="2" charset="-122"/>
              <a:ea typeface="宋体" pitchFamily="2" charset="-122"/>
            </a:endParaRPr>
          </a:p>
        </p:txBody>
      </p:sp>
      <p:sp>
        <p:nvSpPr>
          <p:cNvPr id="13314" name="Rectangle 2"/>
          <p:cNvSpPr>
            <a:spLocks noGrp="1" noChangeArrowheads="1"/>
          </p:cNvSpPr>
          <p:nvPr>
            <p:ph type="title"/>
          </p:nvPr>
        </p:nvSpPr>
        <p:spPr>
          <a:xfrm>
            <a:off x="101600" y="101600"/>
            <a:ext cx="7366000" cy="812800"/>
          </a:xfrm>
        </p:spPr>
        <p:txBody>
          <a:bodyPr anchor="ctr"/>
          <a:lstStyle/>
          <a:p>
            <a:pPr eaLnBrk="1" hangingPunct="1"/>
            <a:r>
              <a:rPr lang="zh-CN" altLang="en-US" sz="2200" smtClean="0">
                <a:solidFill>
                  <a:schemeClr val="tx1"/>
                </a:solidFill>
              </a:rPr>
              <a:t>针对</a:t>
            </a:r>
            <a:r>
              <a:rPr lang="en-US" altLang="zh-CN" sz="2200" smtClean="0">
                <a:solidFill>
                  <a:schemeClr val="tx1"/>
                </a:solidFill>
              </a:rPr>
              <a:t>OUC</a:t>
            </a:r>
            <a:r>
              <a:rPr lang="zh-CN" altLang="en-US" sz="2200" smtClean="0">
                <a:solidFill>
                  <a:schemeClr val="tx1"/>
                </a:solidFill>
              </a:rPr>
              <a:t>目前薪酬结构存在的四大主要问题，安永建议采取以下相应措施</a:t>
            </a:r>
            <a:endParaRPr lang="en-US" altLang="zh-CN" sz="2200" smtClean="0">
              <a:solidFill>
                <a:schemeClr val="tx1"/>
              </a:solidFill>
            </a:endParaRPr>
          </a:p>
        </p:txBody>
      </p:sp>
      <p:sp>
        <p:nvSpPr>
          <p:cNvPr id="13315" name="Rectangle 3"/>
          <p:cNvSpPr>
            <a:spLocks noGrp="1" noChangeArrowheads="1"/>
          </p:cNvSpPr>
          <p:nvPr>
            <p:ph type="body" sz="half" idx="1"/>
          </p:nvPr>
        </p:nvSpPr>
        <p:spPr>
          <a:xfrm>
            <a:off x="609600" y="1143000"/>
            <a:ext cx="8534400" cy="533400"/>
          </a:xfrm>
        </p:spPr>
        <p:txBody>
          <a:bodyPr/>
          <a:lstStyle/>
          <a:p>
            <a:pPr marL="176213" indent="-176213" eaLnBrk="1" hangingPunct="1">
              <a:lnSpc>
                <a:spcPct val="130000"/>
              </a:lnSpc>
              <a:buClr>
                <a:schemeClr val="hlink"/>
              </a:buClr>
              <a:buFont typeface="Wingdings" pitchFamily="2" charset="2"/>
              <a:buChar char="Ø"/>
            </a:pPr>
            <a:r>
              <a:rPr lang="zh-CN" altLang="en-US" sz="1400" smtClean="0">
                <a:solidFill>
                  <a:srgbClr val="00182A"/>
                </a:solidFill>
                <a:latin typeface="+mj-ea"/>
                <a:ea typeface="+mj-ea"/>
              </a:rPr>
              <a:t>针对大学城目前发展的阶段性特征以及目存在的问题，建议从以下四个方面采取相应的措施，首先确立薪酬体系，完善薪酬构成；建立员工和管理人员的绩效考核和激励机制；并在应用的过程中逐渐完善和改进</a:t>
            </a:r>
            <a:endParaRPr lang="en-US" altLang="zh-CN" sz="1400" smtClean="0">
              <a:solidFill>
                <a:srgbClr val="00182A"/>
              </a:solidFill>
              <a:latin typeface="+mj-ea"/>
              <a:ea typeface="+mj-ea"/>
            </a:endParaRPr>
          </a:p>
          <a:p>
            <a:pPr marL="176213" indent="-176213" eaLnBrk="1" hangingPunct="1">
              <a:lnSpc>
                <a:spcPct val="130000"/>
              </a:lnSpc>
              <a:buClr>
                <a:schemeClr val="hlink"/>
              </a:buClr>
              <a:buFont typeface="Wingdings" pitchFamily="2" charset="2"/>
              <a:buNone/>
            </a:pPr>
            <a:endParaRPr lang="en-US" altLang="zh-CN" sz="1800" smtClean="0"/>
          </a:p>
        </p:txBody>
      </p:sp>
      <p:sp>
        <p:nvSpPr>
          <p:cNvPr id="13318" name="Text Box 6"/>
          <p:cNvSpPr txBox="1">
            <a:spLocks noChangeArrowheads="1"/>
          </p:cNvSpPr>
          <p:nvPr/>
        </p:nvSpPr>
        <p:spPr bwMode="auto">
          <a:xfrm>
            <a:off x="914399" y="2071304"/>
            <a:ext cx="2868613" cy="276999"/>
          </a:xfrm>
          <a:prstGeom prst="rect">
            <a:avLst/>
          </a:prstGeom>
          <a:noFill/>
          <a:ln w="6350">
            <a:noFill/>
            <a:miter lim="800000"/>
          </a:ln>
        </p:spPr>
        <p:txBody>
          <a:bodyPr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600" b="1">
                <a:solidFill>
                  <a:schemeClr val="tx1"/>
                </a:solidFill>
                <a:latin typeface="宋体" pitchFamily="2" charset="-122"/>
                <a:ea typeface="宋体" pitchFamily="2" charset="-122"/>
              </a:rPr>
              <a:t>现</a:t>
            </a:r>
            <a:r>
              <a:rPr lang="zh-CN" altLang="en-US" b="1" smtClean="0">
                <a:solidFill>
                  <a:schemeClr val="tx1"/>
                </a:solidFill>
                <a:latin typeface="宋体" pitchFamily="2" charset="-122"/>
                <a:ea typeface="宋体" pitchFamily="2" charset="-122"/>
              </a:rPr>
              <a:t>有的</a:t>
            </a:r>
            <a:r>
              <a:rPr lang="zh-CN" altLang="en-US" sz="1600" b="1" smtClean="0">
                <a:solidFill>
                  <a:schemeClr val="tx1"/>
                </a:solidFill>
                <a:latin typeface="宋体" pitchFamily="2" charset="-122"/>
                <a:ea typeface="宋体" pitchFamily="2" charset="-122"/>
              </a:rPr>
              <a:t>问题</a:t>
            </a:r>
            <a:endParaRPr lang="zh-CN" altLang="en-US" sz="1600" b="1">
              <a:solidFill>
                <a:schemeClr val="tx1"/>
              </a:solidFill>
              <a:latin typeface="宋体" pitchFamily="2" charset="-122"/>
              <a:ea typeface="宋体" pitchFamily="2" charset="-122"/>
            </a:endParaRPr>
          </a:p>
        </p:txBody>
      </p:sp>
      <p:sp>
        <p:nvSpPr>
          <p:cNvPr id="13325" name="Text Box 13"/>
          <p:cNvSpPr txBox="1">
            <a:spLocks noChangeArrowheads="1"/>
          </p:cNvSpPr>
          <p:nvPr/>
        </p:nvSpPr>
        <p:spPr bwMode="auto">
          <a:xfrm>
            <a:off x="5437188" y="2071304"/>
            <a:ext cx="2868613" cy="276999"/>
          </a:xfrm>
          <a:prstGeom prst="rect">
            <a:avLst/>
          </a:prstGeom>
          <a:noFill/>
          <a:ln w="6350">
            <a:noFill/>
            <a:miter lim="800000"/>
          </a:ln>
        </p:spPr>
        <p:txBody>
          <a:bodyPr wrap="squar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b="1" smtClean="0">
                <a:solidFill>
                  <a:schemeClr val="tx1"/>
                </a:solidFill>
                <a:latin typeface="宋体" pitchFamily="2" charset="-122"/>
                <a:ea typeface="宋体" pitchFamily="2" charset="-122"/>
              </a:rPr>
              <a:t>相应的措施</a:t>
            </a:r>
            <a:endParaRPr lang="en-US" altLang="zh-CN" sz="1800" b="1">
              <a:solidFill>
                <a:schemeClr val="tx1"/>
              </a:solidFill>
              <a:latin typeface="宋体" pitchFamily="2" charset="-122"/>
              <a:ea typeface="宋体" pitchFamily="2" charset="-122"/>
            </a:endParaRPr>
          </a:p>
        </p:txBody>
      </p:sp>
      <p:sp>
        <p:nvSpPr>
          <p:cNvPr id="21" name="Rectangle 20"/>
          <p:cNvSpPr/>
          <p:nvPr/>
        </p:nvSpPr>
        <p:spPr bwMode="auto">
          <a:xfrm>
            <a:off x="685800" y="28194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2" name="Rectangle 21"/>
          <p:cNvSpPr/>
          <p:nvPr/>
        </p:nvSpPr>
        <p:spPr bwMode="auto">
          <a:xfrm>
            <a:off x="685800" y="36068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3" name="Rectangle 22"/>
          <p:cNvSpPr/>
          <p:nvPr/>
        </p:nvSpPr>
        <p:spPr bwMode="auto">
          <a:xfrm>
            <a:off x="685800" y="43688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4" name="Rectangle 23"/>
          <p:cNvSpPr/>
          <p:nvPr/>
        </p:nvSpPr>
        <p:spPr bwMode="auto">
          <a:xfrm>
            <a:off x="685800" y="5203043"/>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7" name="Rectangle 26"/>
          <p:cNvSpPr/>
          <p:nvPr/>
        </p:nvSpPr>
        <p:spPr>
          <a:xfrm>
            <a:off x="838200" y="2971800"/>
            <a:ext cx="2518638"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薪资结构确定的基础不明确</a:t>
            </a:r>
            <a:endParaRPr lang="en-US" altLang="zh-CN" sz="1400" smtClean="0">
              <a:solidFill>
                <a:schemeClr val="tx1"/>
              </a:solidFill>
              <a:latin typeface="宋体" pitchFamily="2" charset="-122"/>
              <a:ea typeface="宋体" pitchFamily="2" charset="-122"/>
            </a:endParaRPr>
          </a:p>
        </p:txBody>
      </p:sp>
      <p:sp>
        <p:nvSpPr>
          <p:cNvPr id="28" name="Rectangle 27"/>
          <p:cNvSpPr/>
          <p:nvPr/>
        </p:nvSpPr>
        <p:spPr>
          <a:xfrm>
            <a:off x="838204" y="3745240"/>
            <a:ext cx="1800493"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薪酬与绩效未挂钩</a:t>
            </a:r>
            <a:endParaRPr lang="en-US" altLang="zh-CN" sz="1400" smtClean="0">
              <a:solidFill>
                <a:schemeClr val="tx1"/>
              </a:solidFill>
              <a:latin typeface="宋体" pitchFamily="2" charset="-122"/>
              <a:ea typeface="宋体" pitchFamily="2" charset="-122"/>
            </a:endParaRPr>
          </a:p>
        </p:txBody>
      </p:sp>
      <p:sp>
        <p:nvSpPr>
          <p:cNvPr id="29" name="Rectangle 28"/>
          <p:cNvSpPr/>
          <p:nvPr/>
        </p:nvSpPr>
        <p:spPr>
          <a:xfrm>
            <a:off x="838200" y="4507240"/>
            <a:ext cx="1441420"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薪酬构成单一</a:t>
            </a:r>
            <a:endParaRPr lang="en-US" altLang="zh-CN" sz="1400" smtClean="0">
              <a:solidFill>
                <a:schemeClr val="tx1"/>
              </a:solidFill>
              <a:latin typeface="宋体" pitchFamily="2" charset="-122"/>
              <a:ea typeface="宋体" pitchFamily="2" charset="-122"/>
            </a:endParaRPr>
          </a:p>
        </p:txBody>
      </p:sp>
      <p:sp>
        <p:nvSpPr>
          <p:cNvPr id="30" name="Rectangle 29"/>
          <p:cNvSpPr/>
          <p:nvPr/>
        </p:nvSpPr>
        <p:spPr>
          <a:xfrm>
            <a:off x="838200" y="5341483"/>
            <a:ext cx="1441420"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高管缺乏激励</a:t>
            </a:r>
          </a:p>
        </p:txBody>
      </p:sp>
      <p:sp>
        <p:nvSpPr>
          <p:cNvPr id="31" name="Rectangle 30"/>
          <p:cNvSpPr/>
          <p:nvPr/>
        </p:nvSpPr>
        <p:spPr>
          <a:xfrm>
            <a:off x="4953004" y="2971800"/>
            <a:ext cx="3057247"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优化以岗位评估为基准的薪资体系</a:t>
            </a:r>
            <a:endParaRPr lang="en-US" altLang="zh-CN" sz="1400" smtClean="0">
              <a:solidFill>
                <a:schemeClr val="tx1"/>
              </a:solidFill>
              <a:latin typeface="宋体" pitchFamily="2" charset="-122"/>
              <a:ea typeface="宋体" pitchFamily="2" charset="-122"/>
            </a:endParaRPr>
          </a:p>
        </p:txBody>
      </p:sp>
      <p:sp>
        <p:nvSpPr>
          <p:cNvPr id="32" name="Rectangle 31"/>
          <p:cNvSpPr/>
          <p:nvPr/>
        </p:nvSpPr>
        <p:spPr>
          <a:xfrm>
            <a:off x="4953003" y="3657600"/>
            <a:ext cx="3886201" cy="65248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建立绩效考核体系，半年度和年度的绩效考核分数与员工绩效奖金挂钩</a:t>
            </a:r>
            <a:endParaRPr lang="en-US" altLang="zh-CN" sz="1400" smtClean="0">
              <a:solidFill>
                <a:schemeClr val="tx1"/>
              </a:solidFill>
              <a:latin typeface="宋体" pitchFamily="2" charset="-122"/>
              <a:ea typeface="宋体" pitchFamily="2" charset="-122"/>
            </a:endParaRPr>
          </a:p>
        </p:txBody>
      </p:sp>
      <p:sp>
        <p:nvSpPr>
          <p:cNvPr id="33" name="Rectangle 32"/>
          <p:cNvSpPr/>
          <p:nvPr/>
        </p:nvSpPr>
        <p:spPr>
          <a:xfrm>
            <a:off x="4953004" y="4347357"/>
            <a:ext cx="3810000" cy="65248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完善薪酬构成，将固定薪酬、可变薪酬与福利相结合</a:t>
            </a:r>
            <a:endParaRPr lang="en-US" altLang="zh-CN" sz="1400" smtClean="0">
              <a:solidFill>
                <a:schemeClr val="tx1"/>
              </a:solidFill>
              <a:latin typeface="宋体" pitchFamily="2" charset="-122"/>
              <a:ea typeface="宋体" pitchFamily="2" charset="-122"/>
            </a:endParaRPr>
          </a:p>
        </p:txBody>
      </p:sp>
      <p:sp>
        <p:nvSpPr>
          <p:cNvPr id="34" name="Rectangle 33"/>
          <p:cNvSpPr/>
          <p:nvPr/>
        </p:nvSpPr>
        <p:spPr>
          <a:xfrm>
            <a:off x="4953003" y="5181600"/>
            <a:ext cx="3886201" cy="65248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建议引进高管长期激励机制（利润分享、股票期权）</a:t>
            </a:r>
            <a:endParaRPr lang="zh-CN" altLang="en-US" sz="1400">
              <a:solidFill>
                <a:schemeClr val="tx1"/>
              </a:solidFill>
              <a:latin typeface="宋体" pitchFamily="2" charset="-122"/>
              <a:ea typeface="宋体" pitchFamily="2" charset="-122"/>
            </a:endParaRPr>
          </a:p>
        </p:txBody>
      </p:sp>
      <p:sp>
        <p:nvSpPr>
          <p:cNvPr id="35" name="AutoShape 3"/>
          <p:cNvSpPr>
            <a:spLocks noChangeArrowheads="1"/>
          </p:cNvSpPr>
          <p:nvPr>
            <p:custDataLst>
              <p:tags r:id="rId2"/>
            </p:custDataLst>
          </p:nvPr>
        </p:nvSpPr>
        <p:spPr bwMode="gray">
          <a:xfrm>
            <a:off x="3733799" y="2667000"/>
            <a:ext cx="1143001" cy="3505200"/>
          </a:xfrm>
          <a:prstGeom prst="rightArrow">
            <a:avLst>
              <a:gd name="adj1" fmla="val 62787"/>
              <a:gd name="adj2" fmla="val 66214"/>
            </a:avLst>
          </a:prstGeom>
          <a:gradFill rotWithShape="1">
            <a:gsLst>
              <a:gs pos="0">
                <a:schemeClr val="bg2">
                  <a:gamma/>
                  <a:tint val="0"/>
                  <a:invGamma/>
                  <a:alpha val="0"/>
                </a:schemeClr>
              </a:gs>
              <a:gs pos="100000">
                <a:schemeClr val="bg2">
                  <a:alpha val="50000"/>
                </a:schemeClr>
              </a:gs>
            </a:gsLst>
            <a:lin ang="0" scaled="1"/>
          </a:gradFill>
          <a:ln w="19050" cap="rnd" algn="ctr">
            <a:noFill/>
            <a:prstDash val="sysDot"/>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endParaRPr lang="en-US">
              <a:latin typeface="宋体" pitchFamily="2" charset="-122"/>
              <a:ea typeface="宋体"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Rectangle 29"/>
          <p:cNvSpPr/>
          <p:nvPr/>
        </p:nvSpPr>
        <p:spPr bwMode="auto">
          <a:xfrm>
            <a:off x="165100" y="1143000"/>
            <a:ext cx="5613400" cy="3352800"/>
          </a:xfrm>
          <a:prstGeom prst="rect">
            <a:avLst/>
          </a:prstGeom>
          <a:noFill/>
          <a:ln w="9525" cap="flat" cmpd="sng" algn="ctr">
            <a:solidFill>
              <a:srgbClr val="FCBADD"/>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zh-CN" altLang="en-US" sz="1600" smtClean="0">
              <a:latin typeface="宋体" pitchFamily="2" charset="-122"/>
              <a:ea typeface="宋体" pitchFamily="2" charset="-122"/>
            </a:endParaRPr>
          </a:p>
        </p:txBody>
      </p:sp>
      <p:grpSp>
        <p:nvGrpSpPr>
          <p:cNvPr id="3" name="Group 28"/>
          <p:cNvGrpSpPr/>
          <p:nvPr/>
        </p:nvGrpSpPr>
        <p:grpSpPr>
          <a:xfrm>
            <a:off x="412750" y="1219200"/>
            <a:ext cx="5200650" cy="3124200"/>
            <a:chOff x="146050" y="1709738"/>
            <a:chExt cx="5492750" cy="4322762"/>
          </a:xfrm>
        </p:grpSpPr>
        <p:sp>
          <p:nvSpPr>
            <p:cNvPr id="5" name="Rectangle 23"/>
            <p:cNvSpPr>
              <a:spLocks noChangeArrowheads="1"/>
            </p:cNvSpPr>
            <p:nvPr/>
          </p:nvSpPr>
          <p:spPr bwMode="auto">
            <a:xfrm>
              <a:off x="146050" y="1709738"/>
              <a:ext cx="4425950" cy="4322762"/>
            </a:xfrm>
            <a:prstGeom prst="rect">
              <a:avLst/>
            </a:prstGeom>
            <a:noFill/>
            <a:ln w="9525" cap="rnd" algn="ctr">
              <a:solidFill>
                <a:srgbClr val="000000"/>
              </a:solidFill>
              <a:prstDash val="sysDot"/>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6" name="AutoShape 24"/>
            <p:cNvSpPr>
              <a:spLocks noChangeArrowheads="1"/>
            </p:cNvSpPr>
            <p:nvPr/>
          </p:nvSpPr>
          <p:spPr bwMode="auto">
            <a:xfrm>
              <a:off x="587375" y="2468563"/>
              <a:ext cx="442912" cy="439737"/>
            </a:xfrm>
            <a:prstGeom prst="downArrow">
              <a:avLst>
                <a:gd name="adj1" fmla="val 50000"/>
                <a:gd name="adj2" fmla="val 25000"/>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7" name="AutoShape 25"/>
            <p:cNvSpPr>
              <a:spLocks noChangeArrowheads="1"/>
            </p:cNvSpPr>
            <p:nvPr/>
          </p:nvSpPr>
          <p:spPr bwMode="auto">
            <a:xfrm>
              <a:off x="1998662" y="4191000"/>
              <a:ext cx="442913" cy="314325"/>
            </a:xfrm>
            <a:prstGeom prst="downArrow">
              <a:avLst>
                <a:gd name="adj1" fmla="val 50000"/>
                <a:gd name="adj2" fmla="val 25000"/>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8" name="AutoShape 26"/>
            <p:cNvSpPr>
              <a:spLocks noChangeArrowheads="1"/>
            </p:cNvSpPr>
            <p:nvPr/>
          </p:nvSpPr>
          <p:spPr bwMode="auto">
            <a:xfrm>
              <a:off x="587375" y="3362325"/>
              <a:ext cx="442912" cy="1793875"/>
            </a:xfrm>
            <a:prstGeom prst="downArrow">
              <a:avLst>
                <a:gd name="adj1" fmla="val 50537"/>
                <a:gd name="adj2" fmla="val 26889"/>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9" name="AutoShape 27"/>
            <p:cNvSpPr>
              <a:spLocks noChangeArrowheads="1"/>
            </p:cNvSpPr>
            <p:nvPr/>
          </p:nvSpPr>
          <p:spPr bwMode="auto">
            <a:xfrm>
              <a:off x="1998662" y="4930775"/>
              <a:ext cx="442913" cy="225425"/>
            </a:xfrm>
            <a:prstGeom prst="downArrow">
              <a:avLst>
                <a:gd name="adj1" fmla="val 55556"/>
                <a:gd name="adj2" fmla="val 37324"/>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10" name="Rectangle 28"/>
            <p:cNvSpPr>
              <a:spLocks noChangeArrowheads="1"/>
            </p:cNvSpPr>
            <p:nvPr/>
          </p:nvSpPr>
          <p:spPr bwMode="auto">
            <a:xfrm>
              <a:off x="312737" y="2020888"/>
              <a:ext cx="3897313" cy="439737"/>
            </a:xfrm>
            <a:prstGeom prst="rect">
              <a:avLst/>
            </a:prstGeom>
            <a:noFill/>
            <a:ln w="9525" algn="ctr">
              <a:solidFill>
                <a:srgbClr val="000000"/>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企业经营目标</a:t>
              </a:r>
            </a:p>
          </p:txBody>
        </p:sp>
        <p:sp>
          <p:nvSpPr>
            <p:cNvPr id="11" name="Rectangle 29"/>
            <p:cNvSpPr>
              <a:spLocks noChangeArrowheads="1"/>
            </p:cNvSpPr>
            <p:nvPr/>
          </p:nvSpPr>
          <p:spPr bwMode="auto">
            <a:xfrm>
              <a:off x="1831975" y="2900363"/>
              <a:ext cx="792162" cy="441325"/>
            </a:xfrm>
            <a:prstGeom prst="rect">
              <a:avLst/>
            </a:prstGeom>
            <a:noFill/>
            <a:ln w="9525" algn="ctr">
              <a:solidFill>
                <a:srgbClr val="000000"/>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组织结构</a:t>
              </a:r>
            </a:p>
          </p:txBody>
        </p:sp>
        <p:sp>
          <p:nvSpPr>
            <p:cNvPr id="12" name="Rectangle 30"/>
            <p:cNvSpPr>
              <a:spLocks noChangeArrowheads="1"/>
            </p:cNvSpPr>
            <p:nvPr/>
          </p:nvSpPr>
          <p:spPr bwMode="auto">
            <a:xfrm>
              <a:off x="1814512" y="3741738"/>
              <a:ext cx="790575" cy="441325"/>
            </a:xfrm>
            <a:prstGeom prst="rect">
              <a:avLst/>
            </a:prstGeom>
            <a:noFill/>
            <a:ln w="9525" algn="ctr">
              <a:solidFill>
                <a:srgbClr val="000000"/>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岗位职责</a:t>
              </a:r>
            </a:p>
          </p:txBody>
        </p:sp>
        <p:sp>
          <p:nvSpPr>
            <p:cNvPr id="14" name="Rectangle 32"/>
            <p:cNvSpPr>
              <a:spLocks noChangeArrowheads="1"/>
            </p:cNvSpPr>
            <p:nvPr/>
          </p:nvSpPr>
          <p:spPr bwMode="auto">
            <a:xfrm>
              <a:off x="312737" y="5156200"/>
              <a:ext cx="3897313" cy="514350"/>
            </a:xfrm>
            <a:prstGeom prst="rect">
              <a:avLst/>
            </a:prstGeom>
            <a:solidFill>
              <a:schemeClr val="accent1"/>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chemeClr val="bg1"/>
                  </a:solidFill>
                  <a:latin typeface="+mn-ea"/>
                  <a:ea typeface="宋体" pitchFamily="2" charset="-122"/>
                  <a:cs typeface="楷体_GB2312"/>
                </a:rPr>
                <a:t>薪资福利体系</a:t>
              </a:r>
            </a:p>
          </p:txBody>
        </p:sp>
        <p:sp>
          <p:nvSpPr>
            <p:cNvPr id="15" name="Rectangle 33"/>
            <p:cNvSpPr>
              <a:spLocks noChangeArrowheads="1"/>
            </p:cNvSpPr>
            <p:nvPr/>
          </p:nvSpPr>
          <p:spPr bwMode="auto">
            <a:xfrm>
              <a:off x="1844675" y="4479925"/>
              <a:ext cx="790575" cy="439738"/>
            </a:xfrm>
            <a:prstGeom prst="rect">
              <a:avLst/>
            </a:prstGeom>
            <a:solidFill>
              <a:srgbClr val="FCBADD">
                <a:alpha val="30000"/>
              </a:srgbClr>
            </a:solidFill>
            <a:ln w="9525" algn="ctr">
              <a:solidFill>
                <a:schemeClr val="tx1"/>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岗位价值</a:t>
              </a:r>
            </a:p>
          </p:txBody>
        </p:sp>
        <p:sp>
          <p:nvSpPr>
            <p:cNvPr id="16" name="Rectangle 34"/>
            <p:cNvSpPr>
              <a:spLocks noChangeArrowheads="1"/>
            </p:cNvSpPr>
            <p:nvPr/>
          </p:nvSpPr>
          <p:spPr bwMode="auto">
            <a:xfrm>
              <a:off x="422275" y="2900363"/>
              <a:ext cx="792162" cy="439737"/>
            </a:xfrm>
            <a:prstGeom prst="rect">
              <a:avLst/>
            </a:prstGeom>
            <a:solidFill>
              <a:schemeClr val="accent1"/>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chemeClr val="bg1"/>
                  </a:solidFill>
                  <a:latin typeface="+mn-ea"/>
                  <a:ea typeface="宋体" pitchFamily="2" charset="-122"/>
                  <a:cs typeface="楷体_GB2312"/>
                </a:rPr>
                <a:t>绩效体系</a:t>
              </a:r>
            </a:p>
          </p:txBody>
        </p:sp>
        <p:sp>
          <p:nvSpPr>
            <p:cNvPr id="17" name="AutoShape 36"/>
            <p:cNvSpPr>
              <a:spLocks noChangeArrowheads="1"/>
            </p:cNvSpPr>
            <p:nvPr/>
          </p:nvSpPr>
          <p:spPr bwMode="auto">
            <a:xfrm rot="5400000">
              <a:off x="4209257" y="5137943"/>
              <a:ext cx="495300" cy="531813"/>
            </a:xfrm>
            <a:prstGeom prst="downArrow">
              <a:avLst>
                <a:gd name="adj1" fmla="val 50000"/>
                <a:gd name="adj2" fmla="val 26843"/>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18" name="AutoShape 37"/>
            <p:cNvSpPr>
              <a:spLocks noChangeArrowheads="1"/>
            </p:cNvSpPr>
            <p:nvPr/>
          </p:nvSpPr>
          <p:spPr bwMode="auto">
            <a:xfrm>
              <a:off x="1214437" y="2908300"/>
              <a:ext cx="617538" cy="441325"/>
            </a:xfrm>
            <a:prstGeom prst="leftRightArrow">
              <a:avLst>
                <a:gd name="adj1" fmla="val 50000"/>
                <a:gd name="adj2" fmla="val 27986"/>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19" name="AutoShape 38"/>
            <p:cNvSpPr>
              <a:spLocks noChangeArrowheads="1"/>
            </p:cNvSpPr>
            <p:nvPr/>
          </p:nvSpPr>
          <p:spPr bwMode="auto">
            <a:xfrm>
              <a:off x="1998662" y="3365500"/>
              <a:ext cx="442913" cy="363538"/>
            </a:xfrm>
            <a:prstGeom prst="downArrow">
              <a:avLst>
                <a:gd name="adj1" fmla="val 50000"/>
                <a:gd name="adj2" fmla="val 25000"/>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20" name="Rectangle 39"/>
            <p:cNvSpPr>
              <a:spLocks noChangeArrowheads="1"/>
            </p:cNvSpPr>
            <p:nvPr/>
          </p:nvSpPr>
          <p:spPr bwMode="auto">
            <a:xfrm>
              <a:off x="3167062" y="3724275"/>
              <a:ext cx="792163" cy="441325"/>
            </a:xfrm>
            <a:prstGeom prst="rect">
              <a:avLst/>
            </a:prstGeom>
            <a:noFill/>
            <a:ln w="9525" algn="ctr">
              <a:solidFill>
                <a:srgbClr val="000000"/>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人才能力</a:t>
              </a:r>
            </a:p>
          </p:txBody>
        </p:sp>
        <p:sp>
          <p:nvSpPr>
            <p:cNvPr id="21" name="AutoShape 40"/>
            <p:cNvSpPr>
              <a:spLocks noChangeArrowheads="1"/>
            </p:cNvSpPr>
            <p:nvPr/>
          </p:nvSpPr>
          <p:spPr bwMode="auto">
            <a:xfrm>
              <a:off x="3333750" y="4191000"/>
              <a:ext cx="442912" cy="957263"/>
            </a:xfrm>
            <a:prstGeom prst="downArrow">
              <a:avLst>
                <a:gd name="adj1" fmla="val 49824"/>
                <a:gd name="adj2" fmla="val 23654"/>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22" name="AutoShape 41"/>
            <p:cNvSpPr>
              <a:spLocks noChangeArrowheads="1"/>
            </p:cNvSpPr>
            <p:nvPr/>
          </p:nvSpPr>
          <p:spPr bwMode="auto">
            <a:xfrm>
              <a:off x="2630487" y="3725863"/>
              <a:ext cx="504825" cy="441325"/>
            </a:xfrm>
            <a:prstGeom prst="leftRightArrow">
              <a:avLst>
                <a:gd name="adj1" fmla="val 50000"/>
                <a:gd name="adj2" fmla="val 22878"/>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23" name="Rectangle 42"/>
            <p:cNvSpPr>
              <a:spLocks noChangeArrowheads="1"/>
            </p:cNvSpPr>
            <p:nvPr/>
          </p:nvSpPr>
          <p:spPr bwMode="auto">
            <a:xfrm>
              <a:off x="3167062" y="2887663"/>
              <a:ext cx="792163" cy="441325"/>
            </a:xfrm>
            <a:prstGeom prst="rect">
              <a:avLst/>
            </a:prstGeom>
            <a:solidFill>
              <a:schemeClr val="bg2">
                <a:lumMod val="40000"/>
                <a:lumOff val="60000"/>
              </a:schemeClr>
            </a:solidFill>
            <a:ln w="9525" algn="ctr">
              <a:solidFill>
                <a:schemeClr val="accent3">
                  <a:lumMod val="75000"/>
                </a:schemeClr>
              </a:solid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a:solidFill>
                    <a:srgbClr val="000000"/>
                  </a:solidFill>
                  <a:latin typeface="+mn-ea"/>
                  <a:ea typeface="宋体" pitchFamily="2" charset="-122"/>
                  <a:cs typeface="楷体_GB2312"/>
                </a:rPr>
                <a:t>素质模型</a:t>
              </a:r>
            </a:p>
          </p:txBody>
        </p:sp>
        <p:sp>
          <p:nvSpPr>
            <p:cNvPr id="24" name="AutoShape 43"/>
            <p:cNvSpPr>
              <a:spLocks noChangeArrowheads="1"/>
            </p:cNvSpPr>
            <p:nvPr/>
          </p:nvSpPr>
          <p:spPr bwMode="auto">
            <a:xfrm>
              <a:off x="2630487" y="2901950"/>
              <a:ext cx="504825" cy="441325"/>
            </a:xfrm>
            <a:prstGeom prst="leftRightArrow">
              <a:avLst>
                <a:gd name="adj1" fmla="val 50000"/>
                <a:gd name="adj2" fmla="val 22878"/>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25" name="AutoShape 44"/>
            <p:cNvSpPr>
              <a:spLocks noChangeArrowheads="1"/>
            </p:cNvSpPr>
            <p:nvPr/>
          </p:nvSpPr>
          <p:spPr bwMode="auto">
            <a:xfrm>
              <a:off x="3343275" y="3343275"/>
              <a:ext cx="442912" cy="385763"/>
            </a:xfrm>
            <a:prstGeom prst="downArrow">
              <a:avLst>
                <a:gd name="adj1" fmla="val 50000"/>
                <a:gd name="adj2" fmla="val 25000"/>
              </a:avLst>
            </a:prstGeom>
            <a:solidFill>
              <a:schemeClr val="folHlink"/>
            </a:solidFill>
            <a:ln w="9525" algn="ctr">
              <a:noFill/>
              <a:miter lim="800000"/>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200">
                <a:latin typeface="+mn-ea"/>
                <a:ea typeface="宋体" pitchFamily="2" charset="-122"/>
              </a:endParaRPr>
            </a:p>
          </p:txBody>
        </p:sp>
        <p:sp>
          <p:nvSpPr>
            <p:cNvPr id="27" name="Oval 26"/>
            <p:cNvSpPr/>
            <p:nvPr/>
          </p:nvSpPr>
          <p:spPr bwMode="auto">
            <a:xfrm>
              <a:off x="4724400" y="5105400"/>
              <a:ext cx="914400" cy="533400"/>
            </a:xfrm>
            <a:prstGeom prst="ellipse">
              <a:avLst/>
            </a:prstGeom>
            <a:noFill/>
            <a:ln w="9525" cap="flat" cmpd="sng" algn="ctr">
              <a:solidFill>
                <a:schemeClr val="tx1">
                  <a:lumMod val="50000"/>
                  <a:lumOff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zh-CN" altLang="en-US" sz="1200" smtClean="0">
                <a:latin typeface="+mn-ea"/>
                <a:ea typeface="宋体" pitchFamily="2" charset="-122"/>
              </a:endParaRPr>
            </a:p>
          </p:txBody>
        </p:sp>
      </p:grpSp>
      <p:sp>
        <p:nvSpPr>
          <p:cNvPr id="58" name="AutoShape 6"/>
          <p:cNvSpPr>
            <a:spLocks noChangeArrowheads="1"/>
          </p:cNvSpPr>
          <p:nvPr/>
        </p:nvSpPr>
        <p:spPr bwMode="auto">
          <a:xfrm rot="5400000">
            <a:off x="7537452" y="-368297"/>
            <a:ext cx="609598" cy="3632200"/>
          </a:xfrm>
          <a:prstGeom prst="homePlate">
            <a:avLst>
              <a:gd name="adj" fmla="val 37644"/>
            </a:avLst>
          </a:prstGeom>
          <a:solidFill>
            <a:srgbClr val="FCBADD">
              <a:alpha val="10000"/>
            </a:srgbClr>
          </a:solidFill>
          <a:ln w="6350">
            <a:solidFill>
              <a:srgbClr val="FCBADD"/>
            </a:solidFill>
            <a:miter lim="800000"/>
          </a:ln>
          <a:effectLst/>
        </p:spPr>
        <p:txBody>
          <a:bodyPr rot="10800000" vert="eaVert"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lnSpc>
                <a:spcPct val="100000"/>
              </a:lnSpc>
              <a:spcBef>
                <a:spcPct val="0"/>
              </a:spcBef>
              <a:spcAft>
                <a:spcPct val="0"/>
              </a:spcAft>
              <a:buClrTx/>
              <a:buSzTx/>
              <a:buFontTx/>
              <a:buNone/>
            </a:pPr>
            <a:endParaRPr lang="zh-CN" altLang="en-US" sz="1400" b="1">
              <a:solidFill>
                <a:schemeClr val="bg1"/>
              </a:solidFill>
              <a:latin typeface="宋体" pitchFamily="2" charset="-122"/>
              <a:ea typeface="宋体" pitchFamily="2" charset="-122"/>
            </a:endParaRPr>
          </a:p>
        </p:txBody>
      </p:sp>
      <p:sp>
        <p:nvSpPr>
          <p:cNvPr id="59" name="Freeform 7"/>
          <p:cNvSpPr/>
          <p:nvPr/>
        </p:nvSpPr>
        <p:spPr bwMode="auto">
          <a:xfrm>
            <a:off x="6026150" y="1467078"/>
            <a:ext cx="3632200" cy="5009923"/>
          </a:xfrm>
          <a:custGeom>
            <a:gdLst>
              <a:gd name="T0" fmla="*/ 1122 w 2551"/>
              <a:gd name="T1" fmla="*/ 3994 h 2008"/>
              <a:gd name="T2" fmla="*/ 1122 w 2551"/>
              <a:gd name="T3" fmla="*/ 0 h 2008"/>
              <a:gd name="T4" fmla="*/ 560 w 2551"/>
              <a:gd name="T5" fmla="*/ 193 h 2008"/>
              <a:gd name="T6" fmla="*/ 0 w 2551"/>
              <a:gd name="T7" fmla="*/ 0 h 2008"/>
              <a:gd name="T8" fmla="*/ 0 w 2551"/>
              <a:gd name="T9" fmla="*/ 3994 h 2008"/>
              <a:gd name="T10" fmla="*/ 1122 w 2551"/>
              <a:gd name="T11" fmla="*/ 3994 h 2008"/>
              <a:gd name="T12" fmla="*/ 0 60000 65536"/>
              <a:gd name="T13" fmla="*/ 0 60000 65536"/>
              <a:gd name="T14" fmla="*/ 0 60000 65536"/>
              <a:gd name="T15" fmla="*/ 0 60000 65536"/>
              <a:gd name="T16" fmla="*/ 0 60000 65536"/>
              <a:gd name="T17" fmla="*/ 0 60000 65536"/>
              <a:gd name="T18" fmla="*/ 0 w 2551"/>
              <a:gd name="T19" fmla="*/ 0 h 2008"/>
              <a:gd name="T20" fmla="*/ 2551 w 2551"/>
              <a:gd name="T21" fmla="*/ 2008 h 2008"/>
            </a:gdLst>
            <a:cxnLst>
              <a:cxn ang="T12">
                <a:pos x="T0" y="T1"/>
              </a:cxn>
              <a:cxn ang="T13">
                <a:pos x="T2" y="T3"/>
              </a:cxn>
              <a:cxn ang="T14">
                <a:pos x="T4" y="T5"/>
              </a:cxn>
              <a:cxn ang="T15">
                <a:pos x="T6" y="T7"/>
              </a:cxn>
              <a:cxn ang="T16">
                <a:pos x="T8" y="T9"/>
              </a:cxn>
              <a:cxn ang="T17">
                <a:pos x="T10" y="T11"/>
              </a:cxn>
            </a:cxnLst>
            <a:rect l="T18" t="T19" r="T20" b="T21"/>
            <a:pathLst>
              <a:path w="2551" h="2008">
                <a:moveTo>
                  <a:pt x="2551" y="2008"/>
                </a:moveTo>
                <a:lnTo>
                  <a:pt x="2551" y="0"/>
                </a:lnTo>
                <a:lnTo>
                  <a:pt x="1274" y="97"/>
                </a:lnTo>
                <a:lnTo>
                  <a:pt x="0" y="0"/>
                </a:lnTo>
                <a:lnTo>
                  <a:pt x="0" y="2008"/>
                </a:lnTo>
                <a:lnTo>
                  <a:pt x="2551" y="2008"/>
                </a:lnTo>
              </a:path>
            </a:pathLst>
          </a:custGeom>
          <a:solidFill>
            <a:schemeClr val="bg1">
              <a:alpha val="0"/>
            </a:schemeClr>
          </a:solidFill>
          <a:ln w="9525">
            <a:solidFill>
              <a:srgbClr val="FCBADD"/>
            </a:solidFill>
            <a:round/>
          </a:ln>
        </p:spPr>
        <p:txBody>
          <a:bodyPr wrap="square">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endParaRPr lang="zh-CN" altLang="en-US" sz="1400">
              <a:latin typeface="宋体" pitchFamily="2" charset="-122"/>
              <a:ea typeface="宋体" pitchFamily="2" charset="-122"/>
            </a:endParaRPr>
          </a:p>
        </p:txBody>
      </p:sp>
      <p:sp>
        <p:nvSpPr>
          <p:cNvPr id="61" name="Text Box 14"/>
          <p:cNvSpPr txBox="1">
            <a:spLocks noChangeArrowheads="1"/>
          </p:cNvSpPr>
          <p:nvPr/>
        </p:nvSpPr>
        <p:spPr bwMode="auto">
          <a:xfrm>
            <a:off x="7010400" y="1143000"/>
            <a:ext cx="1800493" cy="307777"/>
          </a:xfrm>
          <a:prstGeom prst="rect">
            <a:avLst/>
          </a:prstGeom>
          <a:noFill/>
          <a:ln w="9525" algn="ctr">
            <a:noFill/>
            <a:miter lim="800000"/>
          </a:ln>
          <a:effectLst>
            <a:prstShdw prst="shdw17" dist="17961" dir="2700000">
              <a:srgbClr val="FFFFFF">
                <a:gamma/>
                <a:shade val="60000"/>
                <a:invGamma/>
              </a:srgbClr>
            </a:prstShdw>
          </a:effectLst>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92075" indent="-92075"/>
            <a:r>
              <a:rPr lang="zh-CN" altLang="en-US" sz="1400" b="1" smtClean="0">
                <a:latin typeface="宋体" pitchFamily="2" charset="-122"/>
                <a:ea typeface="宋体" pitchFamily="2" charset="-122"/>
              </a:rPr>
              <a:t>为什么要做岗位评估</a:t>
            </a:r>
            <a:endParaRPr lang="zh-CN" altLang="en-US" sz="1400" b="1">
              <a:latin typeface="宋体" pitchFamily="2" charset="-122"/>
              <a:ea typeface="宋体" pitchFamily="2" charset="-122"/>
            </a:endParaRPr>
          </a:p>
        </p:txBody>
      </p:sp>
      <p:sp>
        <p:nvSpPr>
          <p:cNvPr id="2" name="Title 1"/>
          <p:cNvSpPr>
            <a:spLocks noGrp="1"/>
          </p:cNvSpPr>
          <p:nvPr>
            <p:ph type="title"/>
          </p:nvPr>
        </p:nvSpPr>
        <p:spPr/>
        <p:txBody>
          <a:bodyPr/>
          <a:lstStyle/>
          <a:p>
            <a:r>
              <a:rPr lang="zh-CN" altLang="en-US" smtClean="0">
                <a:solidFill>
                  <a:schemeClr val="tx1"/>
                </a:solidFill>
              </a:rPr>
              <a:t>岗位评估的作用</a:t>
            </a:r>
            <a:endParaRPr lang="zh-CN" altLang="en-US">
              <a:solidFill>
                <a:schemeClr val="tx1"/>
              </a:solidFill>
            </a:endParaRPr>
          </a:p>
        </p:txBody>
      </p:sp>
      <p:sp>
        <p:nvSpPr>
          <p:cNvPr id="28" name="TextBox 27"/>
          <p:cNvSpPr txBox="1"/>
          <p:nvPr/>
        </p:nvSpPr>
        <p:spPr>
          <a:xfrm>
            <a:off x="4787900" y="3733800"/>
            <a:ext cx="850900" cy="276999"/>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200" smtClean="0">
                <a:latin typeface="宋体" pitchFamily="2" charset="-122"/>
                <a:ea typeface="宋体" pitchFamily="2" charset="-122"/>
              </a:rPr>
              <a:t>市场行情</a:t>
            </a:r>
          </a:p>
        </p:txBody>
      </p:sp>
      <p:grpSp>
        <p:nvGrpSpPr>
          <p:cNvPr id="13" name="Group 30"/>
          <p:cNvGrpSpPr/>
          <p:nvPr/>
        </p:nvGrpSpPr>
        <p:grpSpPr>
          <a:xfrm>
            <a:off x="163278" y="4692994"/>
            <a:ext cx="5615222" cy="1730471"/>
            <a:chOff x="644525" y="2026601"/>
            <a:chExt cx="8612947" cy="4395815"/>
          </a:xfrm>
        </p:grpSpPr>
        <p:grpSp>
          <p:nvGrpSpPr>
            <p:cNvPr id="26" name="Group 5"/>
            <p:cNvGrpSpPr/>
            <p:nvPr/>
          </p:nvGrpSpPr>
          <p:grpSpPr>
            <a:xfrm>
              <a:off x="2863458" y="2026601"/>
              <a:ext cx="4671346" cy="3177156"/>
              <a:chOff x="1361" y="1017"/>
              <a:chExt cx="3979" cy="3043"/>
            </a:xfrm>
          </p:grpSpPr>
          <p:sp useBgFill="1">
            <p:nvSpPr>
              <p:cNvPr id="41" name="Line 6"/>
              <p:cNvSpPr>
                <a:spLocks noChangeShapeType="1"/>
              </p:cNvSpPr>
              <p:nvPr/>
            </p:nvSpPr>
            <p:spPr bwMode="blackWhite">
              <a:xfrm>
                <a:off x="1570" y="2199"/>
                <a:ext cx="1" cy="1340"/>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2" name="Line 7"/>
              <p:cNvSpPr>
                <a:spLocks noChangeShapeType="1"/>
              </p:cNvSpPr>
              <p:nvPr/>
            </p:nvSpPr>
            <p:spPr bwMode="blackWhite">
              <a:xfrm>
                <a:off x="3931" y="2561"/>
                <a:ext cx="1" cy="370"/>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3" name="Line 8"/>
              <p:cNvSpPr>
                <a:spLocks noChangeShapeType="1"/>
              </p:cNvSpPr>
              <p:nvPr/>
            </p:nvSpPr>
            <p:spPr bwMode="blackWhite">
              <a:xfrm>
                <a:off x="2817" y="2391"/>
                <a:ext cx="11" cy="536"/>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4" name="Line 9"/>
              <p:cNvSpPr>
                <a:spLocks noChangeShapeType="1"/>
              </p:cNvSpPr>
              <p:nvPr/>
            </p:nvSpPr>
            <p:spPr bwMode="blackWhite">
              <a:xfrm>
                <a:off x="5107" y="2605"/>
                <a:ext cx="1" cy="938"/>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5" name="Line 10"/>
              <p:cNvSpPr>
                <a:spLocks noChangeShapeType="1"/>
              </p:cNvSpPr>
              <p:nvPr/>
            </p:nvSpPr>
            <p:spPr bwMode="blackWhite">
              <a:xfrm>
                <a:off x="4534" y="1717"/>
                <a:ext cx="1" cy="442"/>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6" name="Line 11"/>
              <p:cNvSpPr>
                <a:spLocks noChangeShapeType="1"/>
              </p:cNvSpPr>
              <p:nvPr/>
            </p:nvSpPr>
            <p:spPr bwMode="blackWhite">
              <a:xfrm flipH="1">
                <a:off x="2167" y="1464"/>
                <a:ext cx="3" cy="420"/>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7" name="Line 12"/>
              <p:cNvSpPr>
                <a:spLocks noChangeShapeType="1"/>
              </p:cNvSpPr>
              <p:nvPr/>
            </p:nvSpPr>
            <p:spPr bwMode="blackWhite">
              <a:xfrm>
                <a:off x="2687" y="1072"/>
                <a:ext cx="1847" cy="1"/>
              </a:xfrm>
              <a:prstGeom prst="line">
                <a:avLst/>
              </a:prstGeom>
              <a:ln w="25400">
                <a:solidFill>
                  <a:schemeClr val="tx1"/>
                </a:solidFill>
                <a:round/>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8" name="Line 13"/>
              <p:cNvSpPr>
                <a:spLocks noChangeShapeType="1"/>
              </p:cNvSpPr>
              <p:nvPr/>
            </p:nvSpPr>
            <p:spPr bwMode="blackWhite">
              <a:xfrm>
                <a:off x="4534" y="1067"/>
                <a:ext cx="1" cy="316"/>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sp useBgFill="1">
            <p:nvSpPr>
              <p:cNvPr id="49" name="Rectangle 14"/>
              <p:cNvSpPr>
                <a:spLocks noChangeArrowheads="1"/>
              </p:cNvSpPr>
              <p:nvPr/>
            </p:nvSpPr>
            <p:spPr bwMode="blackWhite">
              <a:xfrm>
                <a:off x="1361" y="1017"/>
                <a:ext cx="1628" cy="447"/>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职责澄清</a:t>
                </a:r>
              </a:p>
            </p:txBody>
          </p:sp>
          <p:sp useBgFill="1">
            <p:nvSpPr>
              <p:cNvPr id="50" name="Rectangle 15"/>
              <p:cNvSpPr>
                <a:spLocks noChangeArrowheads="1"/>
              </p:cNvSpPr>
              <p:nvPr/>
            </p:nvSpPr>
            <p:spPr bwMode="blackWhite">
              <a:xfrm>
                <a:off x="1361" y="1881"/>
                <a:ext cx="1628" cy="447"/>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岗位评价</a:t>
                </a:r>
              </a:p>
            </p:txBody>
          </p:sp>
          <p:sp useBgFill="1">
            <p:nvSpPr>
              <p:cNvPr id="51" name="Rectangle 16"/>
              <p:cNvSpPr>
                <a:spLocks noChangeArrowheads="1"/>
              </p:cNvSpPr>
              <p:nvPr/>
            </p:nvSpPr>
            <p:spPr bwMode="blackWhite">
              <a:xfrm>
                <a:off x="3711" y="1389"/>
                <a:ext cx="1629" cy="447"/>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设定目标</a:t>
                </a:r>
              </a:p>
            </p:txBody>
          </p:sp>
          <p:sp useBgFill="1">
            <p:nvSpPr>
              <p:cNvPr id="52" name="Rectangle 17"/>
              <p:cNvSpPr>
                <a:spLocks noChangeArrowheads="1"/>
              </p:cNvSpPr>
              <p:nvPr/>
            </p:nvSpPr>
            <p:spPr bwMode="blackWhite">
              <a:xfrm>
                <a:off x="3711" y="2164"/>
                <a:ext cx="1629" cy="448"/>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业绩评估</a:t>
                </a:r>
              </a:p>
            </p:txBody>
          </p:sp>
          <p:sp useBgFill="1">
            <p:nvSpPr>
              <p:cNvPr id="53" name="Rectangle 18"/>
              <p:cNvSpPr>
                <a:spLocks noChangeArrowheads="1"/>
              </p:cNvSpPr>
              <p:nvPr/>
            </p:nvSpPr>
            <p:spPr bwMode="blackWhite">
              <a:xfrm>
                <a:off x="2220" y="2933"/>
                <a:ext cx="2363" cy="422"/>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薪酬体系</a:t>
                </a:r>
              </a:p>
            </p:txBody>
          </p:sp>
          <p:sp useBgFill="1">
            <p:nvSpPr>
              <p:cNvPr id="54" name="Rectangle 19"/>
              <p:cNvSpPr>
                <a:spLocks noChangeArrowheads="1"/>
              </p:cNvSpPr>
              <p:nvPr/>
            </p:nvSpPr>
            <p:spPr bwMode="blackWhite">
              <a:xfrm>
                <a:off x="1738" y="3689"/>
                <a:ext cx="3128" cy="371"/>
              </a:xfrm>
              <a:prstGeom prst="rect">
                <a:avLst/>
              </a:prstGeom>
              <a:ln w="12700">
                <a:solidFill>
                  <a:schemeClr val="tx1"/>
                </a:solidFill>
                <a:miter lim="800000"/>
              </a:ln>
            </p:spPr>
            <p:txBody>
              <a:bodyPr wrap="none" lIns="92075" tIns="46038" rIns="92075" bIns="46038" anchor="ctr" anchorCtr="1"/>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100" b="1">
                    <a:latin typeface="宋体" pitchFamily="2" charset="-122"/>
                    <a:ea typeface="宋体" pitchFamily="2" charset="-122"/>
                  </a:rPr>
                  <a:t>人才发展</a:t>
                </a:r>
              </a:p>
            </p:txBody>
          </p:sp>
          <p:sp useBgFill="1">
            <p:nvSpPr>
              <p:cNvPr id="55" name="Line 20"/>
              <p:cNvSpPr>
                <a:spLocks noChangeShapeType="1"/>
              </p:cNvSpPr>
              <p:nvPr/>
            </p:nvSpPr>
            <p:spPr bwMode="blackWhite">
              <a:xfrm flipH="1" flipV="1">
                <a:off x="3337" y="3355"/>
                <a:ext cx="0" cy="204"/>
              </a:xfrm>
              <a:prstGeom prst="line">
                <a:avLst/>
              </a:prstGeom>
              <a:ln w="25400">
                <a:solidFill>
                  <a:schemeClr val="tx1"/>
                </a:solidFill>
                <a:round/>
                <a:headEnd type="none" w="sm" len="sm"/>
                <a:tailEnd type="triangle" w="med" len="lg"/>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grpSp>
        <p:sp>
          <p:nvSpPr>
            <p:cNvPr id="33" name="AutoShape 21"/>
            <p:cNvSpPr/>
            <p:nvPr/>
          </p:nvSpPr>
          <p:spPr bwMode="auto">
            <a:xfrm>
              <a:off x="2554443" y="2278959"/>
              <a:ext cx="245415" cy="2537369"/>
            </a:xfrm>
            <a:prstGeom prst="leftBrace">
              <a:avLst>
                <a:gd name="adj1" fmla="val 104545"/>
                <a:gd name="adj2" fmla="val 50000"/>
              </a:avLst>
            </a:prstGeom>
            <a:noFill/>
            <a:ln w="38100">
              <a:solidFill>
                <a:schemeClr val="hlink"/>
              </a:solidFill>
              <a:round/>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100">
                <a:latin typeface="宋体" pitchFamily="2" charset="-122"/>
                <a:ea typeface="宋体" pitchFamily="2" charset="-122"/>
              </a:endParaRPr>
            </a:p>
          </p:txBody>
        </p:sp>
        <p:sp>
          <p:nvSpPr>
            <p:cNvPr id="34" name="Text Box 22"/>
            <p:cNvSpPr txBox="1">
              <a:spLocks noChangeArrowheads="1"/>
            </p:cNvSpPr>
            <p:nvPr/>
          </p:nvSpPr>
          <p:spPr bwMode="auto">
            <a:xfrm>
              <a:off x="644525" y="3270251"/>
              <a:ext cx="1651001" cy="664553"/>
            </a:xfrm>
            <a:prstGeom prst="rect">
              <a:avLst/>
            </a:prstGeom>
            <a:noFill/>
            <a:ln w="12700">
              <a:noFill/>
              <a:miter lim="800000"/>
              <a:headEnd type="none" w="sm" len="sm"/>
              <a:tailEnd type="none" w="sm" len="sm"/>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defRPr/>
              </a:pPr>
              <a:r>
                <a:rPr lang="zh-CN" altLang="en-GB" sz="1100" b="1">
                  <a:effectLst>
                    <a:outerShdw blurRad="38100" dist="38100" dir="2700000" algn="tl">
                      <a:srgbClr val="C0C0C0"/>
                    </a:outerShdw>
                  </a:effectLst>
                  <a:latin typeface="Arial"/>
                  <a:ea typeface="宋体" pitchFamily="2" charset="-122"/>
                </a:rPr>
                <a:t>资源储备</a:t>
              </a:r>
              <a:endParaRPr lang="en-GB" altLang="zh-CN" sz="1100" b="1">
                <a:effectLst>
                  <a:outerShdw blurRad="38100" dist="38100" dir="2700000" algn="tl">
                    <a:srgbClr val="C0C0C0"/>
                  </a:outerShdw>
                </a:effectLst>
                <a:latin typeface="Arial"/>
                <a:ea typeface="宋体" pitchFamily="2" charset="-122"/>
              </a:endParaRPr>
            </a:p>
          </p:txBody>
        </p:sp>
        <p:sp>
          <p:nvSpPr>
            <p:cNvPr id="35" name="AutoShape 23"/>
            <p:cNvSpPr/>
            <p:nvPr/>
          </p:nvSpPr>
          <p:spPr bwMode="auto">
            <a:xfrm rot="10800000">
              <a:off x="7611412" y="2299964"/>
              <a:ext cx="253241" cy="2516361"/>
            </a:xfrm>
            <a:prstGeom prst="leftBrace">
              <a:avLst>
                <a:gd name="adj1" fmla="val 78970"/>
                <a:gd name="adj2" fmla="val 50000"/>
              </a:avLst>
            </a:prstGeom>
            <a:noFill/>
            <a:ln w="38100">
              <a:solidFill>
                <a:schemeClr val="hlink"/>
              </a:solidFill>
              <a:round/>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100">
                <a:latin typeface="宋体" pitchFamily="2" charset="-122"/>
                <a:ea typeface="宋体" pitchFamily="2" charset="-122"/>
              </a:endParaRPr>
            </a:p>
          </p:txBody>
        </p:sp>
        <p:sp>
          <p:nvSpPr>
            <p:cNvPr id="36" name="Text Box 24"/>
            <p:cNvSpPr txBox="1">
              <a:spLocks noChangeArrowheads="1"/>
            </p:cNvSpPr>
            <p:nvPr/>
          </p:nvSpPr>
          <p:spPr bwMode="auto">
            <a:xfrm>
              <a:off x="7606472" y="3236913"/>
              <a:ext cx="1651000" cy="664553"/>
            </a:xfrm>
            <a:prstGeom prst="rect">
              <a:avLst/>
            </a:prstGeom>
            <a:noFill/>
            <a:ln w="12700">
              <a:noFill/>
              <a:miter lim="800000"/>
              <a:headEnd type="none" w="sm" len="sm"/>
              <a:tailEnd type="none" w="sm" len="sm"/>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defRPr/>
              </a:pPr>
              <a:r>
                <a:rPr lang="zh-CN" altLang="en-GB" sz="1100" b="1">
                  <a:effectLst>
                    <a:outerShdw blurRad="38100" dist="38100" dir="2700000" algn="tl">
                      <a:srgbClr val="C0C0C0"/>
                    </a:outerShdw>
                  </a:effectLst>
                  <a:latin typeface="Arial"/>
                  <a:ea typeface="宋体" pitchFamily="2" charset="-122"/>
                </a:rPr>
                <a:t>资源利用</a:t>
              </a:r>
            </a:p>
          </p:txBody>
        </p:sp>
        <p:sp>
          <p:nvSpPr>
            <p:cNvPr id="37" name="AutoShape 25"/>
            <p:cNvSpPr/>
            <p:nvPr/>
          </p:nvSpPr>
          <p:spPr bwMode="auto">
            <a:xfrm rot="16200000">
              <a:off x="4872038" y="3348038"/>
              <a:ext cx="457200" cy="4210050"/>
            </a:xfrm>
            <a:prstGeom prst="leftBrace">
              <a:avLst>
                <a:gd name="adj1" fmla="val 76736"/>
                <a:gd name="adj2" fmla="val 50000"/>
              </a:avLst>
            </a:prstGeom>
            <a:noFill/>
            <a:ln w="38100">
              <a:solidFill>
                <a:schemeClr val="hlink"/>
              </a:solidFill>
              <a:round/>
              <a:headEnd type="none" w="sm" len="sm"/>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zh-CN" altLang="zh-CN" sz="1100">
                <a:latin typeface="宋体" pitchFamily="2" charset="-122"/>
                <a:ea typeface="宋体" pitchFamily="2" charset="-122"/>
              </a:endParaRPr>
            </a:p>
          </p:txBody>
        </p:sp>
        <p:sp>
          <p:nvSpPr>
            <p:cNvPr id="38" name="Text Box 26"/>
            <p:cNvSpPr txBox="1">
              <a:spLocks noChangeArrowheads="1"/>
            </p:cNvSpPr>
            <p:nvPr/>
          </p:nvSpPr>
          <p:spPr bwMode="auto">
            <a:xfrm>
              <a:off x="3243263" y="5757863"/>
              <a:ext cx="3797301" cy="664553"/>
            </a:xfrm>
            <a:prstGeom prst="rect">
              <a:avLst/>
            </a:prstGeom>
            <a:noFill/>
            <a:ln w="12700">
              <a:noFill/>
              <a:miter lim="800000"/>
              <a:headEnd type="none" w="sm" len="sm"/>
              <a:tailEnd type="none" w="sm" len="sm"/>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defRPr/>
              </a:pPr>
              <a:r>
                <a:rPr lang="zh-CN" altLang="en-GB" sz="1100" b="1">
                  <a:effectLst>
                    <a:outerShdw blurRad="38100" dist="38100" dir="2700000" algn="tl">
                      <a:srgbClr val="C0C0C0"/>
                    </a:outerShdw>
                  </a:effectLst>
                  <a:latin typeface="Arial"/>
                  <a:ea typeface="宋体" pitchFamily="2" charset="-122"/>
                </a:rPr>
                <a:t>资源发展</a:t>
              </a:r>
            </a:p>
          </p:txBody>
        </p:sp>
        <p:sp>
          <p:nvSpPr>
            <p:cNvPr id="39" name="Text Box 27"/>
            <p:cNvSpPr txBox="1">
              <a:spLocks noChangeArrowheads="1"/>
            </p:cNvSpPr>
            <p:nvPr/>
          </p:nvSpPr>
          <p:spPr bwMode="auto">
            <a:xfrm>
              <a:off x="939689" y="5055298"/>
              <a:ext cx="1480309" cy="1309561"/>
            </a:xfrm>
            <a:prstGeom prst="rect">
              <a:avLst/>
            </a:prstGeom>
            <a:noFill/>
            <a:ln w="12700">
              <a:noFill/>
              <a:miter lim="800000"/>
              <a:headEnd type="none" w="sm" len="sm"/>
              <a:tailEnd type="none" w="sm" len="sm"/>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defRPr/>
              </a:pPr>
              <a:r>
                <a:rPr lang="en-GB" altLang="en-US" sz="1100" b="1">
                  <a:effectLst>
                    <a:outerShdw blurRad="38100" dist="38100" dir="2700000" algn="tl">
                      <a:srgbClr val="C0C0C0"/>
                    </a:outerShdw>
                  </a:effectLst>
                  <a:latin typeface="Arial"/>
                  <a:ea typeface="宋体" pitchFamily="2" charset="-122"/>
                </a:rPr>
                <a:t>[ </a:t>
              </a:r>
              <a:r>
                <a:rPr lang="en-GB" altLang="zh-CN" sz="1100" b="1">
                  <a:effectLst>
                    <a:outerShdw blurRad="38100" dist="38100" dir="2700000" algn="tl">
                      <a:srgbClr val="C0C0C0"/>
                    </a:outerShdw>
                  </a:effectLst>
                  <a:latin typeface="Arial"/>
                  <a:ea typeface="宋体" pitchFamily="2" charset="-122"/>
                </a:rPr>
                <a:t>Control ]</a:t>
              </a:r>
            </a:p>
            <a:p>
              <a:pPr algn="ctr" eaLnBrk="0" hangingPunct="0">
                <a:spcBef>
                  <a:spcPct val="50000"/>
                </a:spcBef>
                <a:defRPr/>
              </a:pPr>
              <a:r>
                <a:rPr lang="zh-CN" altLang="en-GB" sz="1100" b="1">
                  <a:effectLst>
                    <a:outerShdw blurRad="38100" dist="38100" dir="2700000" algn="tl">
                      <a:srgbClr val="C0C0C0"/>
                    </a:outerShdw>
                  </a:effectLst>
                  <a:latin typeface="Arial"/>
                  <a:ea typeface="宋体" pitchFamily="2" charset="-122"/>
                </a:rPr>
                <a:t>控制杠杆</a:t>
              </a:r>
            </a:p>
          </p:txBody>
        </p:sp>
        <p:sp>
          <p:nvSpPr>
            <p:cNvPr id="40" name="Line 28"/>
            <p:cNvSpPr>
              <a:spLocks noChangeShapeType="1"/>
            </p:cNvSpPr>
            <p:nvPr/>
          </p:nvSpPr>
          <p:spPr bwMode="ltGray">
            <a:xfrm flipH="1">
              <a:off x="2293377" y="4336359"/>
              <a:ext cx="1517204" cy="1254234"/>
            </a:xfrm>
            <a:prstGeom prst="line">
              <a:avLst/>
            </a:prstGeom>
            <a:noFill/>
            <a:ln w="25400">
              <a:solidFill>
                <a:schemeClr val="hlink"/>
              </a:solidFill>
              <a:prstDash val="lgDash"/>
              <a:round/>
              <a:headEnd type="arrow" w="lg" len="lg"/>
              <a:tailEnd type="none" w="sm" len="sm"/>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100">
                <a:latin typeface="宋体" pitchFamily="2" charset="-122"/>
                <a:ea typeface="宋体" pitchFamily="2" charset="-122"/>
              </a:endParaRPr>
            </a:p>
          </p:txBody>
        </p:sp>
      </p:grpSp>
      <p:sp>
        <p:nvSpPr>
          <p:cNvPr id="56" name="Rectangle 55"/>
          <p:cNvSpPr/>
          <p:nvPr/>
        </p:nvSpPr>
        <p:spPr bwMode="auto">
          <a:xfrm>
            <a:off x="165100" y="4572000"/>
            <a:ext cx="5613400" cy="1905000"/>
          </a:xfrm>
          <a:prstGeom prst="rect">
            <a:avLst/>
          </a:prstGeom>
          <a:noFill/>
          <a:ln w="9525" cap="flat" cmpd="sng" algn="ctr">
            <a:solidFill>
              <a:srgbClr val="FCBADD"/>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zh-CN" altLang="en-US" sz="1600" smtClean="0">
              <a:latin typeface="宋体" pitchFamily="2" charset="-122"/>
              <a:ea typeface="宋体" pitchFamily="2" charset="-122"/>
            </a:endParaRPr>
          </a:p>
        </p:txBody>
      </p:sp>
      <p:sp>
        <p:nvSpPr>
          <p:cNvPr id="4" name="Rectangle 21"/>
          <p:cNvSpPr>
            <a:spLocks noChangeArrowheads="1"/>
          </p:cNvSpPr>
          <p:nvPr/>
        </p:nvSpPr>
        <p:spPr bwMode="auto">
          <a:xfrm>
            <a:off x="6134100" y="1968620"/>
            <a:ext cx="3467100" cy="4062651"/>
          </a:xfrm>
          <a:prstGeom prst="rect">
            <a:avLst/>
          </a:prstGeom>
          <a:noFill/>
          <a:ln w="9525" algn="ctr">
            <a:noFill/>
            <a:miter lim="800000"/>
            <a:headEnd type="none" w="sm" len="sm"/>
            <a:tailEnd type="none" w="sm" len="sm"/>
          </a:ln>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269875" indent="-269875" eaLnBrk="0" hangingPunct="0">
              <a:lnSpc>
                <a:spcPct val="130000"/>
              </a:lnSpc>
              <a:spcBef>
                <a:spcPct val="50000"/>
              </a:spcBef>
              <a:buClr>
                <a:schemeClr val="tx2"/>
              </a:buClr>
              <a:buSzPct val="75000"/>
              <a:buFont typeface="Arial" pitchFamily="34" charset="0"/>
              <a:buChar char="►"/>
            </a:pPr>
            <a:r>
              <a:rPr lang="zh-CN" altLang="en-US" sz="1200" smtClean="0">
                <a:solidFill>
                  <a:srgbClr val="000000"/>
                </a:solidFill>
                <a:latin typeface="+mn-ea"/>
                <a:ea typeface="宋体" pitchFamily="2" charset="-122"/>
                <a:cs typeface="楷体_GB2312"/>
              </a:rPr>
              <a:t>基本薪酬是薪酬体系中最基础的组成部分，反映了薪酬和组织以及职位设计之间的关系，同时，基本薪酬也是确立可变薪酬的基础</a:t>
            </a:r>
          </a:p>
          <a:p>
            <a:pPr marL="269875" indent="-269875" eaLnBrk="0" hangingPunct="0">
              <a:lnSpc>
                <a:spcPct val="130000"/>
              </a:lnSpc>
              <a:spcBef>
                <a:spcPct val="50000"/>
              </a:spcBef>
              <a:buClr>
                <a:schemeClr val="tx2"/>
              </a:buClr>
              <a:buSzPct val="75000"/>
              <a:buFont typeface="Arial" pitchFamily="34" charset="0"/>
              <a:buChar char="►"/>
            </a:pPr>
            <a:r>
              <a:rPr lang="zh-CN" altLang="en-US" sz="1200" smtClean="0">
                <a:solidFill>
                  <a:srgbClr val="000000"/>
                </a:solidFill>
                <a:latin typeface="+mn-ea"/>
                <a:ea typeface="宋体" pitchFamily="2" charset="-122"/>
                <a:cs typeface="楷体_GB2312"/>
              </a:rPr>
              <a:t>企业可以从岗位、技能、能力三个要素中选择其中一种作为薪酬系统的依据。我们将以职位为基础的确定基本薪酬的薪酬系统称为职位薪资体系</a:t>
            </a:r>
            <a:endParaRPr lang="en-US" altLang="zh-CN" sz="1200" smtClean="0">
              <a:solidFill>
                <a:srgbClr val="000000"/>
              </a:solidFill>
              <a:latin typeface="+mn-ea"/>
              <a:ea typeface="宋体" pitchFamily="2" charset="-122"/>
              <a:cs typeface="楷体_GB2312"/>
            </a:endParaRPr>
          </a:p>
          <a:p>
            <a:pPr marL="269875" indent="-269875" eaLnBrk="0" hangingPunct="0">
              <a:lnSpc>
                <a:spcPct val="130000"/>
              </a:lnSpc>
              <a:spcBef>
                <a:spcPct val="50000"/>
              </a:spcBef>
              <a:buClr>
                <a:schemeClr val="tx2"/>
              </a:buClr>
              <a:buSzPct val="75000"/>
              <a:buFont typeface="Arial" pitchFamily="34" charset="0"/>
              <a:buChar char="►"/>
            </a:pPr>
            <a:r>
              <a:rPr lang="zh-CN" altLang="en-US" sz="1200" smtClean="0">
                <a:solidFill>
                  <a:srgbClr val="000000"/>
                </a:solidFill>
                <a:latin typeface="+mn-ea"/>
                <a:ea typeface="宋体" pitchFamily="2" charset="-122"/>
                <a:cs typeface="楷体_GB2312"/>
              </a:rPr>
              <a:t>在实践中，有些企业只选用一种薪资体系，而在另外一些时候在同一家企业可能同时存在两三种薪资体系</a:t>
            </a:r>
            <a:endParaRPr lang="en-US" altLang="zh-CN" sz="1200" smtClean="0">
              <a:solidFill>
                <a:srgbClr val="000000"/>
              </a:solidFill>
              <a:latin typeface="+mn-ea"/>
              <a:ea typeface="宋体" pitchFamily="2" charset="-122"/>
              <a:cs typeface="楷体_GB2312"/>
            </a:endParaRPr>
          </a:p>
          <a:p>
            <a:pPr marL="269875" indent="-269875" eaLnBrk="0" hangingPunct="0">
              <a:lnSpc>
                <a:spcPct val="130000"/>
              </a:lnSpc>
              <a:spcBef>
                <a:spcPct val="50000"/>
              </a:spcBef>
              <a:buClr>
                <a:schemeClr val="tx2"/>
              </a:buClr>
              <a:buSzPct val="75000"/>
              <a:buFont typeface="Arial" pitchFamily="34" charset="0"/>
              <a:buChar char="►"/>
            </a:pPr>
            <a:r>
              <a:rPr lang="zh-CN" altLang="en-US" sz="1200" smtClean="0">
                <a:solidFill>
                  <a:srgbClr val="000000"/>
                </a:solidFill>
                <a:latin typeface="+mn-ea"/>
                <a:ea typeface="宋体" pitchFamily="2" charset="-122"/>
                <a:cs typeface="楷体_GB2312"/>
              </a:rPr>
              <a:t>大多数企业仍旧采用岗位薪资体系，即使采用了技能薪资体系和能力薪资体系的企业，也大都是从岗位薪资体系转过来的</a:t>
            </a:r>
            <a:endParaRPr lang="en-US" altLang="zh-CN" sz="1200" smtClean="0">
              <a:solidFill>
                <a:srgbClr val="000000"/>
              </a:solidFill>
              <a:latin typeface="+mn-ea"/>
              <a:ea typeface="宋体" pitchFamily="2" charset="-122"/>
              <a:cs typeface="楷体_GB2312"/>
            </a:endParaRPr>
          </a:p>
          <a:p>
            <a:pPr marL="269875" indent="-269875" eaLnBrk="0" hangingPunct="0">
              <a:lnSpc>
                <a:spcPct val="130000"/>
              </a:lnSpc>
              <a:spcBef>
                <a:spcPct val="50000"/>
              </a:spcBef>
              <a:buClr>
                <a:schemeClr val="tx2"/>
              </a:buClr>
              <a:buSzPct val="75000"/>
              <a:buFont typeface="Arial" pitchFamily="34" charset="0"/>
              <a:buChar char="►"/>
            </a:pPr>
            <a:r>
              <a:rPr lang="zh-CN" altLang="en-US" sz="1200" smtClean="0">
                <a:solidFill>
                  <a:srgbClr val="000000"/>
                </a:solidFill>
                <a:latin typeface="+mn-ea"/>
                <a:ea typeface="宋体" pitchFamily="2" charset="-122"/>
                <a:cs typeface="楷体_GB2312"/>
              </a:rPr>
              <a:t>根据安永对大学城的了解，建议大学城将岗位作为确定基本薪酬的基础</a:t>
            </a:r>
            <a:endParaRPr lang="zh-CN" altLang="en-US" sz="1200">
              <a:solidFill>
                <a:srgbClr val="000000"/>
              </a:solidFill>
              <a:latin typeface="+mn-ea"/>
              <a:ea typeface="宋体" pitchFamily="2" charset="-122"/>
              <a:cs typeface="楷体_GB231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Rectangle 14"/>
          <p:cNvSpPr/>
          <p:nvPr/>
        </p:nvSpPr>
        <p:spPr bwMode="auto">
          <a:xfrm>
            <a:off x="495300" y="1828800"/>
            <a:ext cx="4127500" cy="2057400"/>
          </a:xfrm>
          <a:prstGeom prst="rect">
            <a:avLst/>
          </a:prstGeom>
          <a:solidFill>
            <a:srgbClr val="FCBADD">
              <a:alpha val="10000"/>
            </a:srgbClr>
          </a:solidFill>
          <a:ln w="9525" cap="flat" cmpd="sng" algn="ctr">
            <a:solidFill>
              <a:srgbClr val="FCBADD"/>
            </a:solidFill>
            <a:prstDash val="lgDash"/>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zh-CN" altLang="en-US" sz="1600" smtClean="0">
              <a:latin typeface="宋体" pitchFamily="2" charset="-122"/>
              <a:ea typeface="宋体" pitchFamily="2" charset="-122"/>
            </a:endParaRPr>
          </a:p>
        </p:txBody>
      </p:sp>
      <p:sp>
        <p:nvSpPr>
          <p:cNvPr id="2" name="Title 1"/>
          <p:cNvSpPr>
            <a:spLocks noGrp="1"/>
          </p:cNvSpPr>
          <p:nvPr>
            <p:ph type="title"/>
          </p:nvPr>
        </p:nvSpPr>
        <p:spPr>
          <a:xfrm>
            <a:off x="165100" y="228600"/>
            <a:ext cx="7780338" cy="684212"/>
          </a:xfrm>
        </p:spPr>
        <p:txBody>
          <a:bodyPr/>
          <a:lstStyle/>
          <a:p>
            <a:r>
              <a:rPr lang="zh-CN" altLang="en-US" smtClean="0">
                <a:solidFill>
                  <a:schemeClr val="tx1"/>
                </a:solidFill>
              </a:rPr>
              <a:t>岗位评估遵循的</a:t>
            </a:r>
            <a:r>
              <a:rPr lang="en-US" altLang="zh-CN" smtClean="0">
                <a:solidFill>
                  <a:schemeClr val="tx1"/>
                </a:solidFill>
              </a:rPr>
              <a:t>3P</a:t>
            </a:r>
            <a:r>
              <a:rPr lang="zh-CN" altLang="en-US" smtClean="0">
                <a:solidFill>
                  <a:schemeClr val="tx1"/>
                </a:solidFill>
              </a:rPr>
              <a:t>原则</a:t>
            </a:r>
            <a:endParaRPr lang="en-US">
              <a:solidFill>
                <a:schemeClr val="tx1"/>
              </a:solidFill>
            </a:endParaRPr>
          </a:p>
        </p:txBody>
      </p:sp>
      <p:sp>
        <p:nvSpPr>
          <p:cNvPr id="5" name="Rounded Rectangle 4"/>
          <p:cNvSpPr/>
          <p:nvPr>
            <p:custDataLst>
              <p:tags r:id="rId2"/>
            </p:custDataLst>
          </p:nvPr>
        </p:nvSpPr>
        <p:spPr bwMode="auto">
          <a:xfrm>
            <a:off x="5539589" y="1634243"/>
            <a:ext cx="4036215" cy="2023357"/>
          </a:xfrm>
          <a:prstGeom prst="roundRect">
            <a:avLst/>
          </a:prstGeom>
          <a:solidFill>
            <a:schemeClr val="bg1">
              <a:lumMod val="95000"/>
            </a:schemeClr>
          </a:solidFill>
          <a:ln w="6350">
            <a:prstDash val="dash"/>
            <a:headEnd type="none" w="med" len="med"/>
            <a:tailEnd type="none" w="med" len="med"/>
          </a:ln>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rtlCol="0" anchor="ctr" anchorCtr="0" compatLnSpc="1">
            <a:prstTxWarp prst="textNoShape">
              <a:avLst/>
            </a:prstTxWarp>
          </a:bodyPr>
          <a:lstStyle>
            <a:defPPr>
              <a:defRPr lang="zh-CN"/>
            </a:defPPr>
            <a:lvl1pPr algn="l" rtl="0" fontAlgn="base">
              <a:spcBef>
                <a:spcPct val="0"/>
              </a:spcBef>
              <a:spcAft>
                <a:spcPct val="0"/>
              </a:spcAft>
              <a:defRPr kern="1200">
                <a:solidFill>
                  <a:srgbClr val="000000"/>
                </a:solidFill>
                <a:latin typeface="Calibri"/>
                <a:ea typeface="华文楷体" pitchFamily="2" charset="-122"/>
                <a:cs typeface="+mn-cs"/>
              </a:defRPr>
            </a:lvl1pPr>
            <a:lvl2pPr marL="457200" algn="l" rtl="0" fontAlgn="base">
              <a:spcBef>
                <a:spcPct val="0"/>
              </a:spcBef>
              <a:spcAft>
                <a:spcPct val="0"/>
              </a:spcAft>
              <a:defRPr kern="1200">
                <a:solidFill>
                  <a:srgbClr val="000000"/>
                </a:solidFill>
                <a:latin typeface="Calibri"/>
                <a:ea typeface="华文楷体" pitchFamily="2" charset="-122"/>
                <a:cs typeface="+mn-cs"/>
              </a:defRPr>
            </a:lvl2pPr>
            <a:lvl3pPr marL="914400" algn="l" rtl="0" fontAlgn="base">
              <a:spcBef>
                <a:spcPct val="0"/>
              </a:spcBef>
              <a:spcAft>
                <a:spcPct val="0"/>
              </a:spcAft>
              <a:defRPr kern="1200">
                <a:solidFill>
                  <a:srgbClr val="000000"/>
                </a:solidFill>
                <a:latin typeface="Calibri"/>
                <a:ea typeface="华文楷体" pitchFamily="2" charset="-122"/>
                <a:cs typeface="+mn-cs"/>
              </a:defRPr>
            </a:lvl3pPr>
            <a:lvl4pPr marL="1371600" algn="l" rtl="0" fontAlgn="base">
              <a:spcBef>
                <a:spcPct val="0"/>
              </a:spcBef>
              <a:spcAft>
                <a:spcPct val="0"/>
              </a:spcAft>
              <a:defRPr kern="1200">
                <a:solidFill>
                  <a:srgbClr val="000000"/>
                </a:solidFill>
                <a:latin typeface="Calibri"/>
                <a:ea typeface="华文楷体" pitchFamily="2" charset="-122"/>
                <a:cs typeface="+mn-cs"/>
              </a:defRPr>
            </a:lvl4pPr>
            <a:lvl5pPr marL="1828800" algn="l" rtl="0" fontAlgn="base">
              <a:spcBef>
                <a:spcPct val="0"/>
              </a:spcBef>
              <a:spcAft>
                <a:spcPct val="0"/>
              </a:spcAft>
              <a:defRPr kern="1200">
                <a:solidFill>
                  <a:srgbClr val="000000"/>
                </a:solidFill>
                <a:latin typeface="Calibri"/>
                <a:ea typeface="华文楷体" pitchFamily="2" charset="-122"/>
                <a:cs typeface="+mn-cs"/>
              </a:defRPr>
            </a:lvl5pPr>
            <a:lvl6pPr marL="2286000" algn="l" defTabSz="914400" rtl="0" eaLnBrk="1" latinLnBrk="0" hangingPunct="1">
              <a:defRPr kern="1200">
                <a:solidFill>
                  <a:srgbClr val="000000"/>
                </a:solidFill>
                <a:latin typeface="Calibri"/>
                <a:ea typeface="华文楷体" pitchFamily="2" charset="-122"/>
                <a:cs typeface="+mn-cs"/>
              </a:defRPr>
            </a:lvl6pPr>
            <a:lvl7pPr marL="2743200" algn="l" defTabSz="914400" rtl="0" eaLnBrk="1" latinLnBrk="0" hangingPunct="1">
              <a:defRPr kern="1200">
                <a:solidFill>
                  <a:srgbClr val="000000"/>
                </a:solidFill>
                <a:latin typeface="Calibri"/>
                <a:ea typeface="华文楷体" pitchFamily="2" charset="-122"/>
                <a:cs typeface="+mn-cs"/>
              </a:defRPr>
            </a:lvl7pPr>
            <a:lvl8pPr marL="3200400" algn="l" defTabSz="914400" rtl="0" eaLnBrk="1" latinLnBrk="0" hangingPunct="1">
              <a:defRPr kern="1200">
                <a:solidFill>
                  <a:srgbClr val="000000"/>
                </a:solidFill>
                <a:latin typeface="Calibri"/>
                <a:ea typeface="华文楷体" pitchFamily="2" charset="-122"/>
                <a:cs typeface="+mn-cs"/>
              </a:defRPr>
            </a:lvl8pPr>
            <a:lvl9pPr marL="3657600" algn="l" defTabSz="914400" rtl="0" eaLnBrk="1" latinLnBrk="0" hangingPunct="1">
              <a:defRPr kern="1200">
                <a:solidFill>
                  <a:srgbClr val="000000"/>
                </a:solidFill>
                <a:latin typeface="Calibri"/>
                <a:ea typeface="华文楷体" pitchFamily="2" charset="-122"/>
                <a:cs typeface="+mn-cs"/>
              </a:defRPr>
            </a:lvl9pPr>
          </a:lstStyle>
          <a:p>
            <a:r>
              <a:rPr lang="zh-CN" altLang="en-US" sz="1400" b="1" smtClean="0"/>
              <a:t>岗位评估：</a:t>
            </a:r>
            <a:r>
              <a:rPr lang="zh-CN" altLang="en-US" sz="1400" smtClean="0"/>
              <a:t>界定职位的相对价值或者职位对组织成功所作的贡献来将职位进行从高到低的排列。岗位评估过程一般</a:t>
            </a:r>
            <a:r>
              <a:rPr lang="zh-CN" altLang="en-US" sz="1400" smtClean="0">
                <a:solidFill>
                  <a:srgbClr val="000000"/>
                </a:solidFill>
                <a:latin typeface="+mn-ea"/>
                <a:ea typeface="宋体" pitchFamily="2" charset="-122"/>
                <a:cs typeface="楷体_GB2312"/>
              </a:rPr>
              <a:t>考虑的报酬要素：职位要求的知识、监督控制、工作复杂性、工作范围与影响、人际接触、工作环境</a:t>
            </a:r>
            <a:r>
              <a:rPr lang="zh-CN" altLang="en-US" sz="1400" smtClean="0"/>
              <a:t>。大学城可根据自身实际情况制定其他重要评估因素，例如岗位重要性、个人能力、沟通技巧等等。</a:t>
            </a:r>
            <a:endParaRPr lang="zh-CN" altLang="en-US" sz="1400"/>
          </a:p>
        </p:txBody>
      </p:sp>
      <p:sp>
        <p:nvSpPr>
          <p:cNvPr id="6" name="AutoShape 17"/>
          <p:cNvSpPr>
            <a:spLocks noChangeArrowheads="1"/>
          </p:cNvSpPr>
          <p:nvPr>
            <p:custDataLst>
              <p:tags r:id="rId3"/>
            </p:custDataLst>
          </p:nvPr>
        </p:nvSpPr>
        <p:spPr bwMode="auto">
          <a:xfrm>
            <a:off x="6404841" y="1219201"/>
            <a:ext cx="2345463" cy="533400"/>
          </a:xfrm>
          <a:prstGeom prst="bevel">
            <a:avLst>
              <a:gd name="adj" fmla="val 11644"/>
            </a:avLst>
          </a:prstGeom>
          <a:solidFill>
            <a:srgbClr val="FFFF99"/>
          </a:solidFill>
          <a:ln w="9525" cap="flat" cmpd="sng" algn="ctr">
            <a:noFill/>
            <a:prstDash val="dash"/>
            <a:round/>
            <a:headEnd type="none" w="med" len="med"/>
            <a:tailEnd type="none" w="med" len="med"/>
          </a:ln>
          <a:effectLst/>
        </p:spPr>
        <p:txBody>
          <a:bodyPr vert="horz" wrap="square" lIns="0" tIns="0" rIns="0" bIns="0" numCol="1" rtlCol="0" anchor="ctr"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lnSpc>
                <a:spcPct val="90000"/>
              </a:lnSpc>
              <a:spcBef>
                <a:spcPct val="50000"/>
              </a:spcBef>
              <a:buSzPct val="75000"/>
              <a:buFont typeface="Arial" pitchFamily="34" charset="0"/>
              <a:buNone/>
            </a:pPr>
            <a:r>
              <a:rPr lang="zh-CN" altLang="en-US" b="1" kern="0" smtClean="0">
                <a:latin typeface="宋体" pitchFamily="2" charset="-122"/>
                <a:ea typeface="宋体" pitchFamily="2" charset="-122"/>
              </a:rPr>
              <a:t>内部公平性</a:t>
            </a:r>
            <a:endParaRPr lang="zh-CN" altLang="en-GB" b="1" kern="0" smtClean="0">
              <a:latin typeface="宋体" pitchFamily="2" charset="-122"/>
              <a:ea typeface="宋体" pitchFamily="2" charset="-122"/>
            </a:endParaRPr>
          </a:p>
        </p:txBody>
      </p:sp>
      <p:sp>
        <p:nvSpPr>
          <p:cNvPr id="8" name="Rectangle 387"/>
          <p:cNvSpPr>
            <a:spLocks noChangeArrowheads="1"/>
          </p:cNvSpPr>
          <p:nvPr/>
        </p:nvSpPr>
        <p:spPr bwMode="auto">
          <a:xfrm>
            <a:off x="5486400" y="4114800"/>
            <a:ext cx="4191000" cy="2246769"/>
          </a:xfrm>
          <a:prstGeom prst="rect">
            <a:avLst/>
          </a:prstGeom>
          <a:noFill/>
          <a:ln w="9525" algn="ctr">
            <a:noFill/>
            <a:miter lim="800000"/>
            <a:headEnd type="none" w="sm" len="sm"/>
            <a:tailEnd type="none" w="sm" len="sm"/>
          </a:ln>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273050" indent="-273050" algn="l">
              <a:buClr>
                <a:schemeClr val="tx2"/>
              </a:buClr>
              <a:buSzPct val="75000"/>
              <a:buFont typeface="Arial" pitchFamily="34" charset="0"/>
              <a:buChar char="►"/>
            </a:pPr>
            <a:r>
              <a:rPr lang="zh-CN" altLang="en-US" sz="1400" b="0">
                <a:latin typeface="宋体" pitchFamily="2" charset="-122"/>
                <a:ea typeface="宋体" pitchFamily="2" charset="-122"/>
              </a:rPr>
              <a:t>岗位评估是确定内外部</a:t>
            </a:r>
            <a:r>
              <a:rPr lang="zh-CN" altLang="en-US" sz="1400" b="0" smtClean="0">
                <a:latin typeface="宋体" pitchFamily="2" charset="-122"/>
                <a:ea typeface="宋体" pitchFamily="2" charset="-122"/>
              </a:rPr>
              <a:t>薪酬关</a:t>
            </a:r>
            <a:r>
              <a:rPr lang="zh-CN" altLang="en-US" sz="1400" b="0">
                <a:latin typeface="宋体" pitchFamily="2" charset="-122"/>
                <a:ea typeface="宋体" pitchFamily="2" charset="-122"/>
              </a:rPr>
              <a:t>系最有效的</a:t>
            </a:r>
            <a:r>
              <a:rPr lang="zh-CN" altLang="en-US" sz="1400" b="0" smtClean="0">
                <a:latin typeface="宋体" pitchFamily="2" charset="-122"/>
                <a:ea typeface="宋体" pitchFamily="2" charset="-122"/>
              </a:rPr>
              <a:t>方法</a:t>
            </a:r>
            <a:endParaRPr lang="zh-CN" altLang="en-US" sz="1400" b="0">
              <a:latin typeface="宋体" pitchFamily="2" charset="-122"/>
              <a:ea typeface="宋体" pitchFamily="2" charset="-122"/>
            </a:endParaRPr>
          </a:p>
          <a:p>
            <a:pPr marL="273050" indent="-273050" algn="l">
              <a:buClr>
                <a:schemeClr val="tx2"/>
              </a:buClr>
              <a:buSzPct val="75000"/>
              <a:buFont typeface="Arial" pitchFamily="34" charset="0"/>
              <a:buChar char="►"/>
            </a:pPr>
            <a:r>
              <a:rPr lang="zh-CN" altLang="en-US" sz="1400" b="0">
                <a:latin typeface="宋体" pitchFamily="2" charset="-122"/>
                <a:ea typeface="宋体" pitchFamily="2" charset="-122"/>
              </a:rPr>
              <a:t>通过岗位评估和岗</a:t>
            </a:r>
            <a:r>
              <a:rPr lang="zh-CN" altLang="en-US" sz="1400" b="0" smtClean="0">
                <a:latin typeface="宋体" pitchFamily="2" charset="-122"/>
                <a:ea typeface="宋体" pitchFamily="2" charset="-122"/>
              </a:rPr>
              <a:t>位等级分类，</a:t>
            </a:r>
            <a:r>
              <a:rPr lang="zh-CN" altLang="en-US" sz="1400" b="0">
                <a:latin typeface="宋体" pitchFamily="2" charset="-122"/>
                <a:ea typeface="宋体" pitchFamily="2" charset="-122"/>
              </a:rPr>
              <a:t>使薪</a:t>
            </a:r>
            <a:r>
              <a:rPr lang="zh-CN" altLang="en-US" sz="1400" b="0" smtClean="0">
                <a:latin typeface="宋体" pitchFamily="2" charset="-122"/>
                <a:ea typeface="宋体" pitchFamily="2" charset="-122"/>
              </a:rPr>
              <a:t>酬政策</a:t>
            </a:r>
            <a:r>
              <a:rPr lang="zh-CN" altLang="en-US" sz="1400" b="0">
                <a:latin typeface="宋体" pitchFamily="2" charset="-122"/>
                <a:ea typeface="宋体" pitchFamily="2" charset="-122"/>
              </a:rPr>
              <a:t>的制订更具公正</a:t>
            </a:r>
            <a:r>
              <a:rPr lang="zh-CN" altLang="en-US" sz="1400" b="0" smtClean="0">
                <a:latin typeface="宋体" pitchFamily="2" charset="-122"/>
                <a:ea typeface="宋体" pitchFamily="2" charset="-122"/>
              </a:rPr>
              <a:t>性</a:t>
            </a:r>
            <a:endParaRPr lang="zh-CN" altLang="en-US" sz="1400" b="0">
              <a:latin typeface="宋体" pitchFamily="2" charset="-122"/>
              <a:ea typeface="宋体" pitchFamily="2" charset="-122"/>
            </a:endParaRPr>
          </a:p>
          <a:p>
            <a:pPr marL="273050" indent="-273050" algn="l">
              <a:buClr>
                <a:schemeClr val="tx2"/>
              </a:buClr>
              <a:buSzPct val="75000"/>
              <a:buFont typeface="Arial" pitchFamily="34" charset="0"/>
              <a:buChar char="►"/>
            </a:pPr>
            <a:r>
              <a:rPr lang="zh-CN" altLang="en-US" sz="1400" b="0">
                <a:latin typeface="宋体" pitchFamily="2" charset="-122"/>
                <a:ea typeface="宋体" pitchFamily="2" charset="-122"/>
              </a:rPr>
              <a:t>岗位评估的标准同时也影响到公司薪</a:t>
            </a:r>
            <a:r>
              <a:rPr lang="zh-CN" altLang="en-US" sz="1400" b="0" smtClean="0">
                <a:latin typeface="宋体" pitchFamily="2" charset="-122"/>
                <a:ea typeface="宋体" pitchFamily="2" charset="-122"/>
              </a:rPr>
              <a:t>酬体</a:t>
            </a:r>
            <a:r>
              <a:rPr lang="zh-CN" altLang="en-US" sz="1400" b="0">
                <a:latin typeface="宋体" pitchFamily="2" charset="-122"/>
                <a:ea typeface="宋体" pitchFamily="2" charset="-122"/>
              </a:rPr>
              <a:t>系的标准；</a:t>
            </a:r>
          </a:p>
          <a:p>
            <a:pPr marL="273050" indent="-273050" algn="l">
              <a:buClr>
                <a:schemeClr val="tx2"/>
              </a:buClr>
              <a:buSzPct val="75000"/>
              <a:buFont typeface="Arial" pitchFamily="34" charset="0"/>
              <a:buChar char="►"/>
            </a:pPr>
            <a:r>
              <a:rPr lang="zh-CN" altLang="en-US" sz="1400" b="0">
                <a:latin typeface="宋体" pitchFamily="2" charset="-122"/>
                <a:ea typeface="宋体" pitchFamily="2" charset="-122"/>
              </a:rPr>
              <a:t>基于岗位评估的薪</a:t>
            </a:r>
            <a:r>
              <a:rPr lang="zh-CN" altLang="en-US" sz="1400" b="0" smtClean="0">
                <a:latin typeface="宋体" pitchFamily="2" charset="-122"/>
                <a:ea typeface="宋体" pitchFamily="2" charset="-122"/>
              </a:rPr>
              <a:t>酬体系为</a:t>
            </a:r>
            <a:r>
              <a:rPr lang="zh-CN" altLang="en-US" sz="1400" b="0">
                <a:latin typeface="宋体" pitchFamily="2" charset="-122"/>
                <a:ea typeface="宋体" pitchFamily="2" charset="-122"/>
              </a:rPr>
              <a:t>激励机制的制订奠定了基</a:t>
            </a:r>
            <a:r>
              <a:rPr lang="zh-CN" altLang="en-US" sz="1400" b="0" smtClean="0">
                <a:latin typeface="宋体" pitchFamily="2" charset="-122"/>
                <a:ea typeface="宋体" pitchFamily="2" charset="-122"/>
              </a:rPr>
              <a:t>础</a:t>
            </a:r>
            <a:endParaRPr lang="zh-CN" altLang="en-US" sz="1400" b="0">
              <a:latin typeface="宋体" pitchFamily="2" charset="-122"/>
              <a:ea typeface="宋体" pitchFamily="2" charset="-122"/>
            </a:endParaRPr>
          </a:p>
          <a:p>
            <a:pPr marL="273050" indent="-273050" algn="l">
              <a:buClr>
                <a:schemeClr val="tx2"/>
              </a:buClr>
              <a:buSzPct val="75000"/>
              <a:buFont typeface="Arial" pitchFamily="34" charset="0"/>
              <a:buChar char="►"/>
            </a:pPr>
            <a:r>
              <a:rPr lang="zh-CN" altLang="en-US" sz="1400" b="0">
                <a:latin typeface="宋体" pitchFamily="2" charset="-122"/>
                <a:ea typeface="宋体" pitchFamily="2" charset="-122"/>
              </a:rPr>
              <a:t>岗位评估为公司保持薪酬福利水平的市场竞争力提供了现实可比的基</a:t>
            </a:r>
            <a:r>
              <a:rPr lang="zh-CN" altLang="en-US" sz="1400" b="0" smtClean="0">
                <a:latin typeface="宋体" pitchFamily="2" charset="-122"/>
                <a:ea typeface="宋体" pitchFamily="2" charset="-122"/>
              </a:rPr>
              <a:t>础</a:t>
            </a:r>
            <a:endParaRPr lang="zh-CN" altLang="en-US" sz="1400" b="0">
              <a:latin typeface="宋体" pitchFamily="2" charset="-122"/>
              <a:ea typeface="宋体" pitchFamily="2" charset="-122"/>
            </a:endParaRPr>
          </a:p>
          <a:p>
            <a:pPr marL="273050" indent="-273050" algn="l">
              <a:buFont typeface="Wingdings" pitchFamily="2" charset="2"/>
              <a:buChar char="n"/>
            </a:pPr>
            <a:endParaRPr lang="zh-CN" altLang="en-US" sz="1400" b="0">
              <a:latin typeface="宋体" pitchFamily="2" charset="-122"/>
              <a:ea typeface="宋体" pitchFamily="2" charset="-122"/>
            </a:endParaRPr>
          </a:p>
        </p:txBody>
      </p:sp>
      <p:sp>
        <p:nvSpPr>
          <p:cNvPr id="9" name="Rectangle 3"/>
          <p:cNvSpPr txBox="1">
            <a:spLocks noChangeArrowheads="1"/>
          </p:cNvSpPr>
          <p:nvPr/>
        </p:nvSpPr>
        <p:spPr bwMode="auto">
          <a:xfrm>
            <a:off x="660400" y="1905000"/>
            <a:ext cx="3879850" cy="4267200"/>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lvl="0" indent="0" algn="l" defTabSz="914400" rtl="0" eaLnBrk="1" fontAlgn="base" latinLnBrk="0" hangingPunct="1">
              <a:lnSpc>
                <a:spcPct val="120000"/>
              </a:lnSpc>
              <a:spcBef>
                <a:spcPct val="20000"/>
              </a:spcBef>
              <a:spcAft>
                <a:spcPct val="0"/>
              </a:spcAft>
              <a:buClr>
                <a:schemeClr val="tx2"/>
              </a:buClr>
              <a:buSzPct val="75000"/>
              <a:buFont typeface="Arial" pitchFamily="34" charset="0"/>
              <a:buChar char="►"/>
              <a:defRPr/>
            </a:pP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为岗位</a:t>
            </a:r>
            <a:r>
              <a:rPr kumimoji="0" lang="en-US" altLang="zh-CN" sz="1400" b="1" i="0" u="none" strike="noStrike" kern="0" cap="none" spc="0" normalizeH="0" baseline="0" noProof="0" smtClean="0">
                <a:ln>
                  <a:noFill/>
                </a:ln>
                <a:solidFill>
                  <a:srgbClr val="000000"/>
                </a:solidFill>
                <a:effectLst/>
                <a:uLnTx/>
                <a:uFillTx/>
                <a:latin typeface="宋体" pitchFamily="2" charset="-122"/>
                <a:ea typeface="+mn-ea"/>
                <a:cs typeface="+mn-cs"/>
              </a:rPr>
              <a:t>——</a:t>
            </a:r>
            <a:r>
              <a:rPr lang="zh-CN" altLang="en-US" sz="1400" b="1" kern="0" smtClean="0">
                <a:solidFill>
                  <a:srgbClr val="000000"/>
                </a:solidFill>
                <a:latin typeface="+mn-ea"/>
                <a:ea typeface="宋体" pitchFamily="2" charset="-122"/>
              </a:rPr>
              <a:t>责任</a:t>
            </a: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付薪</a:t>
            </a:r>
            <a:endParaRPr kumimoji="0" lang="en-US" altLang="zh-CN" sz="1400" b="1" i="0" u="none" strike="noStrike" kern="0" cap="none" spc="0" normalizeH="0" baseline="0" noProof="0" smtClean="0">
              <a:ln>
                <a:noFill/>
              </a:ln>
              <a:solidFill>
                <a:srgbClr val="000000"/>
              </a:solidFill>
              <a:effectLst/>
              <a:uLnTx/>
              <a:uFillTx/>
              <a:latin typeface="+mn-ea"/>
              <a:ea typeface="+mn-ea"/>
              <a:cs typeface="+mn-cs"/>
            </a:endParaRPr>
          </a:p>
          <a:p>
            <a:pPr marL="0" marR="0" lvl="0" indent="0" algn="l" defTabSz="914400" rtl="0" eaLnBrk="1" fontAlgn="base" latinLnBrk="0" hangingPunct="1">
              <a:lnSpc>
                <a:spcPct val="120000"/>
              </a:lnSpc>
              <a:spcBef>
                <a:spcPct val="20000"/>
              </a:spcBef>
              <a:spcAft>
                <a:spcPct val="0"/>
              </a:spcAft>
              <a:buClr>
                <a:schemeClr val="tx1"/>
              </a:buClr>
              <a:buSzPct val="60000"/>
              <a:defRPr/>
            </a:pP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r>
              <a:rPr kumimoji="0" lang="en-US" altLang="zh-CN" sz="1200" i="0" u="none" strike="noStrike" kern="0" cap="none" spc="0" normalizeH="0" baseline="0" noProof="0" smtClean="0">
                <a:ln>
                  <a:noFill/>
                </a:ln>
                <a:solidFill>
                  <a:srgbClr val="000000"/>
                </a:solidFill>
                <a:effectLst/>
                <a:uLnTx/>
                <a:uFillTx/>
                <a:latin typeface="+mn-ea"/>
                <a:ea typeface="+mn-ea"/>
                <a:cs typeface="+mn-cs"/>
              </a:rPr>
              <a:t>Position - Responsibility</a:t>
            </a: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同等责任同等职级的员工拥有相同的参考工资</a:t>
            </a:r>
          </a:p>
          <a:p>
            <a:pPr marL="0" marR="0" lvl="0" indent="0" algn="l" defTabSz="914400" rtl="0" eaLnBrk="1" fontAlgn="base" latinLnBrk="0" hangingPunct="1">
              <a:lnSpc>
                <a:spcPct val="120000"/>
              </a:lnSpc>
              <a:spcBef>
                <a:spcPct val="20000"/>
              </a:spcBef>
              <a:spcAft>
                <a:spcPct val="0"/>
              </a:spcAft>
              <a:buClr>
                <a:schemeClr val="tx2"/>
              </a:buClr>
              <a:buSzPct val="75000"/>
              <a:buFont typeface="Arial" pitchFamily="34" charset="0"/>
              <a:buChar char="►"/>
              <a:defRPr/>
            </a:pP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为个人</a:t>
            </a:r>
            <a:r>
              <a:rPr kumimoji="0" lang="en-US" altLang="zh-CN" sz="1400" b="1" i="0" u="none" strike="noStrike" kern="0" cap="none" spc="0" normalizeH="0" baseline="0" noProof="0" smtClean="0">
                <a:ln>
                  <a:noFill/>
                </a:ln>
                <a:solidFill>
                  <a:srgbClr val="000000"/>
                </a:solidFill>
                <a:effectLst/>
                <a:uLnTx/>
                <a:uFillTx/>
                <a:latin typeface="宋体" pitchFamily="2" charset="-122"/>
                <a:ea typeface="+mn-ea"/>
                <a:cs typeface="+mn-cs"/>
              </a:rPr>
              <a:t>——</a:t>
            </a: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能力付薪</a:t>
            </a:r>
            <a:endParaRPr kumimoji="0" lang="en-US" altLang="zh-CN" sz="1400" b="1" i="0" u="none" strike="noStrike" kern="0" cap="none" spc="0" normalizeH="0" baseline="0" noProof="0" smtClean="0">
              <a:ln>
                <a:noFill/>
              </a:ln>
              <a:solidFill>
                <a:srgbClr val="000000"/>
              </a:solidFill>
              <a:effectLst/>
              <a:uLnTx/>
              <a:uFillTx/>
              <a:latin typeface="+mn-ea"/>
              <a:ea typeface="+mn-ea"/>
              <a:cs typeface="+mn-cs"/>
            </a:endParaRPr>
          </a:p>
          <a:p>
            <a:pPr marL="0" marR="0" lvl="0" indent="0" algn="l" defTabSz="914400" rtl="0" eaLnBrk="1" fontAlgn="base" latinLnBrk="0" hangingPunct="1">
              <a:lnSpc>
                <a:spcPct val="120000"/>
              </a:lnSpc>
              <a:spcBef>
                <a:spcPct val="20000"/>
              </a:spcBef>
              <a:spcAft>
                <a:spcPct val="0"/>
              </a:spcAft>
              <a:buClr>
                <a:schemeClr val="tx1"/>
              </a:buClr>
              <a:buSzPct val="60000"/>
              <a:defRPr/>
            </a:pP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r>
              <a:rPr kumimoji="0" lang="en-US" altLang="zh-CN" sz="1200" i="0" u="none" strike="noStrike" kern="0" cap="none" spc="0" normalizeH="0" baseline="0" noProof="0" smtClean="0">
                <a:ln>
                  <a:noFill/>
                </a:ln>
                <a:solidFill>
                  <a:srgbClr val="000000"/>
                </a:solidFill>
                <a:effectLst/>
                <a:uLnTx/>
                <a:uFillTx/>
                <a:latin typeface="+mn-ea"/>
                <a:ea typeface="+mn-ea"/>
                <a:cs typeface="+mn-cs"/>
              </a:rPr>
              <a:t>Person - Competency</a:t>
            </a: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个人能力决定相对参考工资的实际薪水</a:t>
            </a: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拥有企业急需能力者可得到市场津贴</a:t>
            </a:r>
            <a:endParaRPr kumimoji="0" lang="en-US" altLang="zh-CN" sz="1400" b="0" i="0" u="none" strike="noStrike" kern="0" cap="none" spc="0" normalizeH="0" baseline="0" noProof="0" smtClean="0">
              <a:ln>
                <a:noFill/>
              </a:ln>
              <a:solidFill>
                <a:srgbClr val="000000"/>
              </a:solidFill>
              <a:effectLst/>
              <a:uLnTx/>
              <a:uFillTx/>
              <a:latin typeface="+mn-ea"/>
              <a:ea typeface="+mn-ea"/>
            </a:endParaRPr>
          </a:p>
          <a:p>
            <a:pPr marL="0" marR="0" lvl="0" indent="0" algn="l" defTabSz="914400" rtl="0" eaLnBrk="1" fontAlgn="base" latinLnBrk="0" hangingPunct="1">
              <a:lnSpc>
                <a:spcPct val="120000"/>
              </a:lnSpc>
              <a:spcBef>
                <a:spcPct val="20000"/>
              </a:spcBef>
              <a:spcAft>
                <a:spcPct val="0"/>
              </a:spcAft>
              <a:buClr>
                <a:schemeClr val="tx2"/>
              </a:buClr>
              <a:buSzPct val="75000"/>
              <a:buFont typeface="Arial" pitchFamily="34" charset="0"/>
              <a:buChar char="►"/>
              <a:defRPr/>
            </a:pP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为绩效</a:t>
            </a:r>
            <a:r>
              <a:rPr kumimoji="0" lang="en-US" altLang="zh-CN" sz="1400" b="1" i="0" u="none" strike="noStrike" kern="0" cap="none" spc="0" normalizeH="0" baseline="0" noProof="0" smtClean="0">
                <a:ln>
                  <a:noFill/>
                </a:ln>
                <a:solidFill>
                  <a:srgbClr val="000000"/>
                </a:solidFill>
                <a:effectLst/>
                <a:uLnTx/>
                <a:uFillTx/>
                <a:latin typeface="宋体" pitchFamily="2" charset="-122"/>
                <a:ea typeface="+mn-ea"/>
                <a:cs typeface="+mn-cs"/>
              </a:rPr>
              <a:t>——</a:t>
            </a: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贡献付薪</a:t>
            </a:r>
            <a:endParaRPr kumimoji="0" lang="en-US" altLang="zh-CN" sz="1400" b="1" i="0" u="none" strike="noStrike" kern="0" cap="none" spc="0" normalizeH="0" baseline="0" noProof="0" smtClean="0">
              <a:ln>
                <a:noFill/>
              </a:ln>
              <a:solidFill>
                <a:srgbClr val="000000"/>
              </a:solidFill>
              <a:effectLst/>
              <a:uLnTx/>
              <a:uFillTx/>
              <a:latin typeface="+mn-ea"/>
              <a:ea typeface="+mn-ea"/>
              <a:cs typeface="+mn-cs"/>
            </a:endParaRPr>
          </a:p>
          <a:p>
            <a:pPr marL="0" marR="0" lvl="0" indent="0" algn="l" defTabSz="914400" rtl="0" eaLnBrk="1" fontAlgn="base" latinLnBrk="0" hangingPunct="1">
              <a:lnSpc>
                <a:spcPct val="120000"/>
              </a:lnSpc>
              <a:spcBef>
                <a:spcPct val="20000"/>
              </a:spcBef>
              <a:spcAft>
                <a:spcPct val="0"/>
              </a:spcAft>
              <a:buClr>
                <a:schemeClr val="tx1"/>
              </a:buClr>
              <a:buSzPct val="60000"/>
              <a:defRPr/>
            </a:pP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r>
              <a:rPr kumimoji="0" lang="en-US" altLang="zh-CN" sz="1200" i="0" u="none" strike="noStrike" kern="0" cap="none" spc="0" normalizeH="0" baseline="0" noProof="0" smtClean="0">
                <a:ln>
                  <a:noFill/>
                </a:ln>
                <a:solidFill>
                  <a:srgbClr val="000000"/>
                </a:solidFill>
                <a:effectLst/>
                <a:uLnTx/>
                <a:uFillTx/>
                <a:latin typeface="+mn-ea"/>
                <a:ea typeface="+mn-ea"/>
                <a:cs typeface="+mn-cs"/>
              </a:rPr>
              <a:t>Performance - Contribution</a:t>
            </a:r>
            <a:r>
              <a:rPr kumimoji="0" lang="zh-CN" altLang="en-US" sz="1200" i="0" u="none" strike="noStrike" kern="0" cap="none" spc="0" normalizeH="0" baseline="0" noProof="0" smtClean="0">
                <a:ln>
                  <a:noFill/>
                </a:ln>
                <a:solidFill>
                  <a:srgbClr val="000000"/>
                </a:solidFill>
                <a:effectLst/>
                <a:uLnTx/>
                <a:uFillTx/>
                <a:latin typeface="+mn-ea"/>
                <a:ea typeface="+mn-ea"/>
                <a:cs typeface="+mn-cs"/>
              </a:rPr>
              <a:t>）</a:t>
            </a: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绩效薪酬是浮动的</a:t>
            </a: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为短期和长期绩效付薪</a:t>
            </a:r>
          </a:p>
          <a:p>
            <a:pPr marL="0" marR="0" lvl="0" indent="0" algn="l" defTabSz="914400" rtl="0" eaLnBrk="1" fontAlgn="base" latinLnBrk="0" hangingPunct="1">
              <a:lnSpc>
                <a:spcPct val="120000"/>
              </a:lnSpc>
              <a:spcBef>
                <a:spcPct val="20000"/>
              </a:spcBef>
              <a:spcAft>
                <a:spcPct val="0"/>
              </a:spcAft>
              <a:buClr>
                <a:schemeClr val="tx2"/>
              </a:buClr>
              <a:buSzPct val="75000"/>
              <a:buFont typeface="Arial" pitchFamily="34" charset="0"/>
              <a:buChar char="►"/>
              <a:defRPr/>
            </a:pPr>
            <a:r>
              <a:rPr kumimoji="0" lang="zh-CN" altLang="en-US" sz="1400" b="1" i="0" u="none" strike="noStrike" kern="0" cap="none" spc="0" normalizeH="0" baseline="0" noProof="0" smtClean="0">
                <a:ln>
                  <a:noFill/>
                </a:ln>
                <a:solidFill>
                  <a:srgbClr val="000000"/>
                </a:solidFill>
                <a:effectLst/>
                <a:uLnTx/>
                <a:uFillTx/>
                <a:latin typeface="+mn-ea"/>
                <a:ea typeface="+mn-ea"/>
                <a:cs typeface="+mn-cs"/>
              </a:rPr>
              <a:t>总报酬</a:t>
            </a:r>
            <a:endParaRPr kumimoji="0" lang="en-US" altLang="zh-CN" sz="1400" b="1" i="0" u="none" strike="noStrike" kern="0" cap="none" spc="0" normalizeH="0" baseline="0" noProof="0" smtClean="0">
              <a:ln>
                <a:noFill/>
              </a:ln>
              <a:solidFill>
                <a:srgbClr val="000000"/>
              </a:solidFill>
              <a:effectLst/>
              <a:uLnTx/>
              <a:uFillTx/>
              <a:latin typeface="+mn-ea"/>
              <a:ea typeface="+mn-ea"/>
              <a:cs typeface="+mn-cs"/>
            </a:endParaRPr>
          </a:p>
          <a:p>
            <a:pPr marL="1588" marR="0" lvl="1" indent="0" algn="l" defTabSz="914400" rtl="0" eaLnBrk="1" fontAlgn="base" latinLnBrk="0" hangingPunct="1">
              <a:lnSpc>
                <a:spcPct val="120000"/>
              </a:lnSpc>
              <a:spcBef>
                <a:spcPct val="25000"/>
              </a:spcBef>
              <a:spcAft>
                <a:spcPct val="0"/>
              </a:spcAft>
              <a:buClr>
                <a:schemeClr val="tx1"/>
              </a:buClr>
              <a:buSzPct val="90000"/>
              <a:buFontTx/>
              <a:buChar char="–"/>
              <a:defRPr/>
            </a:pPr>
            <a:r>
              <a:rPr kumimoji="0" lang="zh-CN" altLang="en-US" sz="1400" b="0" i="0" u="none" strike="noStrike" kern="0" cap="none" spc="0" normalizeH="0" baseline="0" noProof="0" smtClean="0">
                <a:ln>
                  <a:noFill/>
                </a:ln>
                <a:solidFill>
                  <a:srgbClr val="000000"/>
                </a:solidFill>
                <a:effectLst/>
                <a:uLnTx/>
                <a:uFillTx/>
                <a:latin typeface="+mn-ea"/>
                <a:ea typeface="+mn-ea"/>
              </a:rPr>
              <a:t>对雇主控制成本的同时最大化对员工的价值</a:t>
            </a:r>
            <a:endParaRPr kumimoji="0" lang="zh-CN" altLang="en-US" sz="1400" b="0" i="0" u="none" strike="noStrike" kern="0" cap="none" spc="0" normalizeH="0" baseline="0" noProof="0" smtClean="0">
              <a:ln>
                <a:noFill/>
              </a:ln>
              <a:solidFill>
                <a:schemeClr val="tx1"/>
              </a:solidFill>
              <a:effectLst/>
              <a:uLnTx/>
              <a:uFillTx/>
              <a:latin typeface="+mn-ea"/>
              <a:ea typeface="+mn-ea"/>
            </a:endParaRPr>
          </a:p>
        </p:txBody>
      </p:sp>
      <p:sp>
        <p:nvSpPr>
          <p:cNvPr id="10" name="AutoShape 2"/>
          <p:cNvSpPr>
            <a:spLocks noChangeArrowheads="1"/>
          </p:cNvSpPr>
          <p:nvPr/>
        </p:nvSpPr>
        <p:spPr bwMode="auto">
          <a:xfrm>
            <a:off x="396223" y="1539230"/>
            <a:ext cx="4312032" cy="4904603"/>
          </a:xfrm>
          <a:prstGeom prst="roundRect">
            <a:avLst>
              <a:gd name="adj" fmla="val 4400"/>
            </a:avLst>
          </a:prstGeom>
          <a:noFill/>
          <a:ln w="19050" cap="rnd">
            <a:solidFill>
              <a:schemeClr val="bg2"/>
            </a:solidFill>
            <a:prstDash val="sysDot"/>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宋体" pitchFamily="2" charset="-122"/>
              <a:ea typeface="宋体" pitchFamily="2" charset="-122"/>
            </a:endParaRPr>
          </a:p>
        </p:txBody>
      </p:sp>
      <p:sp>
        <p:nvSpPr>
          <p:cNvPr id="11" name="AutoShape 9"/>
          <p:cNvSpPr>
            <a:spLocks noChangeArrowheads="1"/>
          </p:cNvSpPr>
          <p:nvPr/>
        </p:nvSpPr>
        <p:spPr bwMode="auto">
          <a:xfrm>
            <a:off x="971169" y="1101794"/>
            <a:ext cx="3091163" cy="568325"/>
          </a:xfrm>
          <a:prstGeom prst="roundRect">
            <a:avLst>
              <a:gd name="adj" fmla="val 42181"/>
            </a:avLst>
          </a:prstGeom>
          <a:solidFill>
            <a:schemeClr val="bg1"/>
          </a:solidFill>
          <a:ln w="19050" cap="rnd">
            <a:solidFill>
              <a:schemeClr val="bg2"/>
            </a:solidFill>
            <a:prstDash val="sysDot"/>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r>
              <a:rPr lang="zh-CN" altLang="en-US" sz="1600" b="1" smtClean="0">
                <a:latin typeface="宋体" pitchFamily="2" charset="-122"/>
                <a:ea typeface="宋体" pitchFamily="2" charset="-122"/>
              </a:rPr>
              <a:t>企业为员工付薪的</a:t>
            </a:r>
            <a:r>
              <a:rPr lang="en-US" altLang="zh-CN" sz="1600" b="1" smtClean="0">
                <a:latin typeface="宋体" pitchFamily="2" charset="-122"/>
                <a:ea typeface="宋体" pitchFamily="2" charset="-122"/>
              </a:rPr>
              <a:t>3P</a:t>
            </a:r>
            <a:r>
              <a:rPr lang="zh-CN" altLang="en-US" sz="1600" b="1" smtClean="0">
                <a:latin typeface="宋体" pitchFamily="2" charset="-122"/>
                <a:ea typeface="宋体" pitchFamily="2" charset="-122"/>
              </a:rPr>
              <a:t>原则</a:t>
            </a:r>
            <a:endParaRPr lang="en-US" altLang="zh-CN" sz="1600" b="1">
              <a:latin typeface="宋体" pitchFamily="2" charset="-122"/>
              <a:ea typeface="宋体" pitchFamily="2" charset="-122"/>
            </a:endParaRPr>
          </a:p>
        </p:txBody>
      </p:sp>
      <p:sp>
        <p:nvSpPr>
          <p:cNvPr id="12" name="AutoShape 3"/>
          <p:cNvSpPr>
            <a:spLocks noChangeArrowheads="1"/>
          </p:cNvSpPr>
          <p:nvPr/>
        </p:nvSpPr>
        <p:spPr bwMode="auto">
          <a:xfrm rot="5400000">
            <a:off x="3937794" y="2685256"/>
            <a:ext cx="2133600" cy="268288"/>
          </a:xfrm>
          <a:prstGeom prst="triangle">
            <a:avLst>
              <a:gd name="adj" fmla="val 50000"/>
            </a:avLst>
          </a:prstGeom>
          <a:solidFill>
            <a:schemeClr val="accent2"/>
          </a:solidFill>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algn="l" rtl="0" fontAlgn="base">
              <a:spcBef>
                <a:spcPct val="0"/>
              </a:spcBef>
              <a:spcAft>
                <a:spcPct val="0"/>
              </a:spcAft>
              <a:defRPr kern="1200">
                <a:solidFill>
                  <a:srgbClr val="000000"/>
                </a:solidFill>
                <a:latin typeface="Calibri"/>
                <a:ea typeface="华文楷体" pitchFamily="2" charset="-122"/>
                <a:cs typeface="+mn-cs"/>
              </a:defRPr>
            </a:lvl1pPr>
            <a:lvl2pPr marL="457200" algn="l" rtl="0" fontAlgn="base">
              <a:spcBef>
                <a:spcPct val="0"/>
              </a:spcBef>
              <a:spcAft>
                <a:spcPct val="0"/>
              </a:spcAft>
              <a:defRPr kern="1200">
                <a:solidFill>
                  <a:srgbClr val="000000"/>
                </a:solidFill>
                <a:latin typeface="Calibri"/>
                <a:ea typeface="华文楷体" pitchFamily="2" charset="-122"/>
                <a:cs typeface="+mn-cs"/>
              </a:defRPr>
            </a:lvl2pPr>
            <a:lvl3pPr marL="914400" algn="l" rtl="0" fontAlgn="base">
              <a:spcBef>
                <a:spcPct val="0"/>
              </a:spcBef>
              <a:spcAft>
                <a:spcPct val="0"/>
              </a:spcAft>
              <a:defRPr kern="1200">
                <a:solidFill>
                  <a:srgbClr val="000000"/>
                </a:solidFill>
                <a:latin typeface="Calibri"/>
                <a:ea typeface="华文楷体" pitchFamily="2" charset="-122"/>
                <a:cs typeface="+mn-cs"/>
              </a:defRPr>
            </a:lvl3pPr>
            <a:lvl4pPr marL="1371600" algn="l" rtl="0" fontAlgn="base">
              <a:spcBef>
                <a:spcPct val="0"/>
              </a:spcBef>
              <a:spcAft>
                <a:spcPct val="0"/>
              </a:spcAft>
              <a:defRPr kern="1200">
                <a:solidFill>
                  <a:srgbClr val="000000"/>
                </a:solidFill>
                <a:latin typeface="Calibri"/>
                <a:ea typeface="华文楷体" pitchFamily="2" charset="-122"/>
                <a:cs typeface="+mn-cs"/>
              </a:defRPr>
            </a:lvl4pPr>
            <a:lvl5pPr marL="1828800" algn="l" rtl="0" fontAlgn="base">
              <a:spcBef>
                <a:spcPct val="0"/>
              </a:spcBef>
              <a:spcAft>
                <a:spcPct val="0"/>
              </a:spcAft>
              <a:defRPr kern="1200">
                <a:solidFill>
                  <a:srgbClr val="000000"/>
                </a:solidFill>
                <a:latin typeface="Calibri"/>
                <a:ea typeface="华文楷体" pitchFamily="2" charset="-122"/>
                <a:cs typeface="+mn-cs"/>
              </a:defRPr>
            </a:lvl5pPr>
            <a:lvl6pPr marL="2286000" algn="l" defTabSz="914400" rtl="0" eaLnBrk="1" latinLnBrk="0" hangingPunct="1">
              <a:defRPr kern="1200">
                <a:solidFill>
                  <a:srgbClr val="000000"/>
                </a:solidFill>
                <a:latin typeface="Calibri"/>
                <a:ea typeface="华文楷体" pitchFamily="2" charset="-122"/>
                <a:cs typeface="+mn-cs"/>
              </a:defRPr>
            </a:lvl6pPr>
            <a:lvl7pPr marL="2743200" algn="l" defTabSz="914400" rtl="0" eaLnBrk="1" latinLnBrk="0" hangingPunct="1">
              <a:defRPr kern="1200">
                <a:solidFill>
                  <a:srgbClr val="000000"/>
                </a:solidFill>
                <a:latin typeface="Calibri"/>
                <a:ea typeface="华文楷体" pitchFamily="2" charset="-122"/>
                <a:cs typeface="+mn-cs"/>
              </a:defRPr>
            </a:lvl7pPr>
            <a:lvl8pPr marL="3200400" algn="l" defTabSz="914400" rtl="0" eaLnBrk="1" latinLnBrk="0" hangingPunct="1">
              <a:defRPr kern="1200">
                <a:solidFill>
                  <a:srgbClr val="000000"/>
                </a:solidFill>
                <a:latin typeface="Calibri"/>
                <a:ea typeface="华文楷体" pitchFamily="2" charset="-122"/>
                <a:cs typeface="+mn-cs"/>
              </a:defRPr>
            </a:lvl8pPr>
            <a:lvl9pPr marL="3657600" algn="l" defTabSz="914400" rtl="0" eaLnBrk="1" latinLnBrk="0" hangingPunct="1">
              <a:defRPr kern="1200">
                <a:solidFill>
                  <a:srgbClr val="000000"/>
                </a:solidFill>
                <a:latin typeface="Calibri"/>
                <a:ea typeface="华文楷体" pitchFamily="2" charset="-122"/>
                <a:cs typeface="+mn-cs"/>
              </a:defRPr>
            </a:lvl9pPr>
          </a:lstStyle>
          <a:p>
            <a:pPr algn="ctr"/>
            <a:endParaRPr lang="zh-CN" altLang="en-US">
              <a:latin typeface="宋体" pitchFamily="2" charset="-122"/>
              <a:ea typeface="宋体" pitchFamily="2" charset="-122"/>
            </a:endParaRPr>
          </a:p>
        </p:txBody>
      </p:sp>
      <p:sp>
        <p:nvSpPr>
          <p:cNvPr id="14" name="AutoShape 3"/>
          <p:cNvSpPr>
            <a:spLocks noChangeArrowheads="1"/>
          </p:cNvSpPr>
          <p:nvPr>
            <p:custDataLst>
              <p:tags r:id="rId4"/>
            </p:custDataLst>
          </p:nvPr>
        </p:nvSpPr>
        <p:spPr bwMode="gray">
          <a:xfrm rot="5400000">
            <a:off x="7400925" y="2276475"/>
            <a:ext cx="304800" cy="3219450"/>
          </a:xfrm>
          <a:prstGeom prst="rightArrow">
            <a:avLst>
              <a:gd name="adj1" fmla="val 62787"/>
              <a:gd name="adj2" fmla="val 66214"/>
            </a:avLst>
          </a:prstGeom>
          <a:gradFill rotWithShape="1">
            <a:gsLst>
              <a:gs pos="0">
                <a:schemeClr val="bg2">
                  <a:gamma/>
                  <a:tint val="0"/>
                  <a:invGamma/>
                  <a:alpha val="0"/>
                </a:schemeClr>
              </a:gs>
              <a:gs pos="100000">
                <a:schemeClr val="bg2">
                  <a:alpha val="50000"/>
                </a:schemeClr>
              </a:gs>
            </a:gsLst>
            <a:lin ang="0" scaled="1"/>
          </a:gradFill>
          <a:ln w="19050" cap="rnd" algn="ctr">
            <a:noFill/>
            <a:prstDash val="sysDot"/>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endParaRPr lang="en-US">
              <a:latin typeface="宋体" pitchFamily="2" charset="-122"/>
              <a:ea typeface="宋体"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https://d.book118.com/966113101104010055</a:t>
            </a:r>
          </a:p>
        </p:txBody>
      </p:sp>
    </p:spTree>
  </p:cSld>
  <p:clrMapOvr>
    <a:masterClrMapping/>
  </p:clrMapOvr>
  <p:transition/>
  <p:timing/>
</p:sld>
</file>

<file path=ppt/tags/tag1.xml><?xml version="1.0" encoding="utf-8"?>
<p:tagLst xmlns:p="http://schemas.openxmlformats.org/presentationml/2006/main">
  <p:tag name="THINKCELLSHAPEDONOTDELETE" val="pzdW4kxm6DUiMY5m4N0NJ8Q"/>
</p:tagLst>
</file>

<file path=ppt/tags/tag2.xml><?xml version="1.0" encoding="utf-8"?>
<p:tagLst xmlns:p="http://schemas.openxmlformats.org/presentationml/2006/main">
  <p:tag name="THINKCELLSHAPEDONOTDELETE" val="pJkx9hYdFr0CAdfD4T__YOA"/>
</p:tagLst>
</file>

<file path=ppt/tags/tag3.xml><?xml version="1.0" encoding="utf-8"?>
<p:tagLst xmlns:p="http://schemas.openxmlformats.org/presentationml/2006/main">
  <p:tag name="THINKCELLSHAPEDONOTDELETE" val="pVChILLmfS0W0mu2ideA8Ew"/>
</p:tagLst>
</file>

<file path=ppt/tags/tag4.xml><?xml version="1.0" encoding="utf-8"?>
<p:tagLst xmlns:p="http://schemas.openxmlformats.org/presentationml/2006/main">
  <p:tag name="THINKCELLSHAPEDONOTDELETE" val="pnyBZMOxy40y4Df6fL9kxDg"/>
</p:tagLst>
</file>

<file path=ppt/tags/tag5.xml><?xml version="1.0" encoding="utf-8"?>
<p:tagLst xmlns:p="http://schemas.openxmlformats.org/presentationml/2006/main">
  <p:tag name="THINKCELLSHAPEDONOTDELETE" val="pX_wKvpxBpUWSFU5DY3pGBQ"/>
</p:tagLst>
</file>

<file path=ppt/tags/tag6.xml><?xml version="1.0" encoding="utf-8"?>
<p:tagLst xmlns:p="http://schemas.openxmlformats.org/presentationml/2006/main">
  <p:tag name="THINKCELLSHAPEDONOTDELETE" val="p1rt3NE3H4UmczVpQ76wNfw"/>
</p:tagLst>
</file>

<file path=ppt/tags/tag7.xml><?xml version="1.0" encoding="utf-8"?>
<p:tagLst xmlns:p="http://schemas.openxmlformats.org/presentationml/2006/main">
  <p:tag name="THINKCELLSHAPEDONOTDELETE" val="pBb8U0vKvjUGftFiYrIpbog"/>
</p:tagLst>
</file>

<file path=ppt/tags/tag8.xml><?xml version="1.0" encoding="utf-8"?>
<p:tagLst xmlns:p="http://schemas.openxmlformats.org/presentationml/2006/main">
  <p:tag name="THINKCELLSHAPEDONOTDELETE" val="pu74KpY56yEqB7iDeWrsJ5w"/>
</p:tagLst>
</file>

<file path=ppt/tags/tag9.xml><?xml version="1.0" encoding="utf-8"?>
<p:tagLst xmlns:p="http://schemas.openxmlformats.org/presentationml/2006/main">
  <p:tag name="THINKCELLSHAPEDONOTDELETE" val="p0AfMMy71LUaUZbufHM5V_g"/>
</p:tagLst>
</file>

<file path=ppt/tags/tag10.xml><?xml version="1.0" encoding="utf-8"?>
<p:tagLst xmlns:p="http://schemas.openxmlformats.org/presentationml/2006/main">
  <p:tag name="THINKCELLSHAPEDONOTDELETE" val="pAHIl7RrHnE6KZlJNZDwo2g"/>
</p:tagLst>
</file>

<file path=ppt/tags/tag11.xml><?xml version="1.0" encoding="utf-8"?>
<p:tagLst xmlns:p="http://schemas.openxmlformats.org/presentationml/2006/main">
  <p:tag name="THINKCELLSHAPEDONOTDELETE" val="pMEVXV1KMGk6.kpppI0.1wA"/>
</p:tagLst>
</file>

<file path=ppt/tags/tag12.xml><?xml version="1.0" encoding="utf-8"?>
<p:tagLst xmlns:p="http://schemas.openxmlformats.org/presentationml/2006/main">
  <p:tag name="THINKCELLSHAPEDONOTDELETE" val="pMbdD4dJ5y064DFnWr19HYQ"/>
</p:tagLst>
</file>

<file path=ppt/tags/tag13.xml><?xml version="1.0" encoding="utf-8"?>
<p:tagLst xmlns:p="http://schemas.openxmlformats.org/presentationml/2006/main">
  <p:tag name="THINKCELLSHAPEDONOTDELETE" val="p_XWUHQPI0EObq._7PsTQtQ"/>
</p:tagLst>
</file>

<file path=ppt/tags/tag14.xml><?xml version="1.0" encoding="utf-8"?>
<p:tagLst xmlns:p="http://schemas.openxmlformats.org/presentationml/2006/main">
  <p:tag name="THINKCELLSHAPEDONOTDELETE" val="pi10nDBV.xUu6c62KHxJ4hA"/>
</p:tagLst>
</file>

<file path=ppt/tags/tag15.xml><?xml version="1.0" encoding="utf-8"?>
<p:tagLst xmlns:p="http://schemas.openxmlformats.org/presentationml/2006/main">
  <p:tag name="THINKCELLSHAPEDONOTDELETE" val="pv_eTkNi8AUO664WLlFGejg"/>
</p:tagLst>
</file>

<file path=ppt/tags/tag16.xml><?xml version="1.0" encoding="utf-8"?>
<p:tagLst xmlns:p="http://schemas.openxmlformats.org/presentationml/2006/main">
  <p:tag name="THINKCELLSHAPEDONOTDELETE" val="pAl9pk5nb3kmkj2wv4uK11w"/>
</p:tagLst>
</file>

<file path=ppt/tags/tag17.xml><?xml version="1.0" encoding="utf-8"?>
<p:tagLst xmlns:p="http://schemas.openxmlformats.org/presentationml/2006/main">
  <p:tag name="THINKCELLSHAPEDONOTDELETE" val="pz0CEme5m2UGqmV_gmnjnTA"/>
</p:tagLst>
</file>

<file path=ppt/tags/tag18.xml><?xml version="1.0" encoding="utf-8"?>
<p:tagLst xmlns:p="http://schemas.openxmlformats.org/presentationml/2006/main">
  <p:tag name="THINKCELLSHAPEDONOTDELETE" val="p_rluJYjtkUCpoZc6dakFQA"/>
</p:tagLst>
</file>

<file path=ppt/tags/tag19.xml><?xml version="1.0" encoding="utf-8"?>
<p:tagLst xmlns:p="http://schemas.openxmlformats.org/presentationml/2006/main">
  <p:tag name="THINKCELLSHAPEDONOTDELETE" val="pedfwqcu.0EiGqpD5wT6qEQ"/>
</p:tagLst>
</file>

<file path=ppt/tags/tag20.xml><?xml version="1.0" encoding="utf-8"?>
<p:tagLst xmlns:p="http://schemas.openxmlformats.org/presentationml/2006/main">
  <p:tag name="THINKCELLSHAPEDONOTDELETE" val="pWKiTTob9tEiLmiCJxh_WYg"/>
</p:tagLst>
</file>

<file path=ppt/tags/tag21.xml><?xml version="1.0" encoding="utf-8"?>
<p:tagLst xmlns:p="http://schemas.openxmlformats.org/presentationml/2006/main">
  <p:tag name="THINKCELLSHAPEDONOTDELETE" val="pccbYwZjwz02zYPZI6yMgpw"/>
</p:tagLst>
</file>

<file path=ppt/tags/tag22.xml><?xml version="1.0" encoding="utf-8"?>
<p:tagLst xmlns:p="http://schemas.openxmlformats.org/presentationml/2006/main">
  <p:tag name="THINKCELLSHAPEDONOTDELETE" val="pefpVOgIJrk6lbXPArHPItg"/>
</p:tagLst>
</file>

<file path=ppt/tags/tag23.xml><?xml version="1.0" encoding="utf-8"?>
<p:tagLst xmlns:p="http://schemas.openxmlformats.org/presentationml/2006/main">
  <p:tag name="THINKCELLSHAPEDONOTDELETE" val="ppV5mvSfugUCva8IculOP3w"/>
</p:tagLst>
</file>

<file path=ppt/tags/tag24.xml><?xml version="1.0" encoding="utf-8"?>
<p:tagLst xmlns:p="http://schemas.openxmlformats.org/presentationml/2006/main">
  <p:tag name="THINKCELLSHAPEDONOTDELETE" val="plbo24S1YT0ywKEdz8zleHw"/>
</p:tagLst>
</file>

<file path=ppt/tags/tag25.xml><?xml version="1.0" encoding="utf-8"?>
<p:tagLst xmlns:p="http://schemas.openxmlformats.org/presentationml/2006/main">
  <p:tag name="THINKCELLSHAPEDONOTDELETE" val="piKZbO2QeoUO8aGE_AR1n8Q"/>
</p:tagLst>
</file>

<file path=ppt/tags/tag26.xml><?xml version="1.0" encoding="utf-8"?>
<p:tagLst xmlns:p="http://schemas.openxmlformats.org/presentationml/2006/main">
  <p:tag name="THINKCELLSHAPEDONOTDELETE" val="pjaSGNax1xUyJaFufG1CMMQ"/>
</p:tagLst>
</file>

<file path=ppt/tags/tag27.xml><?xml version="1.0" encoding="utf-8"?>
<p:tagLst xmlns:p="http://schemas.openxmlformats.org/presentationml/2006/main">
  <p:tag name="THINKCELLSHAPEDONOTDELETE" val="pIE93hKsoJ0KcICfXfyZkjw"/>
</p:tagLst>
</file>

<file path=ppt/tags/tag28.xml><?xml version="1.0" encoding="utf-8"?>
<p:tagLst xmlns:p="http://schemas.openxmlformats.org/presentationml/2006/main">
  <p:tag name="THINKCELLSHAPEDONOTDELETE" val="p9XLVZEp_9kiCoFMrS7IqoQ"/>
</p:tagLst>
</file>

<file path=ppt/tags/tag29.xml><?xml version="1.0" encoding="utf-8"?>
<p:tagLst xmlns:p="http://schemas.openxmlformats.org/presentationml/2006/main">
  <p:tag name="THINKCELLSHAPEDONOTDELETE" val="pXC38U9APV0qmQDw9MfsslA"/>
</p:tagLst>
</file>

<file path=ppt/tags/tag30.xml><?xml version="1.0" encoding="utf-8"?>
<p:tagLst xmlns:p="http://schemas.openxmlformats.org/presentationml/2006/main">
  <p:tag name="THINKCELLSHAPEDONOTDELETE" val="phOp3aexj4U2h5CO.JDw2Bw"/>
</p:tagLst>
</file>

<file path=ppt/tags/tag31.xml><?xml version="1.0" encoding="utf-8"?>
<p:tagLst xmlns:p="http://schemas.openxmlformats.org/presentationml/2006/main">
  <p:tag name="THINKCELLSHAPEDONOTDELETE" val="phWliUofF.0.sxjZJnUw.8w"/>
</p:tagLst>
</file>

<file path=ppt/tags/tag32.xml><?xml version="1.0" encoding="utf-8"?>
<p:tagLst xmlns:p="http://schemas.openxmlformats.org/presentationml/2006/main">
  <p:tag name="THINKCELLSHAPEDONOTDELETE" val="pmRLtfZf_zkCDJX19H4WxgA"/>
</p:tagLst>
</file>

<file path=ppt/tags/tag33.xml><?xml version="1.0" encoding="utf-8"?>
<p:tagLst xmlns:p="http://schemas.openxmlformats.org/presentationml/2006/main">
  <p:tag name="THINKCELLSHAPEDONOTDELETE" val="p5qr.Qv.cakCMG3ZKmSfwRw"/>
</p:tagLst>
</file>

<file path=ppt/tags/tag34.xml><?xml version="1.0" encoding="utf-8"?>
<p:tagLst xmlns:p="http://schemas.openxmlformats.org/presentationml/2006/main">
  <p:tag name="THINKCELLSHAPEDONOTDELETE" val="p4EdP2cHBVkOKZT1FeRnuvg"/>
</p:tagLst>
</file>

<file path=ppt/tags/tag35.xml><?xml version="1.0" encoding="utf-8"?>
<p:tagLst xmlns:p="http://schemas.openxmlformats.org/presentationml/2006/main">
  <p:tag name="THINKCELLSHAPEDONOTDELETE" val="pWk2sEWpaFEmWNPs9B73yqA"/>
</p:tagLst>
</file>

<file path=ppt/tags/tag36.xml><?xml version="1.0" encoding="utf-8"?>
<p:tagLst xmlns:p="http://schemas.openxmlformats.org/presentationml/2006/main">
  <p:tag name="THINKCELLSHAPEDONOTDELETE" val="p8ebW6.cyWESizpJ1QfyehQ"/>
</p:tagLst>
</file>

<file path=ppt/tags/tag37.xml><?xml version="1.0" encoding="utf-8"?>
<p:tagLst xmlns:p="http://schemas.openxmlformats.org/presentationml/2006/main">
  <p:tag name="THINKCELLSHAPEDONOTDELETE" val="ppV5mvSfugUCva8IculOP3w"/>
</p:tagLst>
</file>

<file path=ppt/tags/tag38.xml><?xml version="1.0" encoding="utf-8"?>
<p:tagLst xmlns:p="http://schemas.openxmlformats.org/presentationml/2006/main">
  <p:tag name="THINKCELLSHAPEDONOTDELETE" val="pwlC8jXhmhEKx7B53l4pf0w"/>
</p:tagLst>
</file>

<file path=ppt/tags/tag39.xml><?xml version="1.0" encoding="utf-8"?>
<p:tagLst xmlns:p="http://schemas.openxmlformats.org/presentationml/2006/main">
  <p:tag name="THINKCELLSHAPEDONOTDELETE" val="plbo24S1YT0ywKEdz8zleHw"/>
</p:tagLst>
</file>

<file path=ppt/tags/tag40.xml><?xml version="1.0" encoding="utf-8"?>
<p:tagLst xmlns:p="http://schemas.openxmlformats.org/presentationml/2006/main">
  <p:tag name="THINKCELLSHAPEDONOTDELETE" val="piKZbO2QeoUO8aGE_AR1n8Q"/>
</p:tagLst>
</file>

<file path=ppt/tags/tag41.xml><?xml version="1.0" encoding="utf-8"?>
<p:tagLst xmlns:p="http://schemas.openxmlformats.org/presentationml/2006/main">
  <p:tag name="THINKCELLSHAPEDONOTDELETE" val="pjaSGNax1xUyJaFufG1CMMQ"/>
</p:tagLst>
</file>

<file path=ppt/tags/tag42.xml><?xml version="1.0" encoding="utf-8"?>
<p:tagLst xmlns:p="http://schemas.openxmlformats.org/presentationml/2006/main">
  <p:tag name="THINKCELLSHAPEDONOTDELETE" val="pIE93hKsoJ0KcICfXfyZkjw"/>
</p:tagLst>
</file>

<file path=ppt/tags/tag43.xml><?xml version="1.0" encoding="utf-8"?>
<p:tagLst xmlns:p="http://schemas.openxmlformats.org/presentationml/2006/main">
  <p:tag name="THINKCELLSHAPEDONOTDELETE" val="p9XLVZEp_9kiCoFMrS7IqoQ"/>
</p:tagLst>
</file>

<file path=ppt/tags/tag44.xml><?xml version="1.0" encoding="utf-8"?>
<p:tagLst xmlns:p="http://schemas.openxmlformats.org/presentationml/2006/main">
  <p:tag name="THINKCELLSHAPEDONOTDELETE" val="pXC38U9APV0qmQDw9MfsslA"/>
</p:tagLst>
</file>

<file path=ppt/tags/tag45.xml><?xml version="1.0" encoding="utf-8"?>
<p:tagLst xmlns:p="http://schemas.openxmlformats.org/presentationml/2006/main">
  <p:tag name="THINKCELLSHAPEDONOTDELETE" val="phOp3aexj4U2h5CO.JDw2Bw"/>
</p:tagLst>
</file>

<file path=ppt/tags/tag46.xml><?xml version="1.0" encoding="utf-8"?>
<p:tagLst xmlns:p="http://schemas.openxmlformats.org/presentationml/2006/main">
  <p:tag name="THINKCELLSHAPEDONOTDELETE" val="phWliUofF.0.sxjZJnUw.8w"/>
</p:tagLst>
</file>

<file path=ppt/tags/tag47.xml><?xml version="1.0" encoding="utf-8"?>
<p:tagLst xmlns:p="http://schemas.openxmlformats.org/presentationml/2006/main">
  <p:tag name="THINKCELLSHAPEDONOTDELETE" val="pmRLtfZf_zkCDJX19H4WxgA"/>
</p:tagLst>
</file>

<file path=ppt/tags/tag48.xml><?xml version="1.0" encoding="utf-8"?>
<p:tagLst xmlns:p="http://schemas.openxmlformats.org/presentationml/2006/main">
  <p:tag name="THINKCELLSHAPEDONOTDELETE" val="p5qr.Qv.cakCMG3ZKmSfwRw"/>
</p:tagLst>
</file>

<file path=ppt/tags/tag49.xml><?xml version="1.0" encoding="utf-8"?>
<p:tagLst xmlns:p="http://schemas.openxmlformats.org/presentationml/2006/main">
  <p:tag name="THINKCELLSHAPEDONOTDELETE" val="p4EdP2cHBVkOKZT1FeRnuvg"/>
</p:tagLst>
</file>

<file path=ppt/tags/tag50.xml><?xml version="1.0" encoding="utf-8"?>
<p:tagLst xmlns:p="http://schemas.openxmlformats.org/presentationml/2006/main">
  <p:tag name="THINKCELLSHAPEDONOTDELETE" val="pWk2sEWpaFEmWNPs9B73yqA"/>
</p:tagLst>
</file>

<file path=ppt/tags/tag51.xml><?xml version="1.0" encoding="utf-8"?>
<p:tagLst xmlns:p="http://schemas.openxmlformats.org/presentationml/2006/main">
  <p:tag name="THINKCELLSHAPEDONOTDELETE" val="p8ebW6.cyWESizpJ1QfyehQ"/>
</p:tagLst>
</file>

<file path=ppt/tags/tag52.xml><?xml version="1.0" encoding="utf-8"?>
<p:tagLst xmlns:p="http://schemas.openxmlformats.org/presentationml/2006/main">
  <p:tag name="THINKCELLSHAPEDONOTDELETE" val="pwlC8jXhmhEKx7B53l4pf0w"/>
</p:tagLst>
</file>

<file path=ppt/tags/tag53.xml><?xml version="1.0" encoding="utf-8"?>
<p:tagLst xmlns:p="http://schemas.openxmlformats.org/presentationml/2006/main">
  <p:tag name="THINKCELLSHAPEDONOTDELETE" val="pIib53N9hgE2YhZZJqQuJgA"/>
</p:tagLst>
</file>

<file path=ppt/tags/tag54.xml><?xml version="1.0" encoding="utf-8"?>
<p:tagLst xmlns:p="http://schemas.openxmlformats.org/presentationml/2006/main">
  <p:tag name="THINKCELLSHAPEDONOTDELETE" val="pOoH_DcIGoUq.jDPdeugBnQ"/>
</p:tagLst>
</file>

<file path=ppt/tags/tag55.xml><?xml version="1.0" encoding="utf-8"?>
<p:tagLst xmlns:p="http://schemas.openxmlformats.org/presentationml/2006/main">
  <p:tag name="THINKCELLSHAPEDONOTDELETE" val="pvkfNEKg5GEmhuY9qRPyIkA"/>
</p:tagLst>
</file>

<file path=ppt/tags/tag56.xml><?xml version="1.0" encoding="utf-8"?>
<p:tagLst xmlns:p="http://schemas.openxmlformats.org/presentationml/2006/main">
  <p:tag name="THINKCELLSHAPEDONOTDELETE" val="pIib53N9hgE2YhZZJqQuJgA"/>
</p:tagLst>
</file>

<file path=ppt/tags/tag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ank">
  <a:themeElements>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solidFill>
            <a:schemeClr val="tx1">
              <a:lumMod val="50000"/>
              <a:lumOff val="50000"/>
            </a:schemeClr>
          </a:solidFill>
          <a:prstDash val="solid"/>
          <a:round/>
          <a:headEnd type="none" w="med" len="med"/>
          <a:tailEnd type="none" w="med" len="med"/>
        </a:ln>
        <a:effectLst/>
      </a:spPr>
      <a:bodyPr vert="horz" wrap="square" lIns="0" tIns="0" rIns="0" bIns="0" numCol="1" rtlCol="0" anchor="t" anchorCtr="0" compatLnSpc="1">
        <a:prstTxWarp prst="textNoShape">
          <a:avLst/>
        </a:prstTxWarp>
        <a:noAutofit/>
      </a:bodyPr>
      <a:lstStyle>
        <a:defPPr marL="0" marR="0" indent="0" algn="l" defTabSz="914400" rtl="0" eaLnBrk="1" fontAlgn="base" latinLnBrk="0" hangingPunct="1">
          <a:lnSpc>
            <a:spcPct val="100000"/>
          </a:lnSpc>
          <a:spcBef>
            <a:spcPct val="0"/>
          </a:spcBef>
          <a:spcAft>
            <a:spcPct val="0"/>
          </a:spcAft>
          <a:buClrTx/>
          <a:buSzTx/>
          <a:buFontTx/>
          <a:buNone/>
          <a:tabLst/>
          <a:defRPr sz="1600" dirty="0" smtClean="0"/>
        </a:defPPr>
      </a:lstStyle>
    </a:spDef>
    <a:lnDef>
      <a:spPr bwMode="auto">
        <a:noFill/>
        <a:ln w="9525" cap="flat" cmpd="sng" algn="ctr">
          <a:solidFill>
            <a:schemeClr val="bg1">
              <a:lumMod val="50000"/>
            </a:schemeClr>
          </a:solidFill>
          <a:prstDash val="solid"/>
          <a:round/>
          <a:headEnd type="none" w="med" len="med"/>
          <a:tailEnd type="none" w="med" len="med"/>
        </a:ln>
        <a:effectLst/>
      </a:spPr>
      <a:bodyPr/>
      <a:lstStyle/>
    </a:lnDef>
    <a:txDef>
      <a:spPr>
        <a:noFill/>
      </a:spPr>
      <a:bodyPr wrap="none" rtlCol="0">
        <a:spAutoFit/>
      </a:bodyPr>
      <a:lstStyle>
        <a:defPPr algn="l">
          <a:defRPr sz="1600" dirty="0" smtClean="0"/>
        </a:defPPr>
      </a:lstStyle>
    </a:txDef>
  </a:objectDefaults>
  <a:extraClrSchemeLst>
    <a:extraClrScheme>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clrMap bg1="lt1" tx1="dk1" bg2="lt2" tx2="dk2" accent1="accent1" accent2="accent2" accent3="accent3" accent4="accent4" accent5="accent5" accent6="accent6" hlink="hlink" folHlink="folHlink"/>
    </a:extraClrScheme>
    <a:extraClrScheme>
      <a:clrScheme name="blank 2">
        <a:dk1>
          <a:srgbClr val="FFFFFF"/>
        </a:dk1>
        <a:lt1>
          <a:srgbClr val="FFFFFF"/>
        </a:lt1>
        <a:dk2>
          <a:srgbClr val="333333"/>
        </a:dk2>
        <a:lt2>
          <a:srgbClr val="FFD200"/>
        </a:lt2>
        <a:accent1>
          <a:srgbClr val="FFD200"/>
        </a:accent1>
        <a:accent2>
          <a:srgbClr val="808080"/>
        </a:accent2>
        <a:accent3>
          <a:srgbClr val="ADADAD"/>
        </a:accent3>
        <a:accent4>
          <a:srgbClr val="DADADA"/>
        </a:accent4>
        <a:accent5>
          <a:srgbClr val="FFE5AA"/>
        </a:accent5>
        <a:accent6>
          <a:srgbClr val="737373"/>
        </a:accent6>
        <a:hlink>
          <a:srgbClr val="999999"/>
        </a:hlink>
        <a:folHlink>
          <a:srgbClr val="CCCCCC"/>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186</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宋体</vt:lpstr>
      <vt:lpstr>Verdana</vt:lpstr>
      <vt:lpstr>华文楷体</vt:lpstr>
      <vt:lpstr>Wingdings</vt:lpstr>
      <vt:lpstr>楷体_GB2312</vt:lpstr>
      <vt:lpstr>Office Theme</vt:lpstr>
      <vt:lpstr>PowerPoint Presentation</vt:lpstr>
      <vt:lpstr>PowerPoint Presentation</vt:lpstr>
      <vt:lpstr>目录</vt:lpstr>
      <vt:lpstr>目前东方大学城薪酬构成现状</vt:lpstr>
      <vt:lpstr>薪酬调查问卷分析——薪酬结构的合理性和对浮动薪酬的看法</vt:lpstr>
      <vt:lpstr>薪酬调查问卷分析——内部公平性和外部竞争性的看法</vt:lpstr>
      <vt:lpstr>目前东方大学城薪酬结构存在一定的问题</vt:lpstr>
      <vt:lpstr>目录</vt:lpstr>
      <vt:lpstr>薪酬结构要遵循的设计原则</vt:lpstr>
      <vt:lpstr>管理者在进行薪酬水平决策的时候要同时结合内部环境和外部环境</vt:lpstr>
      <vt:lpstr>目录</vt:lpstr>
      <vt:lpstr>针对OUC目前薪酬结构存在的四大主要问题，安永建议采取以下相应措施</vt:lpstr>
      <vt:lpstr>岗位评估的作用</vt:lpstr>
      <vt:lpstr>岗位评估遵循的3P原则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2024-09-22T20:33:06.138</cp:lastPrinted>
  <dcterms:created xsi:type="dcterms:W3CDTF">2024-09-22T12:33:06Z</dcterms:created>
  <dcterms:modified xsi:type="dcterms:W3CDTF">2024-09-22T12:33:08Z</dcterms:modified>
</cp:coreProperties>
</file>