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Header 1" title="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Time 2" title=""/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B354FD-AC87-4592-8D32-0E057E11BD8A}" type="datetimeFigureOut">
              <a:t>2024/8/28</a:t>
            </a:fld>
          </a:p>
        </p:txBody>
      </p:sp>
      <p:sp>
        <p:nvSpPr>
          <p:cNvPr id="4" name="SlideImage 3" title="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4" title="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sz="1200"/>
            </a:defPPr>
          </a:lstStyle>
          <a:p>
            <a:r>
              <a:rPr smtClean="0"/>
              <a:t>First Level</a:t>
            </a:r>
          </a:p>
          <a:p>
            <a:pPr lvl="1"/>
            <a:r>
              <a:rPr smtClean="0"/>
              <a:t>Second Level</a:t>
            </a:r>
          </a:p>
          <a:p>
            <a:pPr lvl="2"/>
            <a:r>
              <a:rPr smtClean="0"/>
              <a:t>Third level</a:t>
            </a:r>
          </a:p>
          <a:p>
            <a:pPr lvl="3"/>
            <a:r>
              <a:rPr smtClean="0"/>
              <a:t>Fourth level</a:t>
            </a:r>
          </a:p>
          <a:p>
            <a:pPr lvl="4"/>
            <a:r>
              <a:rPr smtClean="0"/>
              <a:t>Fifth level</a:t>
            </a:r>
          </a:p>
        </p:txBody>
      </p:sp>
      <p:sp>
        <p:nvSpPr>
          <p:cNvPr id="6" name="Footer 5" title="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Number 6" title=""/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8EA616-A26E-4814-B114-2BF65175ABFD}" type="slidenum">
              <a:rPr smtClean="0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各位护理姐妹们，大家下午好！首先感激护士长给我们急诊科这次与大家共同学习机会，同时也感激各位护理姐妹在百忙之中来参加这次护理查房，对于癫痫大家都不陌生，因各种原因制约，当前我们急诊科收治留观病人较少，病种较单纯，但癫痫病人还是比较多，今天我们就此病种学习回顾，更真诚希望得到各位护理姐妹指导。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癫痫（epilepsy）俗称“羊癫疯、羊角风”是大脑神经元突发性异常放电，造成短暂大脑功效障碍一个慢性疾病。而癫痫（羊癫疯）发作（epileptic seizure）是指脑神经元异常和过分超同时化放电所造成临床现象。其特征是突然和一过性症状，因为异常放电神经元在大脑中部位不一样，而有各种多样表现。</a:t>
            </a:r>
          </a:p>
          <a:p>
            <a:r>
              <a:t>一组由不一样病因引发，</a:t>
            </a:r>
          </a:p>
          <a:p>
            <a:r>
              <a:t>脑部神经元高度同时化，且常含有自限性异常放电所造成，</a:t>
            </a:r>
          </a:p>
          <a:p>
            <a:r>
              <a:t>以发作性、短暂性、重复性及通常为刻板性中枢神经系统功效失常为特征综合征。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什么是癫痫大发作？什么是癫痫连续状态？</a:t>
            </a:r>
          </a:p>
          <a:p>
            <a:r>
              <a:t>﹙1﹚癫痫大发作癫痫全方面强直-阵挛发作简称，是常见发作类型，主要表现全身有强直和阵挛，伴意识丧失及自主神经功效障碍。</a:t>
            </a:r>
          </a:p>
          <a:p>
            <a:r>
              <a:t>﹙2﹚癫痫连续状态或称癫痫状态，是癫痫连续发作之间意识还未完全恢复又频繁再发，或癫痫发作连续30分钟以上不自行停顿。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2、小发作：又称失神发作，经典表现为病人有短暂意识丧失，大多数意识完全丧失，偶然意识障碍较浅，对周围有所了解，能听见问话，但不能回答。意识障碍短暂而频发为其特点。多数每次发作2-15秒，不超出1分钟，每日数次至数十次。突然发生，突然终止。表现为言语及活动突然中止，两眼凝视，偶然上翻，有时面色苍白，无先兆。手中持物落地，有时打坏饭碗，发作停顿后，继续原来活动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3、精神运动性发作：在意识障碍背景上，常有错觉、幻觉及自动症等。因多由颞叶病变引发，故又称颞叶癫痫。约有40％病人发病时有先兆，感到胃部不适、幻听、幻味、眩晕、恶心、恐惧等。                                                           　                                           </a:t>
            </a:r>
          </a:p>
          <a:p>
            <a:r>
              <a:t>4、不足发作：又叫单纯性发作，表现为身体某一部分节律性抽动，连续数秒，意识清楚，若有癫痫放电扩展，可延致半身或全身。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1.先天性疾病：如染色体异常、遗传性代谢障碍、脑畸形及先天性脑积水等。</a:t>
            </a:r>
          </a:p>
          <a:p>
            <a:r>
              <a:t>2.外伤：颅脑产伤是婴幼儿期症状性癫痫常见原因，挫伤、出血和缺血也能造成局部脑组织软化，日后成为癫痫灶。</a:t>
            </a:r>
          </a:p>
          <a:p>
            <a:r>
              <a:t>3.感染：在各种脑炎、脑膜炎、脑脓肿急性充血、水肿、毒素影响及血液中渗出物都可引发癫痫发作，痊愈后形成疤痕及粘连也可能成为癫痫灶；寄生虫病如脑血吸虫病、脑囊虫病常引发癫痫。</a:t>
            </a:r>
          </a:p>
          <a:p>
            <a:r>
              <a:t>4.中毒：铅、汞、一氧化碳、乙醇等中毒，以及全身性疾病，如肝性脑病、高血压综合症、急进性肾炎、尿毒症等，均可产生癫痫发作。</a:t>
            </a:r>
          </a:p>
          <a:p>
            <a:r>
              <a:t>5.颅内肿瘤：３０岁以后发生癫痫病人，除脑外伤外，脑肿瘤是常见病因，尤其是迟缓生长脑胶质瘤、脑膜瘤、星形细胞瘤等。</a:t>
            </a:r>
          </a:p>
          <a:p>
            <a:r>
              <a:t>6.脑血管病：除血管畸形产生癫痫发作时年纪较轻外，脑血管性癫痫多见于中、老年人。出血性及缺血性脑血管病均可引发癫痫。</a:t>
            </a:r>
          </a:p>
          <a:p>
            <a:r>
              <a:t>7.营养代谢疾病：低血糖、糖尿病昏迷、甲亢、维生素Ｂ６缺乏等均可造成癫痫发作。</a:t>
            </a:r>
          </a:p>
          <a:p>
            <a:r>
              <a:t>8.变性疾病：如结节性硬化症、老年性痴呆等也常伴有癫痫发作。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2、血液检验</a:t>
            </a:r>
          </a:p>
          <a:p>
            <a:r>
              <a:t>3、DSA检验（数字减影血管造影 ）</a:t>
            </a:r>
          </a:p>
          <a:p>
            <a:r>
              <a:t>4、头部放射性核素、CT、MRI检验 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1、对继发性癫痫应主动治疗原发病，进行病因治疗，对颅内占位性病变首先考虑手术治疗。</a:t>
            </a:r>
          </a:p>
          <a:p>
            <a:r>
              <a:t>2、合理用药，长久用药者在完全控制发作后应再连续服药3-5年，然后再考虑停药，平时要按医嘱定时、定量服药。确保一定血药浓度，尤其是要依据发作类型选择最正确药品，最好单一药品治疗，如两种以上类型发作同时存在，最多只能用两种药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E148B-787A-4999-860A-52BF35770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0512E-C9A9-46B0-A3DA-4358A456E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9AFB7-CFEA-4D8D-9A80-128CBE652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AC86D-CF11-4511-B63F-D05CE7675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002D3E-E019-4D80-B7F2-2E8575BE9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1A095-3A11-429E-B5D9-A94CF57AB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CEEE2-C2C7-4858-B0B4-B37CEF7E0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D99E0-6D12-4C8D-99F3-84FE193E7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78DBB-00CB-4648-9EA4-3CF5E769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D355A-0783-41D7-9DFC-D88E8846C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95CC8-1FAC-44CF-9198-98B855D2F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37312" y="5951538"/>
            <a:ext cx="2133600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zh-CN" altLang="en-US" sz="900">
              <a:solidFill>
                <a:srgbClr val="40404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81100" y="5951538"/>
            <a:ext cx="52562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zh-CN" sz="900">
              <a:solidFill>
                <a:srgbClr val="40404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A6890025-8D89-4EFD-967D-EA9A903B9FC4}" type="slidenum">
              <a:rPr lang="zh-CN" altLang="en-US">
                <a:solidFill>
                  <a:srgbClr val="404040"/>
                </a:solidFill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37312" y="5951538"/>
            <a:ext cx="2133600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zh-CN" altLang="en-US" sz="900">
              <a:solidFill>
                <a:srgbClr val="40404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81100" y="5951538"/>
            <a:ext cx="52562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zh-CN" sz="900">
              <a:solidFill>
                <a:srgbClr val="40404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A6890025-8D89-4EFD-967D-EA9A903B9FC4}" type="slidenum">
              <a:rPr lang="zh-CN" altLang="en-US">
                <a:solidFill>
                  <a:srgbClr val="404040"/>
                </a:solidFill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37312" y="5951538"/>
            <a:ext cx="2133600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zh-CN" altLang="en-US" sz="900">
              <a:solidFill>
                <a:srgbClr val="40404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81100" y="5951538"/>
            <a:ext cx="52562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zh-CN" sz="900">
              <a:solidFill>
                <a:srgbClr val="40404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A6890025-8D89-4EFD-967D-EA9A903B9FC4}" type="slidenum">
              <a:rPr lang="zh-CN" altLang="en-US">
                <a:solidFill>
                  <a:srgbClr val="404040"/>
                </a:solidFill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6437312" y="5951538"/>
            <a:ext cx="2133600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zh-CN" altLang="en-US" sz="900">
              <a:solidFill>
                <a:srgbClr val="404040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81100" y="5951538"/>
            <a:ext cx="52562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zh-CN" sz="900">
              <a:solidFill>
                <a:srgbClr val="40404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A6890025-8D89-4EFD-967D-EA9A903B9FC4}" type="slidenum">
              <a:rPr lang="zh-CN" altLang="en-US">
                <a:solidFill>
                  <a:srgbClr val="404040"/>
                </a:solidFill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6437312" y="5951538"/>
            <a:ext cx="2133600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zh-CN" altLang="en-US" sz="900">
              <a:solidFill>
                <a:srgbClr val="404040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81100" y="5951538"/>
            <a:ext cx="52562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zh-CN" sz="900">
              <a:solidFill>
                <a:srgbClr val="404040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A6890025-8D89-4EFD-967D-EA9A903B9FC4}" type="slidenum">
              <a:rPr lang="zh-CN" altLang="en-US">
                <a:solidFill>
                  <a:srgbClr val="404040"/>
                </a:solidFill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6437312" y="5951538"/>
            <a:ext cx="2133600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zh-CN" altLang="en-US" sz="900">
              <a:solidFill>
                <a:srgbClr val="404040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81100" y="5951538"/>
            <a:ext cx="52562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zh-CN" sz="900">
              <a:solidFill>
                <a:srgbClr val="404040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A6890025-8D89-4EFD-967D-EA9A903B9FC4}" type="slidenum">
              <a:rPr lang="zh-CN" altLang="en-US">
                <a:solidFill>
                  <a:srgbClr val="404040"/>
                </a:solidFill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6437312" y="5951538"/>
            <a:ext cx="2133600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zh-CN" altLang="en-US" sz="900">
              <a:solidFill>
                <a:srgbClr val="404040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81100" y="5951538"/>
            <a:ext cx="52562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zh-CN" sz="900">
              <a:solidFill>
                <a:srgbClr val="404040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A6890025-8D89-4EFD-967D-EA9A903B9FC4}" type="slidenum">
              <a:rPr lang="zh-CN" altLang="en-US">
                <a:solidFill>
                  <a:srgbClr val="404040"/>
                </a:solidFill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6437312" y="5951538"/>
            <a:ext cx="2133600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zh-CN" altLang="en-US" sz="900">
              <a:solidFill>
                <a:srgbClr val="404040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81100" y="5951538"/>
            <a:ext cx="52562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zh-CN" sz="900">
              <a:solidFill>
                <a:srgbClr val="404040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A6890025-8D89-4EFD-967D-EA9A903B9FC4}" type="slidenum">
              <a:rPr lang="zh-CN" altLang="en-US">
                <a:solidFill>
                  <a:srgbClr val="404040"/>
                </a:solidFill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37312" y="5951538"/>
            <a:ext cx="2133600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zh-CN" altLang="en-US" sz="900">
              <a:solidFill>
                <a:srgbClr val="40404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81100" y="5951538"/>
            <a:ext cx="52562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zh-CN" sz="900">
              <a:solidFill>
                <a:srgbClr val="40404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A6890025-8D89-4EFD-967D-EA9A903B9FC4}" type="slidenum">
              <a:rPr lang="zh-CN" altLang="en-US">
                <a:solidFill>
                  <a:srgbClr val="404040"/>
                </a:solidFill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37312" y="5951538"/>
            <a:ext cx="2133600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zh-CN" altLang="en-US" sz="900">
              <a:solidFill>
                <a:srgbClr val="40404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81100" y="5951538"/>
            <a:ext cx="52562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zh-CN" sz="900">
              <a:solidFill>
                <a:srgbClr val="40404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A6890025-8D89-4EFD-967D-EA9A903B9FC4}" type="slidenum">
              <a:rPr lang="zh-CN" altLang="en-US">
                <a:solidFill>
                  <a:srgbClr val="404040"/>
                </a:solidFill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png" /><Relationship Id="rId12" Type="http://schemas.openxmlformats.org/officeDocument/2006/relationships/image" Target="../media/image2.png" /><Relationship Id="rId13" Type="http://schemas.openxmlformats.org/officeDocument/2006/relationships/image" Target="../media/image3.png" /><Relationship Id="rId14" Type="http://schemas.openxmlformats.org/officeDocument/2006/relationships/image" Target="../media/image4.png" /><Relationship Id="rId15" Type="http://schemas.openxmlformats.org/officeDocument/2006/relationships/image" Target="../media/image5.png" /><Relationship Id="rId16" Type="http://schemas.openxmlformats.org/officeDocument/2006/relationships/image" Target="../media/image6.png" /><Relationship Id="rId17" Type="http://schemas.openxmlformats.org/officeDocument/2006/relationships/image" Target="../media/image7.png" /><Relationship Id="rId18" Type="http://schemas.openxmlformats.org/officeDocument/2006/relationships/image" Target="../media/image8.png" /><Relationship Id="rId19" Type="http://schemas.openxmlformats.org/officeDocument/2006/relationships/image" Target="../media/image9.png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0.png" /><Relationship Id="rId21" Type="http://schemas.openxmlformats.org/officeDocument/2006/relationships/image" Target="../media/image11.png" /><Relationship Id="rId22" Type="http://schemas.openxmlformats.org/officeDocument/2006/relationships/image" Target="../media/image12.png" /><Relationship Id="rId23" Type="http://schemas.openxmlformats.org/officeDocument/2006/relationships/image" Target="../media/image13.png" /><Relationship Id="rId24" Type="http://schemas.openxmlformats.org/officeDocument/2006/relationships/image" Target="../media/image14.png" /><Relationship Id="rId25" Type="http://schemas.openxmlformats.org/officeDocument/2006/relationships/image" Target="../media/image15.png" /><Relationship Id="rId26" Type="http://schemas.openxmlformats.org/officeDocument/2006/relationships/image" Target="../media/image16.png" /><Relationship Id="rId27" Type="http://schemas.openxmlformats.org/officeDocument/2006/relationships/image" Target="../media/image17.png" /><Relationship Id="rId28" Type="http://schemas.openxmlformats.org/officeDocument/2006/relationships/image" Target="../media/image18.png" /><Relationship Id="rId29" Type="http://schemas.openxmlformats.org/officeDocument/2006/relationships/image" Target="../media/image19.png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20.png" /><Relationship Id="rId31" Type="http://schemas.openxmlformats.org/officeDocument/2006/relationships/image" Target="../media/image21.png" /><Relationship Id="rId32" Type="http://schemas.openxmlformats.org/officeDocument/2006/relationships/image" Target="../media/image22.png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1">
          <a:gsLst>
            <a:gs pos="0">
              <a:srgbClr val="BFEE6F"/>
            </a:gs>
            <a:gs pos="88000">
              <a:srgbClr val="81AD3C"/>
            </a:gs>
            <a:gs pos="100000">
              <a:srgbClr val="81AD3C"/>
            </a:gs>
          </a:gsLst>
          <a:lin ang="5400000" scaled="1"/>
        </a:gradFill>
      </p:bgPr>
    </p:bg>
    <p:spTree>
      <p:nvGrpSpPr>
        <p:cNvPr id="1" name=""/>
        <p:cNvGrpSpPr/>
        <p:nvPr/>
      </p:nvGrpSpPr>
      <p:grpSpPr/>
      <p:grpSp>
        <p:nvGrpSpPr>
          <p:cNvPr id="1026" name="Group 134"/>
          <p:cNvGrpSpPr/>
          <p:nvPr/>
        </p:nvGrpSpPr>
        <p:grpSpPr>
          <a:xfrm>
            <a:off x="0" y="0"/>
            <a:ext cx="9251950" cy="6858000"/>
            <a:chOff x="-9" y="-16"/>
            <a:chExt cx="9252346" cy="6858038"/>
          </a:xfrm>
        </p:grpSpPr>
        <p:grpSp>
          <p:nvGrpSpPr>
            <p:cNvPr id="1032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pic>
            <p:nvPicPr>
              <p:cNvPr id="1052" name="Group 121"/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-97536" y="24384"/>
                <a:ext cx="1548384" cy="1530096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53" name="Group 142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8768" y="1304544"/>
                <a:ext cx="1456944" cy="1450848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54" name="Group 147"/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4864" y="4175760"/>
                <a:ext cx="1548384" cy="1578864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55" name="Group 172"/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333488" y="-18288"/>
                <a:ext cx="1847088" cy="1889760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56" name="Group 177"/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7242048" y="3346704"/>
                <a:ext cx="1908048" cy="1889760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57" name="Group 182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455408" y="4949952"/>
                <a:ext cx="1670304" cy="1670304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</p:grpSp>
        <p:grpSp>
          <p:nvGrpSpPr>
            <p:cNvPr id="1033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pic>
            <p:nvPicPr>
              <p:cNvPr id="1043" name="Group 32"/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48768" y="42672"/>
                <a:ext cx="1645920" cy="1658112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44" name="Group 48"/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443216" y="432816"/>
                <a:ext cx="1133856" cy="1194816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1045" name="Freeform 73"/>
              <p:cNvSpPr/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itchFamily="2" charset="-122"/>
                  <a:cs typeface="+mn-cs"/>
                </a:endParaRPr>
              </a:p>
            </p:txBody>
          </p:sp>
          <p:pic>
            <p:nvPicPr>
              <p:cNvPr id="1046" name="Group 63"/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7808976" y="4194048"/>
                <a:ext cx="1200912" cy="1213104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47" name="Group 87"/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-73152" y="5260848"/>
                <a:ext cx="1335024" cy="1670304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48" name="Group 92"/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-73152" y="2773680"/>
                <a:ext cx="1078992" cy="1444752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49" name="Group 97"/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4803648" y="5632704"/>
                <a:ext cx="1895856" cy="1298448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50" name="Group 102"/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7802880" y="1481328"/>
                <a:ext cx="1383792" cy="1773936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51" name="Group 112"/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7680960" y="5900928"/>
                <a:ext cx="1371600" cy="999744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</p:grpSp>
        <p:grpSp>
          <p:nvGrpSpPr>
            <p:cNvPr id="1034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pic>
            <p:nvPicPr>
              <p:cNvPr id="1035" name="Group 129"/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7656576" y="2779776"/>
                <a:ext cx="1438656" cy="3444240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36" name="Group 134"/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912864" y="5803392"/>
                <a:ext cx="1115568" cy="1060704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37" name="Group 154"/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6541008" y="1005840"/>
                <a:ext cx="1670304" cy="1621536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38" name="Group 164"/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8125968" y="3742944"/>
                <a:ext cx="963168" cy="853440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39" name="Group 48"/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0" y="682752"/>
                <a:ext cx="1310640" cy="1511808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40" name="Group 53"/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0" y="4273296"/>
                <a:ext cx="1194816" cy="1365504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41" name="Group 58"/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7363968" y="0"/>
                <a:ext cx="1267968" cy="987552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pic>
            <p:nvPicPr>
              <p:cNvPr id="1042" name="Group 63"/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8327136" y="987552"/>
                <a:ext cx="816864" cy="1066800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</p:grpSp>
      </p:grpSp>
      <p:sp>
        <p:nvSpPr>
          <p:cNvPr id="1027" name="Title Placeholder 1"/>
          <p:cNvSpPr/>
          <p:nvPr>
            <p:ph type="title"/>
          </p:nvPr>
        </p:nvSpPr>
        <p:spPr>
          <a:xfrm>
            <a:off x="1009650" y="676275"/>
            <a:ext cx="7124700" cy="923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Text Placeholder 2"/>
          <p:cNvSpPr/>
          <p:nvPr>
            <p:ph type="body" idx="1"/>
          </p:nvPr>
        </p:nvSpPr>
        <p:spPr>
          <a:xfrm>
            <a:off x="1009650" y="1806575"/>
            <a:ext cx="7124700" cy="4052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2" y="5951538"/>
            <a:ext cx="2133600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 algn="l" rtl="0" eaLnBrk="1" hangingPunct="1">
              <a:defRPr kumimoji="0"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zh-CN" altLang="en-US" sz="900">
              <a:solidFill>
                <a:srgbClr val="404040"/>
              </a:solidFill>
            </a:endParaRPr>
          </a:p>
        </p:txBody>
      </p:sp>
      <p:sp>
        <p:nvSpPr>
          <p:cNvPr id="103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 algn="l" rtl="0" eaLnBrk="1" hangingPunct="1">
              <a:defRPr kumimoji="0"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zh-CN" sz="900">
              <a:solidFill>
                <a:srgbClr val="404040"/>
              </a:solidFill>
            </a:endParaRPr>
          </a:p>
        </p:txBody>
      </p:sp>
      <p:sp>
        <p:nvSpPr>
          <p:cNvPr id="103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 algn="l" rtl="0" eaLnBrk="1" hangingPunct="1">
              <a:defRPr kumimoji="0" lang="en-US"/>
            </a:defPPr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A6890025-8D89-4EFD-967D-EA9A903B9FC4}" type="slidenum">
              <a:rPr lang="zh-CN" altLang="en-US">
                <a:solidFill>
                  <a:srgbClr val="404040"/>
                </a:solidFill>
              </a:rPr>
              <a:t>*</a:t>
            </a:fld>
            <a:endParaRPr lang="zh-CN" altLang="en-US">
              <a:solidFill>
                <a:srgbClr val="40404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39" r:id="rId2"/>
    <p:sldLayoutId id="2147484140" r:id="rId3"/>
    <p:sldLayoutId id="2147484141" r:id="rId4"/>
    <p:sldLayoutId id="2147484142" r:id="rId5"/>
    <p:sldLayoutId id="2147484143" r:id="rId6"/>
    <p:sldLayoutId id="2147484144" r:id="rId7"/>
    <p:sldLayoutId id="2147484145" r:id="rId8"/>
    <p:sldLayoutId id="2147484146" r:id="rId9"/>
    <p:sldLayoutId id="2147484148" r:id="rId10"/>
  </p:sldLayoutIdLst>
  <p:transition/>
  <p:timing/>
  <p:txStyles>
    <p:titleStyle>
      <a:lvl1pPr marL="0" indent="0" algn="l" defTabSz="457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kern="120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fontAlgn="base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SzTx/>
        <a:buFont typeface="Wingdings 2"/>
        <a:buChar char=""/>
        <a:defRPr kumimoji="0" sz="1800" b="0" i="0" u="none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fontAlgn="base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SzTx/>
        <a:buFont typeface="Wingdings 2"/>
        <a:buChar char=""/>
        <a:defRPr kumimoji="0" sz="1600" b="0" i="0" u="none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fontAlgn="base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SzTx/>
        <a:buFont typeface="Wingdings 2"/>
        <a:buChar char=""/>
        <a:defRPr kumimoji="0" sz="1400" b="0" i="0" u="none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fontAlgn="base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SzTx/>
        <a:buFont typeface="Wingdings 2"/>
        <a:buChar char=""/>
        <a:defRPr kumimoji="0" sz="1200" b="0" i="0" u="none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fontAlgn="base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SzTx/>
        <a:buFont typeface="Wingdings 2"/>
        <a:buChar char=""/>
        <a:defRPr kumimoji="0" sz="1200" b="0" i="0" u="none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457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457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457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457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457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hyperlink" Target="http://baike.baidu.com/view/36428.htm" TargetMode="External" /><Relationship Id="rId4" Type="http://schemas.openxmlformats.org/officeDocument/2006/relationships/hyperlink" Target="http://baike.baidu.com/view/50819.htm" TargetMode="External" /><Relationship Id="rId5" Type="http://schemas.openxmlformats.org/officeDocument/2006/relationships/hyperlink" Target="http://baike.baidu.com/view/793527.htm" TargetMode="External" /><Relationship Id="rId6" Type="http://schemas.openxmlformats.org/officeDocument/2006/relationships/image" Target="../media/image2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Relationship Id="rId3" Type="http://schemas.openxmlformats.org/officeDocument/2006/relationships/image" Target="../media/image2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3220014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标题 4097"/>
          <p:cNvSpPr/>
          <p:nvPr>
            <p:ph type="ctrTitle" idx="4294967295"/>
          </p:nvPr>
        </p:nvSpPr>
        <p:spPr>
          <a:xfrm>
            <a:off x="685800" y="2374900"/>
            <a:ext cx="7772400" cy="12128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>
            <a:noAutofit/>
          </a:bodyPr>
          <a:lstStyle>
            <a:lvl1pPr marL="0" indent="0" algn="l" defTabSz="457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rgbClr val="404040"/>
                </a:solidFill>
                <a:latin typeface="Verdana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en-US" altLang="en-US" sz="4000"/>
              <a:t>癫痫病人护理查房</a:t>
            </a:r>
            <a:endParaRPr lang="en-US" altLang="en-US" sz="4000"/>
          </a:p>
        </p:txBody>
      </p:sp>
      <p:sp>
        <p:nvSpPr>
          <p:cNvPr id="3075" name="副标题 4098"/>
          <p:cNvSpPr>
            <a:spLocks noGrp="1" noChangeArrowheads="1"/>
          </p:cNvSpPr>
          <p:nvPr>
            <p:ph type="subTitle" idx="4294967295"/>
          </p:nvPr>
        </p:nvSpPr>
        <p:spPr>
          <a:xfrm>
            <a:off x="1009650" y="4776788"/>
            <a:ext cx="7116762" cy="862012"/>
          </a:xfrm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 algn="ctr" defTabSz="4572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SzTx/>
              <a:buFont typeface="Wingdings 2"/>
              <a:buNone/>
              <a:defRPr kumimoji="0" lang="zh-CN" altLang="en-US" sz="1800" b="0" i="0" u="none" baseline="0">
                <a:solidFill>
                  <a:srgbClr val="404040"/>
                </a:solidFill>
                <a:latin typeface="Verdana" pitchFamily="34" charset="0"/>
                <a:ea typeface="微软雅黑" panose="020b0503020204020204" pitchFamily="34" charset="-122"/>
              </a:defRPr>
            </a:lvl1pPr>
            <a:lvl2pPr marL="742950" indent="-285750" algn="ctr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SzTx/>
              <a:buFont typeface="Wingdings 2"/>
              <a:buNone/>
              <a:defRPr kumimoji="0" lang="zh-CN" altLang="en-US" sz="1600" b="0" i="0" u="none" baseline="0">
                <a:solidFill>
                  <a:srgbClr val="404040"/>
                </a:solidFill>
                <a:latin typeface="Verdana" pitchFamily="34" charset="0"/>
                <a:ea typeface="微软雅黑" panose="020b0503020204020204" pitchFamily="34" charset="-122"/>
              </a:defRPr>
            </a:lvl2pPr>
            <a:lvl3pPr marL="1143000" indent="-228600" algn="ctr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SzTx/>
              <a:buFont typeface="Wingdings 2"/>
              <a:buNone/>
              <a:defRPr kumimoji="0" lang="zh-CN" altLang="en-US" sz="1400" b="0" i="0" u="none" baseline="0">
                <a:solidFill>
                  <a:srgbClr val="404040"/>
                </a:solidFill>
                <a:latin typeface="Verdana" pitchFamily="34" charset="0"/>
                <a:ea typeface="微软雅黑" panose="020b0503020204020204" pitchFamily="34" charset="-122"/>
              </a:defRPr>
            </a:lvl3pPr>
            <a:lvl4pPr marL="1600200" indent="-228600" algn="ctr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SzTx/>
              <a:buFont typeface="Wingdings 2"/>
              <a:buNone/>
              <a:defRPr kumimoji="0" lang="zh-CN" altLang="en-US" sz="1200" b="0" i="0" u="none" baseline="0">
                <a:solidFill>
                  <a:srgbClr val="404040"/>
                </a:solidFill>
                <a:latin typeface="Verdana" pitchFamily="34" charset="0"/>
                <a:ea typeface="微软雅黑" panose="020b0503020204020204" pitchFamily="34" charset="-122"/>
              </a:defRPr>
            </a:lvl4pPr>
            <a:lvl5pPr marL="2057400" indent="-228600" algn="ctr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SzTx/>
              <a:buFont typeface="Wingdings 2"/>
              <a:buNone/>
              <a:defRPr kumimoji="0" lang="zh-CN" altLang="en-US" sz="1200" b="0" i="0" u="none" baseline="0">
                <a:solidFill>
                  <a:srgbClr val="404040"/>
                </a:solidFill>
                <a:latin typeface="Verdana" pitchFamily="34" charset="0"/>
                <a:ea typeface="微软雅黑" panose="020b0503020204020204" pitchFamily="34" charset="-122"/>
              </a:defRPr>
            </a:lvl5pPr>
          </a:lstStyle>
          <a:p>
            <a:pPr marL="0" marR="0" lvl="0" indent="0" algn="l">
              <a:lnSpc>
                <a:spcPct val="80000"/>
              </a:lnSpc>
              <a:buFont typeface="Wingdings" pitchFamily="2" charset="2"/>
            </a:pPr>
            <a:r>
              <a:rPr lang="en-US" altLang="zh-CN" sz="1100"/>
              <a:t>   </a:t>
            </a:r>
            <a:endParaRPr lang="en-US" altLang="zh-CN" sz="1100"/>
          </a:p>
          <a:p>
            <a:pPr marL="0" marR="0" lvl="0" indent="0" algn="r">
              <a:lnSpc>
                <a:spcPct val="90000"/>
              </a:lnSpc>
              <a:buFont typeface="Wingdings" pitchFamily="2" charset="2"/>
            </a:pPr>
            <a:r>
              <a:rPr lang="en-US" altLang="zh-CN" sz="1100"/>
              <a:t> </a:t>
            </a:r>
            <a:r>
              <a:rPr lang="zh-CN" altLang="en-US" sz="1100"/>
              <a:t>急诊科</a:t>
            </a:r>
            <a:endParaRPr lang="zh-CN" altLang="en-US" sz="1100"/>
          </a:p>
          <a:p>
            <a:pPr marL="0" marR="0" lvl="0" indent="0" algn="r">
              <a:lnSpc>
                <a:spcPct val="90000"/>
              </a:lnSpc>
              <a:buFont typeface="Wingdings" pitchFamily="2" charset="2"/>
            </a:pPr>
            <a:r>
              <a:rPr lang="zh-CN" altLang="en-US" sz="1100"/>
              <a:t>李甜甜</a:t>
            </a:r>
            <a:endParaRPr lang="zh-CN" altLang="en-US" sz="1100"/>
          </a:p>
          <a:p>
            <a:pPr marL="0" marR="0" lvl="0" indent="0" algn="l">
              <a:lnSpc>
                <a:spcPct val="80000"/>
              </a:lnSpc>
              <a:buFont typeface="Wingdings" pitchFamily="2" charset="2"/>
            </a:pPr>
            <a:endParaRPr lang="zh-CN" altLang="en-US" sz="1100"/>
          </a:p>
        </p:txBody>
      </p:sp>
      <p:sp>
        <p:nvSpPr>
          <p:cNvPr id="3076" name="TextBox 307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3077" name="TextBox 307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5121"/>
          <p:cNvSpPr/>
          <p:nvPr>
            <p:ph type="title" idx="4294967295"/>
          </p:nvPr>
        </p:nvSpPr>
        <p:spPr>
          <a:xfrm>
            <a:off x="1009650" y="676275"/>
            <a:ext cx="7124700" cy="9239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lvl="0"/>
            <a:r>
              <a:rPr lang="zh-CN" altLang="en-US"/>
              <a:t>癫痫病人护理查房</a:t>
            </a:r>
            <a:endParaRPr lang="zh-CN" altLang="en-US"/>
          </a:p>
        </p:txBody>
      </p:sp>
      <p:sp>
        <p:nvSpPr>
          <p:cNvPr id="4099" name="文本占位符 5122"/>
          <p:cNvSpPr/>
          <p:nvPr>
            <p:ph idx="4294967295"/>
          </p:nvPr>
        </p:nvSpPr>
        <p:spPr>
          <a:xfrm>
            <a:off x="1009650" y="1806575"/>
            <a:ext cx="7124700" cy="40528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</a:pPr>
            <a:r>
              <a:rPr lang="zh-CN" altLang="en-US"/>
              <a:t>各位护理姐妹们，大家下午好！首先感激护士长给我们急诊科这次与大家共同学习机会，同时也感激各位护理姐妹在百忙之中来参加这次护理查房，对于癫痫大家都不陌生，因各种原因制约，当前我们急诊科收治留观病人较少，病种较单纯，但癫痫病人还是比较多，今天我们就此病种学习回顾，更真诚希望得到各位护理姐妹指导。</a:t>
            </a:r>
            <a:endParaRPr lang="zh-CN" altLang="en-US"/>
          </a:p>
          <a:p>
            <a:pPr lvl="0">
              <a:lnSpc>
                <a:spcPct val="90000"/>
              </a:lnSpc>
            </a:pPr>
            <a:endParaRPr lang="zh-CN" altLang="en-US"/>
          </a:p>
        </p:txBody>
      </p:sp>
      <p:sp>
        <p:nvSpPr>
          <p:cNvPr id="4100" name="TextBox 409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4101" name="TextBox 410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12289"/>
          <p:cNvSpPr/>
          <p:nvPr>
            <p:ph type="title" idx="4294967295"/>
          </p:nvPr>
        </p:nvSpPr>
        <p:spPr>
          <a:xfrm flipH="1" flipV="1">
            <a:off x="177800" y="476250"/>
            <a:ext cx="215900" cy="1428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marL="0" marR="0" lvl="0" indent="0"/>
            <a:endParaRPr lang="zh-CN" altLang="en-US" sz="3600"/>
          </a:p>
        </p:txBody>
      </p:sp>
      <p:sp>
        <p:nvSpPr>
          <p:cNvPr id="5123" name="文本占位符 12290"/>
          <p:cNvSpPr/>
          <p:nvPr>
            <p:ph idx="4294967295"/>
          </p:nvPr>
        </p:nvSpPr>
        <p:spPr>
          <a:xfrm>
            <a:off x="1009650" y="1806575"/>
            <a:ext cx="7124700" cy="40528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b="1"/>
              <a:t>癫痫（</a:t>
            </a:r>
            <a:r>
              <a:rPr lang="en-US" altLang="zh-CN" b="1"/>
              <a:t>epilepsy</a:t>
            </a:r>
            <a:r>
              <a:rPr lang="zh-CN" altLang="en-US" b="1"/>
              <a:t>）俗称“羊癫疯、羊角风”是大脑</a:t>
            </a:r>
            <a:r>
              <a:rPr lang="zh-CN" altLang="en-US" b="1">
                <a:hlinkClick r:id="rId3"/>
              </a:rPr>
              <a:t>神经元</a:t>
            </a:r>
            <a:r>
              <a:rPr lang="zh-CN" altLang="en-US" b="1"/>
              <a:t>突发性异常放电，造成短暂大脑功效障碍一个慢性</a:t>
            </a:r>
            <a:r>
              <a:rPr lang="zh-CN" altLang="en-US" b="1">
                <a:hlinkClick r:id="rId4"/>
              </a:rPr>
              <a:t>疾病</a:t>
            </a:r>
            <a:r>
              <a:rPr lang="zh-CN" altLang="en-US" b="1"/>
              <a:t>。而癫痫（羊癫疯）</a:t>
            </a:r>
            <a:r>
              <a:rPr lang="zh-CN" altLang="en-US" b="1">
                <a:hlinkClick r:id="rId5"/>
              </a:rPr>
              <a:t>发作</a:t>
            </a:r>
            <a:r>
              <a:rPr lang="zh-CN" altLang="en-US" b="1"/>
              <a:t>（</a:t>
            </a:r>
            <a:r>
              <a:rPr lang="en-US" altLang="zh-CN" b="1"/>
              <a:t>epileptic seizure</a:t>
            </a:r>
            <a:r>
              <a:rPr lang="zh-CN" altLang="en-US" b="1"/>
              <a:t>）是指脑神经元异常和过分超同时化放电所造成临床现象。其特征是突然和一过性症状，因为异常放电神经元在大脑中部位不一样，而有各种多样表现。</a:t>
            </a:r>
            <a:endParaRPr lang="zh-CN" altLang="en-US" b="1"/>
          </a:p>
        </p:txBody>
      </p:sp>
      <p:sp>
        <p:nvSpPr>
          <p:cNvPr id="5124" name="矩形 12291"/>
          <p:cNvSpPr/>
          <p:nvPr/>
        </p:nvSpPr>
        <p:spPr>
          <a:xfrm flipH="1" flipV="1">
            <a:off x="4230688" y="-20420012"/>
            <a:ext cx="184150" cy="2068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>
                <a:effectLst>
                  <a:outerShdw blurRad="38100" dist="38100" dir="2700000" algn="tl">
                    <a:schemeClr val="bg2"/>
                  </a:outerShdw>
                </a:effectLst>
                <a:ea typeface="微软雅黑" panose="020b0503020204020204" pitchFamily="34" charset="-122"/>
              </a:rPr>
              <a:t>一组由不一样病因引发，</a:t>
            </a:r>
            <a:endParaRPr lang="en-US" altLang="en-US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marR="0" lvl="0" indent="0" eaLnBrk="1" hangingPunct="1"/>
            <a:r>
              <a:rPr lang="en-US" altLang="en-US">
                <a:effectLst>
                  <a:outerShdw blurRad="38100" dist="38100" dir="2700000" algn="tl">
                    <a:schemeClr val="bg2"/>
                  </a:outerShdw>
                </a:effectLst>
                <a:ea typeface="微软雅黑" panose="020b0503020204020204" pitchFamily="34" charset="-122"/>
              </a:rPr>
              <a:t>脑部神经元高度同时化，且常含有自限性异常放电所造成，</a:t>
            </a:r>
            <a:endParaRPr lang="en-US" altLang="en-US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marR="0" lvl="0" indent="0" eaLnBrk="1" hangingPunct="1"/>
            <a:r>
              <a:rPr lang="en-US" altLang="en-US">
                <a:effectLst>
                  <a:outerShdw blurRad="38100" dist="38100" dir="2700000" algn="tl">
                    <a:schemeClr val="bg2"/>
                  </a:outerShdw>
                </a:effectLst>
                <a:ea typeface="微软雅黑" panose="020b0503020204020204" pitchFamily="34" charset="-122"/>
              </a:rPr>
              <a:t>以发作性、短暂性、重复性及通常为刻板性中枢神经系统功效失常为特征综合征。</a:t>
            </a:r>
            <a:endParaRPr lang="en-US" altLang="en-US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grpSp>
        <p:nvGrpSpPr>
          <p:cNvPr id="5125" name="组合 12292"/>
          <p:cNvGrpSpPr/>
          <p:nvPr/>
        </p:nvGrpSpPr>
        <p:grpSpPr>
          <a:xfrm>
            <a:off x="1041400" y="403225"/>
            <a:ext cx="2443162" cy="1085850"/>
            <a:chExt cx="2442654" cy="1085714"/>
          </a:xfrm>
        </p:grpSpPr>
        <p:sp>
          <p:nvSpPr>
            <p:cNvPr id="5126" name="TextBox 4"/>
            <p:cNvSpPr/>
            <p:nvPr/>
          </p:nvSpPr>
          <p:spPr>
            <a:xfrm>
              <a:off x="857072" y="71429"/>
              <a:ext cx="1585582" cy="7619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4400" b="1">
                  <a:solidFill>
                    <a:srgbClr val="000000"/>
                  </a:solidFill>
                  <a:latin typeface="微软雅黑" pitchFamily="34" charset="-122"/>
                  <a:ea typeface="微软雅黑" panose="020b0503020204020204" pitchFamily="34" charset="-122"/>
                  <a:sym typeface="微软雅黑" pitchFamily="34" charset="-122"/>
                </a:rPr>
                <a:t>定 义</a:t>
              </a:r>
              <a:endParaRPr lang="zh-CN" altLang="en-US"/>
            </a:p>
          </p:txBody>
        </p:sp>
        <p:pic>
          <p:nvPicPr>
            <p:cNvPr id="5127" name="图片 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1104762" cy="108571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5128" name="TextBox 512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5129" name="TextBox 512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Bottom)">
                                      <p:cBhvr additive="base">
                                        <p:cTn id="7" dur="500" fill="hold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3489"/>
          <p:cNvSpPr>
            <a:spLocks noGrp="1" noChangeArrowheads="1"/>
          </p:cNvSpPr>
          <p:nvPr>
            <p:ph type="title" idx="4294967295"/>
          </p:nvPr>
        </p:nvSpPr>
        <p:spPr>
          <a:xfrm>
            <a:off x="1009650" y="676275"/>
            <a:ext cx="7124700" cy="923925"/>
          </a:xfrm>
        </p:spPr>
        <p:txBody>
          <a:bodyPr vert="horz" wrap="square" lIns="91440" tIns="45720" rIns="91440" bIns="45720" rtlCol="0" anchor="ctr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marL="0" marR="0" lvl="0" indent="0"/>
            <a:r>
              <a:rPr lang="zh-CN" altLang="en-US" sz="3600"/>
              <a:t>什么是癫痫大发作？什么是癫痫连续状态？</a:t>
            </a:r>
            <a:endParaRPr lang="zh-CN" altLang="en-US" sz="3600"/>
          </a:p>
        </p:txBody>
      </p:sp>
      <p:sp>
        <p:nvSpPr>
          <p:cNvPr id="6147" name="文本占位符 63490"/>
          <p:cNvSpPr/>
          <p:nvPr>
            <p:ph idx="4294967295"/>
          </p:nvPr>
        </p:nvSpPr>
        <p:spPr>
          <a:xfrm>
            <a:off x="1009650" y="1806575"/>
            <a:ext cx="7124700" cy="40528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﹙1﹚癫痫大发作癫痫全方面强直-阵挛发作简称，是常见发作类型，主要表现全身有强直和阵挛，伴意识丧失及自主神经功效障碍。</a:t>
            </a:r>
          </a:p>
          <a:p>
            <a:pPr lvl="0"/>
            <a:r>
              <a:t>﹙2﹚癫痫连续状态或称癫痫状态，是癫痫连续发作之间意识还未完全恢复又频繁再发，或癫痫发作连续30分钟以上不自行停顿。</a:t>
            </a:r>
          </a:p>
        </p:txBody>
      </p:sp>
      <p:sp>
        <p:nvSpPr>
          <p:cNvPr id="6148" name="TextBox 614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6149" name="TextBox 614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102401"/>
          <p:cNvSpPr/>
          <p:nvPr>
            <p:ph type="title" idx="4294967295"/>
          </p:nvPr>
        </p:nvSpPr>
        <p:spPr>
          <a:xfrm>
            <a:off x="1009650" y="676275"/>
            <a:ext cx="7124700" cy="9239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lvl="0"/>
            <a:r>
              <a:rPr lang="en-US" altLang="en-US" sz="2400" b="1"/>
              <a:t>癫痫临床类型</a:t>
            </a:r>
            <a:endParaRPr lang="en-US" altLang="en-US" sz="2800"/>
          </a:p>
        </p:txBody>
      </p:sp>
      <p:sp>
        <p:nvSpPr>
          <p:cNvPr id="7171" name="文本占位符 102402"/>
          <p:cNvSpPr/>
          <p:nvPr>
            <p:ph idx="4294967295"/>
          </p:nvPr>
        </p:nvSpPr>
        <p:spPr>
          <a:xfrm>
            <a:off x="323850" y="1268412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000"/>
              <a:t> </a:t>
            </a:r>
            <a:r>
              <a:rPr lang="zh-CN" altLang="en-US" sz="2000"/>
              <a:t>按症状分类，可分为大发作、小发作、精神运动性发作和不足发作。</a:t>
            </a:r>
            <a:br>
              <a:rPr lang="zh-CN" altLang="en-US" sz="2000"/>
            </a:br>
            <a:r>
              <a:rPr lang="en-US" altLang="zh-CN" sz="2000"/>
              <a:t>1</a:t>
            </a:r>
            <a:r>
              <a:rPr lang="zh-CN" altLang="en-US" sz="2000"/>
              <a:t>、大发作：可分四个时期：</a:t>
            </a:r>
            <a:r>
              <a:rPr lang="en-US" altLang="zh-CN" sz="2000"/>
              <a:t>(1)</a:t>
            </a:r>
            <a:r>
              <a:rPr lang="zh-CN" altLang="en-US" sz="2000"/>
              <a:t>先兆期：多数人无先兆，部分人可有头晕、胃部不适、局部轻微抽动、无名恐惧或梦境感等。</a:t>
            </a:r>
            <a:r>
              <a:rPr lang="en-US" altLang="zh-CN" sz="2000"/>
              <a:t>(2)</a:t>
            </a:r>
            <a:r>
              <a:rPr lang="zh-CN" altLang="en-US" sz="2000"/>
              <a:t>强直期：突然意识丧失、倒地、头后仰、肢体强直，因为隔肌痉挛，病人发出“羊羔”样呼啸，面色青紫、瞳孔散大、呼吸暂停，连续数十秒不等。</a:t>
            </a:r>
            <a:r>
              <a:rPr lang="en-US" altLang="zh-CN" sz="2000"/>
              <a:t>(3)</a:t>
            </a:r>
            <a:r>
              <a:rPr lang="zh-CN" altLang="en-US" sz="2000"/>
              <a:t>阵挛期：全身肌肉有节律性抽动、常咬破舌头、口吐白沫、可伴有大小便失禁，普通连续</a:t>
            </a:r>
            <a:r>
              <a:rPr lang="en-US" altLang="zh-CN" sz="2000"/>
              <a:t>1-3</a:t>
            </a:r>
            <a:r>
              <a:rPr lang="zh-CN" altLang="en-US" sz="2000"/>
              <a:t>分钟。</a:t>
            </a:r>
            <a:r>
              <a:rPr lang="en-US" altLang="zh-CN" sz="2000"/>
              <a:t>(4)</a:t>
            </a:r>
            <a:r>
              <a:rPr lang="zh-CN" altLang="en-US" sz="2000"/>
              <a:t>恢复期：普通要数十分钟才能清醒，病人对发作过程不能回想，全身疼痛、乏力。个别病人在恢复期有狂躁、乱跑乱叫、打人毁物等情况发生。 </a:t>
            </a:r>
            <a:endParaRPr lang="zh-CN" altLang="en-US" sz="2000"/>
          </a:p>
        </p:txBody>
      </p:sp>
      <p:sp>
        <p:nvSpPr>
          <p:cNvPr id="7172" name="TextBox 717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7173" name="TextBox 717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103425"/>
          <p:cNvSpPr/>
          <p:nvPr>
            <p:ph type="title" idx="4294967295"/>
          </p:nvPr>
        </p:nvSpPr>
        <p:spPr>
          <a:xfrm>
            <a:off x="1009650" y="676275"/>
            <a:ext cx="7124700" cy="9239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lvl="0"/>
            <a:r>
              <a:rPr lang="en-US" altLang="en-US" sz="2400" b="1"/>
              <a:t>癫痫临床类型</a:t>
            </a:r>
            <a:endParaRPr lang="en-US" altLang="en-US" sz="2800"/>
          </a:p>
        </p:txBody>
      </p:sp>
      <p:sp>
        <p:nvSpPr>
          <p:cNvPr id="8195" name="文本占位符 103426"/>
          <p:cNvSpPr/>
          <p:nvPr>
            <p:ph idx="4294967295"/>
          </p:nvPr>
        </p:nvSpPr>
        <p:spPr>
          <a:xfrm>
            <a:off x="323850" y="1268412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/>
              <a:t> </a:t>
            </a:r>
            <a:r>
              <a:rPr lang="en-US" altLang="zh-CN" sz="2000"/>
              <a:t>2</a:t>
            </a:r>
            <a:r>
              <a:rPr lang="zh-CN" altLang="en-US" sz="2000"/>
              <a:t>、小发作：又称失神发作，经典表现为病人有短暂意识丧失，大多数意识完全丧失，偶然意识障碍较浅，对周围有所了解，能听见问话，但不能回答。意识障碍短暂而频发为其特点。多数每次发作</a:t>
            </a:r>
            <a:r>
              <a:rPr lang="en-US" altLang="zh-CN" sz="2000"/>
              <a:t>2-15</a:t>
            </a:r>
            <a:r>
              <a:rPr lang="zh-CN" altLang="en-US" sz="2000"/>
              <a:t>秒，不超出</a:t>
            </a:r>
            <a:r>
              <a:rPr lang="en-US" altLang="zh-CN" sz="2000"/>
              <a:t>1</a:t>
            </a:r>
            <a:r>
              <a:rPr lang="zh-CN" altLang="en-US" sz="2000"/>
              <a:t>分钟，每日数次至数十次。突然发生，突然终止。表现为言语及活动突然中止，两眼凝视，偶然上翻，有时面色苍白，无先兆。手中持物落地，有时打坏饭碗，发作停顿后，继续原来活动。</a:t>
            </a:r>
            <a:r>
              <a:rPr lang="zh-CN" altLang="en-US" sz="2400"/>
              <a:t> </a:t>
            </a:r>
            <a:endParaRPr lang="zh-CN" altLang="en-US" sz="2400"/>
          </a:p>
        </p:txBody>
      </p:sp>
      <p:sp>
        <p:nvSpPr>
          <p:cNvPr id="8196" name="TextBox 819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8197" name="TextBox 819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104449"/>
          <p:cNvSpPr/>
          <p:nvPr>
            <p:ph type="title" idx="4294967295"/>
          </p:nvPr>
        </p:nvSpPr>
        <p:spPr>
          <a:xfrm>
            <a:off x="1009650" y="676275"/>
            <a:ext cx="7124700" cy="9239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lvl="0"/>
            <a:r>
              <a:rPr lang="en-US" altLang="en-US" sz="2400" b="1"/>
              <a:t>癫痫临床类型</a:t>
            </a:r>
            <a:endParaRPr lang="en-US" altLang="en-US" sz="2800"/>
          </a:p>
        </p:txBody>
      </p:sp>
      <p:sp>
        <p:nvSpPr>
          <p:cNvPr id="9219" name="文本占位符 104450"/>
          <p:cNvSpPr/>
          <p:nvPr>
            <p:ph idx="4294967295"/>
          </p:nvPr>
        </p:nvSpPr>
        <p:spPr>
          <a:xfrm>
            <a:off x="323850" y="1268412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000"/>
              <a:t>3</a:t>
            </a:r>
            <a:r>
              <a:rPr lang="zh-CN" altLang="en-US" sz="2000"/>
              <a:t>、精神运动性发作：在意识障碍背景上，常有错觉、幻觉及自动症等。因多由颞叶病变引发，故又称颞叶癫痫。约有</a:t>
            </a:r>
            <a:r>
              <a:rPr lang="en-US" altLang="zh-CN" sz="2000"/>
              <a:t>40</a:t>
            </a:r>
            <a:r>
              <a:rPr lang="zh-CN" altLang="en-US" sz="2000"/>
              <a:t>％病人发病时有先兆，感到胃部不适、幻听、幻味、眩晕、恶心、恐惧等。</a:t>
            </a:r>
            <a:r>
              <a:rPr lang="en-US" altLang="zh-CN" sz="2000"/>
              <a:t>                                                           </a:t>
            </a:r>
            <a:r>
              <a:rPr lang="zh-CN" altLang="en-US" sz="2000"/>
              <a:t>　</a:t>
            </a:r>
            <a:r>
              <a:rPr lang="en-US" altLang="zh-CN" sz="2000"/>
              <a:t>                                           </a:t>
            </a:r>
            <a:endParaRPr lang="en-US" altLang="zh-CN" sz="2000"/>
          </a:p>
          <a:p>
            <a:pPr lvl="0">
              <a:lnSpc>
                <a:spcPct val="15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000"/>
              <a:t>4</a:t>
            </a:r>
            <a:r>
              <a:rPr lang="zh-CN" altLang="en-US" sz="2000"/>
              <a:t>、不足发作：又叫单纯性发作，表现为身体某一部分节律性抽动，连续数秒，意识清楚，若有癫痫放电扩展，可延致半身或全身</a:t>
            </a:r>
            <a:r>
              <a:rPr lang="zh-CN" altLang="en-US"/>
              <a:t>。</a:t>
            </a:r>
            <a:endParaRPr lang="zh-CN" altLang="en-US"/>
          </a:p>
        </p:txBody>
      </p:sp>
      <p:sp>
        <p:nvSpPr>
          <p:cNvPr id="9220" name="TextBox 921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9221" name="TextBox 922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05473"/>
          <p:cNvSpPr/>
          <p:nvPr>
            <p:ph type="title" idx="4294967295"/>
          </p:nvPr>
        </p:nvSpPr>
        <p:spPr>
          <a:xfrm>
            <a:off x="468312" y="-17145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lvl="0"/>
            <a:r>
              <a:rPr lang="en-US" altLang="en-US" sz="2400" b="1"/>
              <a:t>癫痫常见病因</a:t>
            </a:r>
            <a:r>
              <a:rPr lang="en-US" altLang="en-US"/>
              <a:t> </a:t>
            </a:r>
            <a:endParaRPr lang="en-US" altLang="en-US"/>
          </a:p>
        </p:txBody>
      </p:sp>
      <p:sp>
        <p:nvSpPr>
          <p:cNvPr id="10243" name="文本占位符 105474"/>
          <p:cNvSpPr>
            <a:spLocks noGrp="1" noChangeArrowheads="1"/>
          </p:cNvSpPr>
          <p:nvPr>
            <p:ph idx="4294967295"/>
          </p:nvPr>
        </p:nvSpPr>
        <p:spPr>
          <a:xfrm>
            <a:off x="179388" y="836612"/>
            <a:ext cx="8229600" cy="4713288"/>
          </a:xfrm>
        </p:spPr>
        <p:txBody>
          <a:bodyPr vert="horz" wrap="square" lIns="91440" tIns="45720" rIns="91440" bIns="45720" rtlCol="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>
              <a:lnSpc>
                <a:spcPct val="13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1300"/>
              <a:t>1.</a:t>
            </a:r>
            <a:r>
              <a:rPr lang="zh-CN" altLang="en-US" sz="1300"/>
              <a:t>先天性疾病：如染色体异常、遗传性代谢障碍、脑畸形及先天性脑积水等。</a:t>
            </a:r>
            <a:endParaRPr lang="zh-CN" altLang="en-US" sz="1300"/>
          </a:p>
          <a:p>
            <a:pPr marL="342900" marR="0" lvl="0" indent="-342900">
              <a:lnSpc>
                <a:spcPct val="13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1300"/>
              <a:t>2.</a:t>
            </a:r>
            <a:r>
              <a:rPr lang="zh-CN" altLang="en-US" sz="1300"/>
              <a:t>外伤：颅脑产伤是婴幼儿期症状性癫痫常见原因，挫伤、出血和缺血也能造成局部脑组织软化，日后成为癫痫灶。</a:t>
            </a:r>
            <a:endParaRPr lang="zh-CN" altLang="en-US" sz="1300"/>
          </a:p>
          <a:p>
            <a:pPr marL="342900" marR="0" lvl="0" indent="-342900">
              <a:lnSpc>
                <a:spcPct val="13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1300"/>
              <a:t>3.</a:t>
            </a:r>
            <a:r>
              <a:rPr lang="zh-CN" altLang="en-US" sz="1300"/>
              <a:t>感染：在各种脑炎、脑膜炎、脑脓肿急性充血、水肿、毒素影响及血液中渗出物都可引发癫痫发作，痊愈后形成疤痕及粘连也可能成为癫痫灶；寄生虫病如脑血吸虫病、脑囊虫病常引发癫痫。</a:t>
            </a:r>
            <a:endParaRPr lang="zh-CN" altLang="en-US" sz="1300"/>
          </a:p>
          <a:p>
            <a:pPr marL="342900" marR="0" lvl="0" indent="-342900">
              <a:lnSpc>
                <a:spcPct val="13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1300"/>
              <a:t>4.</a:t>
            </a:r>
            <a:r>
              <a:rPr lang="zh-CN" altLang="en-US" sz="1300"/>
              <a:t>中毒：铅、汞、一氧化碳、乙醇等中毒，以及全身性疾病，如肝性脑病、高血压综合症、急进性肾炎、尿毒症等，均可产生癫痫发作。</a:t>
            </a:r>
            <a:endParaRPr lang="zh-CN" altLang="en-US" sz="1300"/>
          </a:p>
          <a:p>
            <a:pPr marL="342900" marR="0" lvl="0" indent="-342900">
              <a:lnSpc>
                <a:spcPct val="13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1300"/>
              <a:t>5.</a:t>
            </a:r>
            <a:r>
              <a:rPr lang="zh-CN" altLang="en-US" sz="1300"/>
              <a:t>颅内肿瘤：３０岁以后发生癫痫病人，除脑外伤外，脑肿瘤是常见病因，尤其是迟缓生长脑胶质瘤、脑膜瘤、星形细胞瘤等。</a:t>
            </a:r>
            <a:endParaRPr lang="zh-CN" altLang="en-US" sz="1300"/>
          </a:p>
          <a:p>
            <a:pPr marL="342900" marR="0" lvl="0" indent="-342900">
              <a:lnSpc>
                <a:spcPct val="13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1300"/>
              <a:t>6.</a:t>
            </a:r>
            <a:r>
              <a:rPr lang="zh-CN" altLang="en-US" sz="1300"/>
              <a:t>脑血管病：除血管畸形产生癫痫发作时年纪较轻外，脑血管性癫痫多见于中、老年人。出血性及缺血性脑血管病均可引发癫痫。</a:t>
            </a:r>
            <a:endParaRPr lang="zh-CN" altLang="en-US" sz="1300"/>
          </a:p>
          <a:p>
            <a:pPr marL="342900" marR="0" lvl="0" indent="-342900">
              <a:lnSpc>
                <a:spcPct val="13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1300"/>
              <a:t>7.</a:t>
            </a:r>
            <a:r>
              <a:rPr lang="zh-CN" altLang="en-US" sz="1300"/>
              <a:t>营养代谢疾病：低血糖、糖尿病昏迷、甲亢、维生素Ｂ６缺乏等均可造成癫痫发作。</a:t>
            </a:r>
            <a:endParaRPr lang="zh-CN" altLang="en-US" sz="1300"/>
          </a:p>
          <a:p>
            <a:pPr marL="342900" marR="0" lvl="0" indent="-342900">
              <a:lnSpc>
                <a:spcPct val="13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1300"/>
              <a:t>8.</a:t>
            </a:r>
            <a:r>
              <a:rPr lang="zh-CN" altLang="en-US" sz="1300"/>
              <a:t>变性疾病：如结节性硬化症、老年性痴呆等也常伴有癫痫发作。 </a:t>
            </a:r>
            <a:endParaRPr lang="zh-CN" altLang="en-US" sz="1300"/>
          </a:p>
        </p:txBody>
      </p:sp>
      <p:sp>
        <p:nvSpPr>
          <p:cNvPr id="10244" name="TextBox 10243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10245" name="TextBox 1024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56321"/>
          <p:cNvSpPr/>
          <p:nvPr>
            <p:ph type="title" idx="4294967295"/>
          </p:nvPr>
        </p:nvSpPr>
        <p:spPr>
          <a:xfrm>
            <a:off x="76200" y="685800"/>
            <a:ext cx="9094788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lvl="0"/>
            <a:r>
              <a:rPr lang="zh-CN" altLang="en-US"/>
              <a:t>癫痫发作图片资料  </a:t>
            </a:r>
            <a:endParaRPr lang="zh-CN" altLang="en-US"/>
          </a:p>
        </p:txBody>
      </p:sp>
      <p:sp>
        <p:nvSpPr>
          <p:cNvPr id="11267" name="文本占位符 56322"/>
          <p:cNvSpPr/>
          <p:nvPr>
            <p:ph idx="4294967295"/>
          </p:nvPr>
        </p:nvSpPr>
        <p:spPr>
          <a:xfrm>
            <a:off x="1009650" y="1806575"/>
            <a:ext cx="7124700" cy="40528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 </a:t>
            </a:r>
          </a:p>
        </p:txBody>
      </p:sp>
      <p:pic>
        <p:nvPicPr>
          <p:cNvPr id="11268" name="图片 56323" descr="1-140606122312Q9"/>
          <p:cNvPicPr/>
          <p:nvPr/>
        </p:nvPicPr>
        <p:blipFill>
          <a:blip r:embed="rId2"/>
          <a:stretch>
            <a:fillRect/>
          </a:stretch>
        </p:blipFill>
        <p:spPr>
          <a:xfrm>
            <a:off x="2368550" y="1943100"/>
            <a:ext cx="4296331" cy="28972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9" name="TextBox 11268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11270" name="TextBox 1126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57345"/>
          <p:cNvSpPr/>
          <p:nvPr>
            <p:ph type="title" idx="4294967295"/>
          </p:nvPr>
        </p:nvSpPr>
        <p:spPr>
          <a:xfrm>
            <a:off x="1009650" y="676275"/>
            <a:ext cx="7124700" cy="9239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lvl="0"/>
            <a:r>
              <a:rPr lang="en-US" altLang="en-US"/>
              <a:t> </a:t>
            </a:r>
            <a:endParaRPr lang="en-US" altLang="en-US"/>
          </a:p>
        </p:txBody>
      </p:sp>
      <p:sp>
        <p:nvSpPr>
          <p:cNvPr id="12291" name="文本占位符 57346"/>
          <p:cNvSpPr/>
          <p:nvPr>
            <p:ph idx="4294967295"/>
          </p:nvPr>
        </p:nvSpPr>
        <p:spPr>
          <a:xfrm>
            <a:off x="1009650" y="1806575"/>
            <a:ext cx="7124700" cy="40528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 </a:t>
            </a:r>
          </a:p>
        </p:txBody>
      </p:sp>
      <p:pic>
        <p:nvPicPr>
          <p:cNvPr id="12292" name="图片 57347" descr="32-1404241036352W"/>
          <p:cNvPicPr/>
          <p:nvPr/>
        </p:nvPicPr>
        <p:blipFill>
          <a:blip r:embed="rId2"/>
          <a:stretch>
            <a:fillRect/>
          </a:stretch>
        </p:blipFill>
        <p:spPr>
          <a:xfrm>
            <a:off x="3171825" y="2295525"/>
            <a:ext cx="3954181" cy="3472641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3" name="TextBox 1229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12294" name="TextBox 1229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16385"/>
          <p:cNvSpPr/>
          <p:nvPr>
            <p:ph type="title" idx="4294967295"/>
          </p:nvPr>
        </p:nvSpPr>
        <p:spPr>
          <a:xfrm flipH="1">
            <a:off x="393700" y="547688"/>
            <a:ext cx="73025" cy="714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marL="0" marR="0" lvl="0" indent="0"/>
            <a:endParaRPr lang="zh-CN" altLang="en-US" sz="3600"/>
          </a:p>
        </p:txBody>
      </p:sp>
      <p:sp>
        <p:nvSpPr>
          <p:cNvPr id="13315" name="文本占位符 16386"/>
          <p:cNvSpPr/>
          <p:nvPr>
            <p:ph idx="4294967295"/>
          </p:nvPr>
        </p:nvSpPr>
        <p:spPr>
          <a:xfrm>
            <a:off x="1009650" y="1806575"/>
            <a:ext cx="7124700" cy="40528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600"/>
              <a:t>1</a:t>
            </a:r>
            <a:r>
              <a:rPr lang="zh-CN" altLang="en-US" sz="3600"/>
              <a:t>、脑电图</a:t>
            </a:r>
            <a:endParaRPr lang="zh-CN" altLang="en-US" sz="3600"/>
          </a:p>
        </p:txBody>
      </p:sp>
      <p:grpSp>
        <p:nvGrpSpPr>
          <p:cNvPr id="13316" name="组合 16387"/>
          <p:cNvGrpSpPr/>
          <p:nvPr/>
        </p:nvGrpSpPr>
        <p:grpSpPr>
          <a:xfrm>
            <a:off x="969962" y="547688"/>
            <a:ext cx="3282950" cy="1085850"/>
            <a:chExt cx="3282266" cy="1085714"/>
          </a:xfrm>
        </p:grpSpPr>
        <p:sp>
          <p:nvSpPr>
            <p:cNvPr id="13318" name="TextBox 4"/>
            <p:cNvSpPr/>
            <p:nvPr/>
          </p:nvSpPr>
          <p:spPr>
            <a:xfrm>
              <a:off x="857072" y="71429"/>
              <a:ext cx="2425194" cy="7619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4400" b="1">
                  <a:latin typeface="微软雅黑" pitchFamily="34" charset="-122"/>
                  <a:ea typeface="微软雅黑" panose="020b0503020204020204" pitchFamily="34" charset="-122"/>
                  <a:sym typeface="微软雅黑" pitchFamily="34" charset="-122"/>
                </a:rPr>
                <a:t>辅助检验</a:t>
              </a:r>
              <a:endParaRPr lang="zh-CN" altLang="en-US"/>
            </a:p>
          </p:txBody>
        </p:sp>
        <p:pic>
          <p:nvPicPr>
            <p:cNvPr id="13319" name="图片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104762" cy="108571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pic>
        <p:nvPicPr>
          <p:cNvPr id="13317" name="图片 16390" descr="脑电波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2276475"/>
            <a:ext cx="8719795" cy="4368981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20" name="TextBox 1331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13321" name="TextBox 1332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Bottom)">
                                      <p:cBhvr additive="base">
                                        <p:cTn id="7" dur="500" fill="hold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2" dur="2000" fill="hold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06497"/>
          <p:cNvSpPr/>
          <p:nvPr>
            <p:ph type="title" idx="4294967295"/>
          </p:nvPr>
        </p:nvSpPr>
        <p:spPr>
          <a:xfrm flipV="1">
            <a:off x="466725" y="476250"/>
            <a:ext cx="71438" cy="714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marL="0" marR="0" lvl="0" indent="0"/>
            <a:endParaRPr lang="zh-CN" altLang="en-US" sz="3600"/>
          </a:p>
        </p:txBody>
      </p:sp>
      <p:sp>
        <p:nvSpPr>
          <p:cNvPr id="14339" name="文本占位符 106498"/>
          <p:cNvSpPr/>
          <p:nvPr>
            <p:ph idx="4294967295"/>
          </p:nvPr>
        </p:nvSpPr>
        <p:spPr>
          <a:xfrm>
            <a:off x="538162" y="2060575"/>
            <a:ext cx="8229600" cy="3602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600"/>
              <a:t>2</a:t>
            </a:r>
            <a:r>
              <a:rPr lang="zh-CN" altLang="en-US" sz="3600"/>
              <a:t>、血液检验</a:t>
            </a:r>
            <a:endParaRPr lang="zh-CN" altLang="en-US" sz="3600"/>
          </a:p>
          <a:p>
            <a:pPr lvl="0"/>
            <a:r>
              <a:rPr lang="en-US" altLang="zh-CN" sz="3600"/>
              <a:t>3</a:t>
            </a:r>
            <a:r>
              <a:rPr lang="zh-CN" altLang="en-US" sz="3600"/>
              <a:t>、</a:t>
            </a:r>
            <a:r>
              <a:rPr lang="en-US" altLang="zh-CN" sz="3600"/>
              <a:t>DSA</a:t>
            </a:r>
            <a:r>
              <a:rPr lang="zh-CN" altLang="en-US" sz="3600"/>
              <a:t>检验（数字减影血管造影 ）</a:t>
            </a:r>
            <a:endParaRPr lang="zh-CN" altLang="en-US" sz="3600"/>
          </a:p>
          <a:p>
            <a:pPr lvl="0"/>
            <a:r>
              <a:rPr lang="en-US" altLang="zh-CN" sz="3600"/>
              <a:t>4</a:t>
            </a:r>
            <a:r>
              <a:rPr lang="zh-CN" altLang="en-US" sz="3600"/>
              <a:t>、头部放射性核素、</a:t>
            </a:r>
            <a:r>
              <a:rPr lang="en-US" altLang="zh-CN" sz="3600"/>
              <a:t>CT</a:t>
            </a:r>
            <a:r>
              <a:rPr lang="zh-CN" altLang="en-US" sz="3600"/>
              <a:t>、</a:t>
            </a:r>
            <a:r>
              <a:rPr lang="en-US" altLang="zh-CN" sz="3600"/>
              <a:t>MRI</a:t>
            </a:r>
            <a:r>
              <a:rPr lang="zh-CN" altLang="en-US" sz="3600"/>
              <a:t>检验 </a:t>
            </a:r>
            <a:endParaRPr lang="zh-CN" altLang="en-US" sz="3600"/>
          </a:p>
          <a:p>
            <a:pPr lvl="0"/>
            <a:endParaRPr lang="zh-CN" altLang="en-US"/>
          </a:p>
        </p:txBody>
      </p:sp>
      <p:grpSp>
        <p:nvGrpSpPr>
          <p:cNvPr id="14340" name="组合 106503"/>
          <p:cNvGrpSpPr/>
          <p:nvPr/>
        </p:nvGrpSpPr>
        <p:grpSpPr>
          <a:xfrm>
            <a:off x="682625" y="763588"/>
            <a:ext cx="3282950" cy="1085850"/>
            <a:chExt cx="3282266" cy="1085714"/>
          </a:xfrm>
        </p:grpSpPr>
        <p:sp>
          <p:nvSpPr>
            <p:cNvPr id="14341" name="TextBox 4"/>
            <p:cNvSpPr/>
            <p:nvPr/>
          </p:nvSpPr>
          <p:spPr>
            <a:xfrm>
              <a:off x="857072" y="71429"/>
              <a:ext cx="2425194" cy="7619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4400" b="1">
                  <a:latin typeface="微软雅黑" pitchFamily="34" charset="-122"/>
                  <a:ea typeface="微软雅黑" panose="020b0503020204020204" pitchFamily="34" charset="-122"/>
                  <a:sym typeface="微软雅黑" pitchFamily="34" charset="-122"/>
                </a:rPr>
                <a:t>辅助检验</a:t>
              </a:r>
              <a:endParaRPr lang="zh-CN" altLang="en-US"/>
            </a:p>
          </p:txBody>
        </p:sp>
        <p:pic>
          <p:nvPicPr>
            <p:cNvPr id="14342" name="图片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04762" cy="108571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14343" name="TextBox 1434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14344" name="TextBox 1434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Bottom)">
                                      <p:cBhvr additive="base"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20481"/>
          <p:cNvSpPr/>
          <p:nvPr>
            <p:ph type="title" idx="4294967295"/>
          </p:nvPr>
        </p:nvSpPr>
        <p:spPr>
          <a:xfrm flipH="1">
            <a:off x="322262" y="274638"/>
            <a:ext cx="134938" cy="1285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marL="0" marR="0" lvl="0" indent="0"/>
            <a:r>
              <a:rPr lang="en-US" altLang="zh-CN" sz="3600"/>
              <a:t> </a:t>
            </a:r>
            <a:endParaRPr lang="zh-CN" altLang="en-US" sz="3600"/>
          </a:p>
        </p:txBody>
      </p:sp>
      <p:sp>
        <p:nvSpPr>
          <p:cNvPr id="15363" name="文本占位符 20482"/>
          <p:cNvSpPr/>
          <p:nvPr>
            <p:ph idx="4294967295"/>
          </p:nvPr>
        </p:nvSpPr>
        <p:spPr>
          <a:xfrm>
            <a:off x="457200" y="1484312"/>
            <a:ext cx="8686800" cy="46418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1、对继发性癫痫应主动治疗原发病，进行病因治疗，对颅内占位性病变首先考虑手术治疗。</a:t>
            </a:r>
          </a:p>
          <a:p>
            <a:pPr lvl="0"/>
            <a:r>
              <a:t>2、合理用药，长久用药者在完全控制发作后应再连续服药3-5年，然后再考虑停药，平时要按医嘱定时、定量服药。确保一定血药浓度，尤其是要依据发作类型选择最正确药品，最好单一药品治疗，如两种以上类型发作同时存在，最多只能用两种药。</a:t>
            </a:r>
          </a:p>
        </p:txBody>
      </p:sp>
      <p:grpSp>
        <p:nvGrpSpPr>
          <p:cNvPr id="15364" name="组合 20483"/>
          <p:cNvGrpSpPr/>
          <p:nvPr/>
        </p:nvGrpSpPr>
        <p:grpSpPr>
          <a:xfrm>
            <a:off x="754062" y="547688"/>
            <a:ext cx="3282950" cy="1085850"/>
            <a:chExt cx="3282266" cy="1085714"/>
          </a:xfrm>
        </p:grpSpPr>
        <p:sp>
          <p:nvSpPr>
            <p:cNvPr id="15365" name="TextBox 4"/>
            <p:cNvSpPr/>
            <p:nvPr/>
          </p:nvSpPr>
          <p:spPr>
            <a:xfrm>
              <a:off x="857072" y="71429"/>
              <a:ext cx="2425194" cy="7619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4400" b="1">
                  <a:latin typeface="微软雅黑" pitchFamily="34" charset="-122"/>
                  <a:ea typeface="微软雅黑" panose="020b0503020204020204" pitchFamily="34" charset="-122"/>
                  <a:sym typeface="微软雅黑" pitchFamily="34" charset="-122"/>
                </a:rPr>
                <a:t>治疗标准</a:t>
              </a:r>
              <a:endParaRPr lang="zh-CN" altLang="en-US"/>
            </a:p>
          </p:txBody>
        </p:sp>
        <p:pic>
          <p:nvPicPr>
            <p:cNvPr id="15366" name="图片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04762" cy="108571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15367" name="TextBox 1536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15368" name="TextBox 1536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Bottom)">
                                      <p:cBhvr additive="base">
                                        <p:cTn id="7" dur="500" fill="hold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标题 105473"/>
          <p:cNvSpPr/>
          <p:nvPr>
            <p:ph type="title" idx="4294967295"/>
          </p:nvPr>
        </p:nvSpPr>
        <p:spPr>
          <a:xfrm flipH="1">
            <a:off x="322262" y="274638"/>
            <a:ext cx="134938" cy="1285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marL="0" marR="0" lvl="0" indent="0"/>
            <a:r>
              <a:rPr lang="en-US" altLang="zh-CN" sz="3600"/>
              <a:t> </a:t>
            </a:r>
            <a:endParaRPr lang="zh-CN" altLang="en-US" sz="3600"/>
          </a:p>
        </p:txBody>
      </p:sp>
      <p:sp>
        <p:nvSpPr>
          <p:cNvPr id="16387" name="文本占位符 105474"/>
          <p:cNvSpPr/>
          <p:nvPr>
            <p:ph idx="4294967295"/>
          </p:nvPr>
        </p:nvSpPr>
        <p:spPr>
          <a:xfrm>
            <a:off x="250825" y="1700212"/>
            <a:ext cx="8686800" cy="46418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/>
              <a:t>3</a:t>
            </a:r>
            <a:r>
              <a:rPr lang="zh-CN" altLang="en-US"/>
              <a:t>、定时测量血中药品浓度以指导用药。</a:t>
            </a:r>
            <a:endParaRPr lang="zh-CN" altLang="en-US"/>
          </a:p>
          <a:p>
            <a:pPr lvl="0">
              <a:buFontTx/>
              <a:buNone/>
            </a:pPr>
            <a:endParaRPr lang="zh-CN" altLang="en-US"/>
          </a:p>
          <a:p>
            <a:pPr lvl="0"/>
            <a:r>
              <a:rPr lang="en-US" altLang="zh-CN"/>
              <a:t>4</a:t>
            </a:r>
            <a:r>
              <a:rPr lang="zh-CN" altLang="en-US"/>
              <a:t>、癫痫连续状态在给氧，防护同时应从速阻止发做，首先给地西泮 </a:t>
            </a:r>
            <a:r>
              <a:rPr lang="en-US" altLang="zh-CN"/>
              <a:t>10-20mg </a:t>
            </a:r>
            <a:r>
              <a:rPr lang="zh-CN" altLang="en-US"/>
              <a:t>静脉注射，注射速度不超出每分钟</a:t>
            </a:r>
            <a:r>
              <a:rPr lang="en-US" altLang="zh-CN"/>
              <a:t>2mg</a:t>
            </a:r>
            <a:r>
              <a:rPr lang="zh-CN" altLang="en-US"/>
              <a:t>，以免抑制呼吸，在监测血压同时静脉滴入苯妥英钠以控制发作</a:t>
            </a:r>
            <a:endParaRPr lang="zh-CN" altLang="en-US"/>
          </a:p>
          <a:p>
            <a:pPr lvl="0"/>
            <a:endParaRPr lang="zh-CN" altLang="en-US"/>
          </a:p>
        </p:txBody>
      </p:sp>
      <p:grpSp>
        <p:nvGrpSpPr>
          <p:cNvPr id="16388" name="组合 105475"/>
          <p:cNvGrpSpPr/>
          <p:nvPr/>
        </p:nvGrpSpPr>
        <p:grpSpPr>
          <a:xfrm>
            <a:off x="754062" y="547688"/>
            <a:ext cx="3282950" cy="1085850"/>
            <a:chExt cx="3282266" cy="1085714"/>
          </a:xfrm>
        </p:grpSpPr>
        <p:sp>
          <p:nvSpPr>
            <p:cNvPr id="16389" name="TextBox 4"/>
            <p:cNvSpPr/>
            <p:nvPr/>
          </p:nvSpPr>
          <p:spPr>
            <a:xfrm>
              <a:off x="857072" y="71429"/>
              <a:ext cx="2425194" cy="7619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4400" b="1">
                  <a:latin typeface="微软雅黑" pitchFamily="34" charset="-122"/>
                  <a:ea typeface="微软雅黑" panose="020b0503020204020204" pitchFamily="34" charset="-122"/>
                  <a:sym typeface="微软雅黑" pitchFamily="34" charset="-122"/>
                </a:rPr>
                <a:t>治疗标准</a:t>
              </a:r>
              <a:endParaRPr lang="zh-CN" altLang="en-US"/>
            </a:p>
          </p:txBody>
        </p:sp>
        <p:pic>
          <p:nvPicPr>
            <p:cNvPr id="16390" name="图片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104762" cy="108571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16391" name="TextBox 16390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16392" name="TextBox 1639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Bottom)">
                                      <p:cBhvr additive="base">
                                        <p:cTn id="7" dur="500" fill="hold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08545"/>
          <p:cNvSpPr/>
          <p:nvPr>
            <p:ph type="title" idx="4294967295"/>
          </p:nvPr>
        </p:nvSpPr>
        <p:spPr>
          <a:xfrm flipH="1">
            <a:off x="322262" y="274638"/>
            <a:ext cx="134938" cy="1285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marL="0" marR="0" lvl="0" indent="0"/>
            <a:r>
              <a:rPr lang="en-US" altLang="zh-CN" sz="3600"/>
              <a:t> </a:t>
            </a:r>
            <a:endParaRPr lang="zh-CN" altLang="en-US" sz="3600"/>
          </a:p>
        </p:txBody>
      </p:sp>
      <p:sp>
        <p:nvSpPr>
          <p:cNvPr id="17411" name="文本占位符 108546"/>
          <p:cNvSpPr/>
          <p:nvPr>
            <p:ph idx="4294967295"/>
          </p:nvPr>
        </p:nvSpPr>
        <p:spPr>
          <a:xfrm>
            <a:off x="250825" y="1700212"/>
            <a:ext cx="8686800" cy="46418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1、发作时治疗  当病人正处于意识障碍丧失和全身抽搐时，标准上是预防外伤及其它并发症。马上让患者就地平卧，保持呼吸道通畅，及时给氧。预防受伤、骨折和脱臼。为预防再次发作，选取地西泮、苯妥英钠和苯巴比妥等药。</a:t>
            </a:r>
          </a:p>
          <a:p>
            <a:pPr lvl="0"/>
            <a:r>
              <a:t> 2、发作间歇期治疗  癫痫患者在间歇期应定时服用抗痫药品。</a:t>
            </a:r>
          </a:p>
          <a:p/>
        </p:txBody>
      </p:sp>
      <p:grpSp>
        <p:nvGrpSpPr>
          <p:cNvPr id="17412" name="组合 108547"/>
          <p:cNvGrpSpPr/>
          <p:nvPr/>
        </p:nvGrpSpPr>
        <p:grpSpPr>
          <a:xfrm>
            <a:off x="754062" y="547688"/>
            <a:ext cx="4403725" cy="1085850"/>
            <a:chExt cx="4403175" cy="1085714"/>
          </a:xfrm>
        </p:grpSpPr>
        <p:sp>
          <p:nvSpPr>
            <p:cNvPr id="17413" name="TextBox 4"/>
            <p:cNvSpPr/>
            <p:nvPr/>
          </p:nvSpPr>
          <p:spPr>
            <a:xfrm>
              <a:off x="857143" y="71429"/>
              <a:ext cx="3546032" cy="7619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4400" b="1">
                  <a:latin typeface="微软雅黑" pitchFamily="34" charset="-122"/>
                  <a:ea typeface="微软雅黑" panose="020b0503020204020204" pitchFamily="34" charset="-122"/>
                  <a:sym typeface="微软雅黑" pitchFamily="34" charset="-122"/>
                </a:rPr>
                <a:t>癫痫治疗关键点</a:t>
              </a:r>
              <a:endParaRPr lang="zh-CN" altLang="en-US"/>
            </a:p>
          </p:txBody>
        </p:sp>
        <p:pic>
          <p:nvPicPr>
            <p:cNvPr id="17414" name="图片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104762" cy="108571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17415" name="TextBox 17414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17416" name="TextBox 1741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slide(fromBottom)">
                                      <p:cBhvr additive="base">
                                        <p:cTn id="7" dur="500" fill="hold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7169"/>
          <p:cNvSpPr/>
          <p:nvPr>
            <p:ph type="title" idx="4294967295"/>
          </p:nvPr>
        </p:nvSpPr>
        <p:spPr>
          <a:xfrm>
            <a:off x="1009650" y="676275"/>
            <a:ext cx="7124700" cy="9239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 lang="zh-CN" altLang="en-US">
                <a:solidFill>
                  <a:schemeClr val="tx2"/>
                </a:solidFill>
              </a:defRPr>
            </a:lvl2pPr>
            <a:lvl3pPr eaLnBrk="1" hangingPunct="1">
              <a:defRPr lang="zh-CN" altLang="en-US">
                <a:solidFill>
                  <a:schemeClr val="tx2"/>
                </a:solidFill>
              </a:defRPr>
            </a:lvl3pPr>
            <a:lvl4pPr eaLnBrk="1" hangingPunct="1">
              <a:defRPr lang="zh-CN" altLang="en-US">
                <a:solidFill>
                  <a:schemeClr val="tx2"/>
                </a:solidFill>
              </a:defRPr>
            </a:lvl4pPr>
            <a:lvl5pPr eaLnBrk="1" hangingPunct="1">
              <a:defRPr lang="zh-CN" altLang="en-US">
                <a:solidFill>
                  <a:schemeClr val="tx2"/>
                </a:solidFill>
              </a:defRPr>
            </a:lvl5pPr>
            <a:lvl6pPr eaLnBrk="1" hangingPunct="1">
              <a:defRPr lang="zh-CN" altLang="en-US">
                <a:solidFill>
                  <a:schemeClr val="tx2"/>
                </a:solidFill>
              </a:defRPr>
            </a:lvl6pPr>
            <a:lvl7pPr eaLnBrk="1" hangingPunct="1">
              <a:defRPr lang="zh-CN" altLang="en-US">
                <a:solidFill>
                  <a:schemeClr val="tx2"/>
                </a:solidFill>
              </a:defRPr>
            </a:lvl7pPr>
            <a:lvl8pPr eaLnBrk="1" hangingPunct="1">
              <a:defRPr lang="zh-CN" altLang="en-US">
                <a:solidFill>
                  <a:schemeClr val="tx2"/>
                </a:solidFill>
              </a:defRPr>
            </a:lvl8pPr>
            <a:lvl9pPr eaLnBrk="1" hangingPunct="1">
              <a:defRPr lang="zh-CN" altLang="en-US">
                <a:solidFill>
                  <a:schemeClr val="tx2"/>
                </a:solidFill>
              </a:defRPr>
            </a:lvl9pPr>
          </a:lstStyle>
          <a:p>
            <a:pPr lvl="0"/>
            <a:r>
              <a:rPr lang="zh-CN" altLang="en-US"/>
              <a:t>病历汇报</a:t>
            </a:r>
            <a:endParaRPr lang="zh-CN" altLang="en-US"/>
          </a:p>
        </p:txBody>
      </p:sp>
      <p:sp>
        <p:nvSpPr>
          <p:cNvPr id="18435" name="文本占位符 7170"/>
          <p:cNvSpPr/>
          <p:nvPr>
            <p:ph idx="4294967295"/>
          </p:nvPr>
        </p:nvSpPr>
        <p:spPr>
          <a:xfrm>
            <a:off x="1009650" y="1806575"/>
            <a:ext cx="7124700" cy="40528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342900" indent="-3429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8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6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4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SzTx/>
              <a:buFont typeface="Wingdings 2"/>
              <a:buChar char=""/>
              <a:defRPr kumimoji="0" lang="zh-CN" altLang="en-US" sz="1200" b="0" i="0" u="non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：患者男性，50岁，因间断抽搐伴意识不清1天急诊入院。既往癫痫病史多年，高血压病史。否定糖尿病、冠心病、肝炎等传染病。入院当日患者4次出现全身抽搐、牙关紧闭、双眼上翻。给与地西泮﹙安定﹚后5~6min好转。追问病史，患者癫痫病史多年，自行停药约1周，详细不详。</a:t>
            </a:r>
          </a:p>
        </p:txBody>
      </p:sp>
      <p:sp>
        <p:nvSpPr>
          <p:cNvPr id="18436" name="TextBox 1843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癫痫病人护理查房</a:t>
            </a:r>
          </a:p>
        </p:txBody>
      </p:sp>
      <p:sp>
        <p:nvSpPr>
          <p:cNvPr id="18437" name="TextBox 1843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第16页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https://d.book118.com/966132200143010030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 charset="0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 charset="0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Verdana</vt:lpstr>
      <vt:lpstr>微软雅黑</vt:lpstr>
      <vt:lpstr>宋体</vt:lpstr>
      <vt:lpstr>Trebuchet MS</vt:lpstr>
      <vt:lpstr>Wingdings 2</vt:lpstr>
      <vt:lpstr>Courier New</vt:lpstr>
      <vt:lpstr>Wingdings</vt:lpstr>
      <vt:lpstr>Office Theme</vt:lpstr>
      <vt:lpstr>癫痫病人护理查房</vt:lpstr>
      <vt:lpstr>癫痫病人护理查房</vt:lpstr>
      <vt:lpstr>PowerPoint Presentation</vt:lpstr>
      <vt:lpstr>什么是癫痫大发作？什么是癫痫连续状态？</vt:lpstr>
      <vt:lpstr>癫痫临床类型</vt:lpstr>
      <vt:lpstr>癫痫临床类型</vt:lpstr>
      <vt:lpstr>癫痫临床类型</vt:lpstr>
      <vt:lpstr>癫痫常见病因 </vt:lpstr>
      <vt:lpstr>癫痫发作图片资料  </vt:lpstr>
      <vt:lpstr> </vt:lpstr>
      <vt:lpstr>PowerPoint Presentation</vt:lpstr>
      <vt:lpstr>PowerPoint Presentation</vt:lpstr>
      <vt:lpstr> </vt:lpstr>
      <vt:lpstr> </vt:lpstr>
      <vt:lpstr> </vt:lpstr>
      <vt:lpstr>病历汇报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2024-08-28T19:08:03.376</cp:lastPrinted>
  <dcterms:created xsi:type="dcterms:W3CDTF">2024-08-28T11:08:03Z</dcterms:created>
  <dcterms:modified xsi:type="dcterms:W3CDTF">2024-08-28T11:08:08Z</dcterms:modified>
</cp:coreProperties>
</file>