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2EFFA-2684-4F0F-809F-CA6FCF7A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F1D6-82D2-4623-BC8B-52D1FFA5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EDA94-F0A5-4902-8A5F-104B3948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942C-152C-4D44-86EA-D51FCE7E0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CE076-0E93-496A-AED6-9C07B95C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03912-23DD-42F8-A432-3BAAD569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0A5D8-D579-4324-B88F-D159C698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7D59A-8057-464E-B7B5-E6A11D65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9F737-BB59-4ACC-825D-8CB6AF9C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C4E59-B9CA-4757-833F-25F44D1C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B8770-25A6-4EAA-A0FF-A6AB5597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0143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小学英语课程与教学》小学英语教学技巧\n## 1.小学英语课程设置的现状与问题\n### 1.1当前小学英语课程设置的基本情况\n### 1.2小学英语课程设置中存在的问题\n### 1.3针对问题的解决方案与建议\n## 2.小学英语教学目标与要求\n### 2.1小学英语教学的基本目标\n### 2.2小学英语教学的具体要求\n### 2.3如何实现教学目标与要求\n## 3.小学英语教学方法与技巧\n### 3.1激发学生学习兴趣的教学方法\n### 3.2提高学生听说读写能力的教学技巧\n### 3.3运用现代教育技术优化英语教学\n## 4.小学英语教学评价与反馈\n### 4.1小学英语教学评价的重要性\n### 4.2如何进行有效的小学英语教学评价\n### 4.3及时给予学生反馈与调整教学策略\n## 5.小学英语教学实践案例分析\n### 5.1成功的英语教学案例分析\n### 5.2教学实践中遇到的问题与解决方法\n### 5.3从案例中学习的经验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《小学英语课程与教学》小学英语教学技巧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小学英语课程设置的现状与问题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小学英语课程开设的时间</a:t>
                </a:r>
                <a:endParaRPr/>
              </a:p>
            </p:txBody>
          </p:sp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从小学三年级开始开设英语课程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部分地区从小学一年级开始开设英语课程</a:t>
                </a:r>
                <a:endParaRPr/>
              </a:p>
            </p:txBody>
          </p:sp>
        </p:grpSp>
        <p:grpSp>
          <p:nvGrpSpPr>
            <p:cNvPr id="1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小学英语课程的课时安排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每周安排2-4课时不等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主要集中在上午和下午的时间段</a:t>
                </a:r>
                <a:endParaRPr/>
              </a:p>
            </p:txBody>
          </p:sp>
        </p:grpSp>
        <p:grpSp>
          <p:nvGrpSpPr>
            <p:cNvPr id="1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小学英语课程的内容设置</a:t>
                </a:r>
                <a:endParaRPr/>
              </a:p>
            </p:txBody>
          </p:sp>
          <p:sp>
            <p:nvSpPr>
              <p:cNvPr id="1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语音、词汇、语法、句型等基础知识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简单的听说读写技能训练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初步的英语交际能力培养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当前小学英语课程设置的基本情况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忽视学生的语言实践活动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导致学生缺乏英语交际能力</a:t>
                </a:r>
                <a:endParaRPr/>
              </a:p>
            </p:txBody>
          </p:sp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课程设置过于注重语法和词汇</a:t>
                </a:r>
                <a:endParaRPr/>
              </a:p>
            </p:txBody>
          </p:sp>
        </p:grpSp>
        <p:grpSp>
          <p:nvGrpSpPr>
            <p:cNvPr id="1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难以满足不同学生的需求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影响学生的学习兴趣和积极性</a:t>
                </a:r>
                <a:endParaRPr/>
              </a:p>
            </p:txBody>
          </p:sp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课程设置缺乏层次性和灵活性</a:t>
                </a:r>
                <a:endParaRPr/>
              </a:p>
            </p:txBody>
          </p:sp>
        </p:grpSp>
        <p:grpSp>
          <p:nvGrpSpPr>
            <p:cNvPr id="2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学生难以将所学知识运用到实际生活中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降低了英语教学的有效性</a:t>
                </a:r>
                <a:endParaRPr/>
              </a:p>
            </p:txBody>
          </p: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课程设置与学生的实际生活脱节</a:t>
                </a:r>
                <a:endParaRPr/>
              </a:p>
            </p:txBody>
          </p:sp>
        </p:grpSp>
      </p:grpSp>
      <p:pic>
        <p:nvPicPr>
          <p:cNvPr id="2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小学英语课程设置中存在的问题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调整课程设置，注重培养学生的英语交际能力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增加听说读写等语言实践活动的比重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引导学生运用所学知识进行实际交际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增设层次性和灵活性的课程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根据学生的英语基础和兴趣进行分层次教学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引入不同的教学方法和活动，提高学生的学习兴趣</a:t>
                </a:r>
                <a:endParaRPr/>
              </a:p>
            </p:txBody>
          </p:sp>
          <p:pic>
            <p:nvPicPr>
              <p:cNvPr id="2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结合学生的实际生活，创设生活化的教学情境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选择与学生生活息息相关的教学素材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设计生活化的教学任务和活动，培养学生的实际应用能力</a:t>
                </a:r>
                <a:endParaRPr/>
              </a:p>
            </p:txBody>
          </p:sp>
          <p:pic>
            <p:nvPicPr>
              <p:cNvPr id="2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针对问题的解决方案与建议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小学英语教学目标与要求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通过有趣的教学内容和活动，激发学生的学习兴趣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引导学生保持对英语学习的热情和好奇心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培养学生的英语学习兴趣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传授语音、词汇、语法等基础知识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培养学生的听说读写基本技能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提高学生的英语基本素养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通过模拟实际情境，培养学生的英语交际能力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引导学生运用所学知识进行实际交际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培养学生的英语交际能力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小学英语教学的基本目标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865235" y="1824744"/>
            <a:ext cx="4586719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如何实现教学目标与要求</a:t>
            </a:r>
            <a:endParaRPr lang="en-US" sz="3600" b="1">
              <a:latin typeface="微软雅黑"/>
              <a:ea typeface="微软雅黑"/>
            </a:endParaRPr>
          </a:p>
        </p:txBody>
      </p:sp>
      <p:cxnSp>
        <p:nvCxnSpPr>
          <p:cNvPr id="248" name="直线连接符 5"/>
          <p:cNvCxnSpPr/>
          <p:nvPr/>
        </p:nvCxnSpPr>
        <p:spPr>
          <a:xfrm>
            <a:off x="6954135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71500" y="729022"/>
            <a:ext cx="5346933" cy="5399957"/>
            <a:chOff x="571500" y="729022"/>
            <a:chExt cx="5346933" cy="5399957"/>
          </a:xfrm>
        </p:grpSpPr>
        <p:grpSp>
          <p:nvGrpSpPr>
            <p:cNvPr id="250" name="组合 65"/>
            <p:cNvGrpSpPr/>
            <p:nvPr/>
          </p:nvGrpSpPr>
          <p:grpSpPr>
            <a:xfrm>
              <a:off x="571500" y="729022"/>
              <a:ext cx="2584799" cy="2584801"/>
              <a:chOff x="734882" y="2022352"/>
              <a:chExt cx="2088000" cy="4063379"/>
            </a:xfrm>
          </p:grpSpPr>
          <p:sp>
            <p:nvSpPr>
              <p:cNvPr id="251" name="圆角矩形 66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制定合理的教学计划和策略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6" y="4506497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根据教学目标和要求，制定切实可行的教学计划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采用有效的教学方法，提高教学效果</a:t>
                </a:r>
                <a:endParaRPr/>
              </a:p>
            </p:txBody>
          </p:sp>
          <p:sp>
            <p:nvSpPr>
              <p:cNvPr id="254" name="椭圆 69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255" name="组合 70"/>
            <p:cNvGrpSpPr/>
            <p:nvPr/>
          </p:nvGrpSpPr>
          <p:grpSpPr>
            <a:xfrm>
              <a:off x="3333634" y="729022"/>
              <a:ext cx="2584799" cy="2584801"/>
              <a:chOff x="734882" y="2022352"/>
              <a:chExt cx="2088000" cy="4063379"/>
            </a:xfrm>
          </p:grpSpPr>
          <p:sp>
            <p:nvSpPr>
              <p:cNvPr id="256" name="圆角矩形 73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3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创造良好的教学环境和氛围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7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营造轻松愉快的教学氛围，激发学生的学习兴趣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提供丰富的教学资源，帮助学生自主学习</a:t>
                </a:r>
                <a:endParaRPr/>
              </a:p>
            </p:txBody>
          </p:sp>
          <p:sp>
            <p:nvSpPr>
              <p:cNvPr id="259" name="椭圆 77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  <p:grpSp>
          <p:nvGrpSpPr>
            <p:cNvPr id="260" name="组合 78"/>
            <p:cNvGrpSpPr/>
            <p:nvPr/>
          </p:nvGrpSpPr>
          <p:grpSpPr>
            <a:xfrm>
              <a:off x="571500" y="3544179"/>
              <a:ext cx="2584799" cy="2584800"/>
              <a:chOff x="734882" y="2022352"/>
              <a:chExt cx="2088000" cy="4063379"/>
            </a:xfrm>
          </p:grpSpPr>
          <p:sp>
            <p:nvSpPr>
              <p:cNvPr id="261" name="圆角矩形 79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重视学生的个性差异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5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关注学生的兴趣和需求，进行个性化教学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针对学生的不同情况，采取灵活多样的教学手段</a:t>
                </a:r>
                <a:endParaRPr/>
              </a:p>
            </p:txBody>
          </p:sp>
          <p:sp>
            <p:nvSpPr>
              <p:cNvPr id="264" name="椭圆 82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⌛️</a:t>
                </a:r>
                <a:endParaRPr/>
              </a:p>
            </p:txBody>
          </p:sp>
        </p:grpSp>
        <p:grpSp>
          <p:nvGrpSpPr>
            <p:cNvPr id="265" name="组合 83"/>
            <p:cNvGrpSpPr/>
            <p:nvPr/>
          </p:nvGrpSpPr>
          <p:grpSpPr>
            <a:xfrm>
              <a:off x="3333631" y="3544179"/>
              <a:ext cx="2584799" cy="2584800"/>
              <a:chOff x="734882" y="2022352"/>
              <a:chExt cx="2088000" cy="4063379"/>
            </a:xfrm>
          </p:grpSpPr>
          <p:sp>
            <p:nvSpPr>
              <p:cNvPr id="266" name="圆角矩形 8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加强教学评价和反馈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5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对学生的学习进行及时有效的评价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根据评价结果，调整教学策略，提高教学质量</a:t>
                </a:r>
                <a:endParaRPr/>
              </a:p>
            </p:txBody>
          </p:sp>
          <p:sp>
            <p:nvSpPr>
              <p:cNvPr id="269" name="椭圆 87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⚙️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小学英语教学方法与技巧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通过设计有趣的游戏，让学生在游戏中学习英语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提高学生的参与度和学习兴趣</a:t>
                </a:r>
                <a:endParaRPr/>
              </a:p>
            </p:txBody>
          </p:sp>
          <p:sp>
            <p:nvSpPr>
              <p:cNvPr id="1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利用寓言、童话等故事，引导学生学习英语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激发学生的想象力和创造力</a:t>
                </a:r>
                <a:endParaRPr/>
              </a:p>
            </p:txBody>
          </p:sp>
          <p:sp>
            <p:nvSpPr>
              <p:cNvPr id="1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情景法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创设生活化的教学情境，让学生在情境中学习英语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提高学生的英语实际应用能力</a:t>
                </a:r>
                <a:endParaRPr/>
              </a:p>
            </p:txBody>
          </p:sp>
          <p:sp>
            <p:nvSpPr>
              <p:cNvPr id="2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激发学生学习兴趣的教学方法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https://d.book118.com/966140143133010051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《小学英语课程与教学》小学英语教学技巧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2024-09-17T09:39:47.984</cp:lastPrinted>
  <dcterms:created xsi:type="dcterms:W3CDTF">2024-09-17T01:39:48Z</dcterms:created>
  <dcterms:modified xsi:type="dcterms:W3CDTF">2024-09-17T01:39:50Z</dcterms:modified>
</cp:coreProperties>
</file>