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18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27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7B3DDA-EFC4-445D-87AA-9CBB17269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670FA-F25A-4F36-90C7-2DB0D0953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B9904-3D93-4A3E-9FB3-DD4998336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CFA9E8-D9DE-4BBC-BA92-3EE87F470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D95244-F8FE-4E0B-A100-7837AD947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DA5473-68F7-40FF-B564-E52B83B66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2FA4FD-85C0-4BD1-94E1-24BD7C0A7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805167-A9DE-46DC-A1B8-FA6269336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C08F77-CB8F-42A5-80D2-718A3094E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219F2D-5E1A-45BA-83D2-043C9CF70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12A15-F1AE-4CD8-A58A-40156DFB5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177" r:id="rId2"/>
    <p:sldLayoutId id="2147484178" r:id="rId3"/>
    <p:sldLayoutId id="2147484179" r:id="rId4"/>
    <p:sldLayoutId id="2147484180" r:id="rId5"/>
    <p:sldLayoutId id="2147484181" r:id="rId6"/>
    <p:sldLayoutId id="2147484182" r:id="rId7"/>
    <p:sldLayoutId id="2147484183" r:id="rId8"/>
    <p:sldLayoutId id="2147484184" r:id="rId9"/>
    <p:sldLayoutId id="2147484185" r:id="rId10"/>
    <p:sldLayoutId id="214748418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tags" Target="../tags/tag171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22" Type="http://schemas.openxmlformats.org/officeDocument/2006/relationships/tags" Target="../tags/tag191.xml" /><Relationship Id="rId23" Type="http://schemas.openxmlformats.org/officeDocument/2006/relationships/tags" Target="../tags/tag192.xml" /><Relationship Id="rId24" Type="http://schemas.openxmlformats.org/officeDocument/2006/relationships/tags" Target="../tags/tag193.xml" /><Relationship Id="rId25" Type="http://schemas.openxmlformats.org/officeDocument/2006/relationships/tags" Target="../tags/tag194.xml" /><Relationship Id="rId26" Type="http://schemas.openxmlformats.org/officeDocument/2006/relationships/tags" Target="../tags/tag195.xml" /><Relationship Id="rId27" Type="http://schemas.openxmlformats.org/officeDocument/2006/relationships/tags" Target="../tags/tag196.xml" /><Relationship Id="rId28" Type="http://schemas.openxmlformats.org/officeDocument/2006/relationships/tags" Target="../tags/tag197.xml" /><Relationship Id="rId29" Type="http://schemas.openxmlformats.org/officeDocument/2006/relationships/tags" Target="../tags/tag198.xml" /><Relationship Id="rId3" Type="http://schemas.openxmlformats.org/officeDocument/2006/relationships/tags" Target="../tags/tag172.xml" /><Relationship Id="rId30" Type="http://schemas.openxmlformats.org/officeDocument/2006/relationships/tags" Target="../tags/tag199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15205124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1379"/>
          </a:bodyPr>
          <a:lstStyle/>
          <a:p>
            <a:r>
              <a:rPr lang="zh-CN" altLang="en-US"/>
              <a:t>旅游推广活动策划书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活动背景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活动主题和目标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活动策划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宣传方案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预算和资源需求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风险控制和安全保障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活动背景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旅游市场现状分析</a:t>
            </a:r>
            <a:endParaRPr lang="zh-CN" altLang="en-US"/>
          </a:p>
        </p:txBody>
      </p:sp>
      <p:sp>
        <p:nvSpPr>
          <p:cNvPr id="1048894" name="五边形 30"/>
          <p:cNvSpPr/>
          <p:nvPr>
            <p:custDataLst>
              <p:tags r:id="rId2"/>
            </p:custDataLst>
          </p:nvPr>
        </p:nvSpPr>
        <p:spPr>
          <a:xfrm>
            <a:off x="608330" y="3264333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96" name="燕尾形 36"/>
          <p:cNvSpPr/>
          <p:nvPr>
            <p:custDataLst>
              <p:tags r:id="rId3"/>
            </p:custDataLst>
          </p:nvPr>
        </p:nvSpPr>
        <p:spPr>
          <a:xfrm>
            <a:off x="3220372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98" name="燕尾形 37"/>
          <p:cNvSpPr/>
          <p:nvPr>
            <p:custDataLst>
              <p:tags r:id="rId4"/>
            </p:custDataLst>
          </p:nvPr>
        </p:nvSpPr>
        <p:spPr>
          <a:xfrm>
            <a:off x="8444456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00" name="燕尾形 38"/>
          <p:cNvSpPr/>
          <p:nvPr>
            <p:custDataLst>
              <p:tags r:id="rId5"/>
            </p:custDataLst>
          </p:nvPr>
        </p:nvSpPr>
        <p:spPr>
          <a:xfrm>
            <a:off x="5832414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02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旅游需求多样化，个性化旅游产品受到青睐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04" name="文本框 6"/>
          <p:cNvSpPr txBox="1"/>
          <p:nvPr>
            <p:custDataLst>
              <p:tags r:id="rId7"/>
            </p:custDataLst>
          </p:nvPr>
        </p:nvSpPr>
        <p:spPr>
          <a:xfrm>
            <a:off x="608330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旅游市场持续增长，成为经济增长的重要支柱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06" name="文本框 7"/>
          <p:cNvSpPr txBox="1"/>
          <p:nvPr>
            <p:custDataLst>
              <p:tags r:id="rId8"/>
            </p:custDataLst>
          </p:nvPr>
        </p:nvSpPr>
        <p:spPr>
          <a:xfrm>
            <a:off x="5830652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旅游市场竞争激烈，品质和服务成为竞争焦点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08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智慧旅游和互联网技术为旅游行业带来新的发展机遇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推广活动的目的和意义</a:t>
            </a:r>
            <a:endParaRPr lang="zh-CN" altLang="en-US"/>
          </a:p>
        </p:txBody>
      </p:sp>
      <p:sp>
        <p:nvSpPr>
          <p:cNvPr id="1048944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8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提升旅游目的地的知名度和美誉度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吸引更多游客前来旅游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促进当地旅游业的发展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增加当地居民的就业机会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活动主题和目标</a:t>
            </a:r>
            <a:endParaRPr lang="zh-CN" altLang="en-US"/>
          </a:p>
        </p:txBody>
      </p:sp>
      <p:sp>
        <p:nvSpPr>
          <p:cNvPr id="104900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活动主题</a:t>
            </a:r>
            <a:endParaRPr lang="zh-CN" altLang="en-US"/>
          </a:p>
        </p:txBody>
      </p:sp>
      <p:sp>
        <p:nvSpPr>
          <p:cNvPr id="1049038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主题：推广旅游目的地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目标：吸引游客，增加旅游收入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定位：针对目标客户群体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特色：结合当地文化，打造独特体验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活动目标</a:t>
            </a:r>
            <a:endParaRPr lang="zh-CN" altLang="en-US"/>
          </a:p>
        </p:txBody>
      </p:sp>
      <p:sp>
        <p:nvSpPr>
          <p:cNvPr id="1049080" name="弧形 58"/>
          <p:cNvSpPr/>
          <p:nvPr>
            <p:custDataLst>
              <p:tags r:id="rId2"/>
            </p:custDataLst>
          </p:nvPr>
        </p:nvSpPr>
        <p:spPr>
          <a:xfrm>
            <a:off x="8107509" y="2106209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弧形 57"/>
          <p:cNvSpPr/>
          <p:nvPr>
            <p:custDataLst>
              <p:tags r:id="rId3"/>
            </p:custDataLst>
          </p:nvPr>
        </p:nvSpPr>
        <p:spPr>
          <a:xfrm>
            <a:off x="608330" y="2106209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椭圆 22"/>
          <p:cNvSpPr/>
          <p:nvPr>
            <p:custDataLst>
              <p:tags r:id="rId4"/>
            </p:custDataLst>
          </p:nvPr>
        </p:nvSpPr>
        <p:spPr>
          <a:xfrm>
            <a:off x="8448679" y="2381770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椭圆 23"/>
          <p:cNvSpPr/>
          <p:nvPr>
            <p:custDataLst>
              <p:tags r:id="rId5"/>
            </p:custDataLst>
          </p:nvPr>
        </p:nvSpPr>
        <p:spPr>
          <a:xfrm>
            <a:off x="8834838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正文"/>
          <p:cNvSpPr txBox="1"/>
          <p:nvPr>
            <p:custDataLst>
              <p:tags r:id="rId6"/>
            </p:custDataLst>
          </p:nvPr>
        </p:nvSpPr>
        <p:spPr>
          <a:xfrm>
            <a:off x="8901385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提升游客的旅游体验和满意度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90" name="椭圆 24"/>
          <p:cNvSpPr/>
          <p:nvPr>
            <p:custDataLst>
              <p:tags r:id="rId7"/>
            </p:custDataLst>
          </p:nvPr>
        </p:nvSpPr>
        <p:spPr>
          <a:xfrm>
            <a:off x="6016437" y="2381770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椭圆 25"/>
          <p:cNvSpPr/>
          <p:nvPr>
            <p:custDataLst>
              <p:tags r:id="rId8"/>
            </p:custDataLst>
          </p:nvPr>
        </p:nvSpPr>
        <p:spPr>
          <a:xfrm>
            <a:off x="6401659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正文"/>
          <p:cNvSpPr txBox="1"/>
          <p:nvPr>
            <p:custDataLst>
              <p:tags r:id="rId9"/>
            </p:custDataLst>
          </p:nvPr>
        </p:nvSpPr>
        <p:spPr>
          <a:xfrm>
            <a:off x="6469143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增加旅游景区的经济效益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椭圆 7"/>
          <p:cNvSpPr/>
          <p:nvPr>
            <p:custDataLst>
              <p:tags r:id="rId10"/>
            </p:custDataLst>
          </p:nvPr>
        </p:nvSpPr>
        <p:spPr>
          <a:xfrm>
            <a:off x="3584195" y="2381770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椭圆 9"/>
          <p:cNvSpPr/>
          <p:nvPr>
            <p:custDataLst>
              <p:tags r:id="rId11"/>
            </p:custDataLst>
          </p:nvPr>
        </p:nvSpPr>
        <p:spPr>
          <a:xfrm>
            <a:off x="3969417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正文"/>
          <p:cNvSpPr txBox="1"/>
          <p:nvPr>
            <p:custDataLst>
              <p:tags r:id="rId12"/>
            </p:custDataLst>
          </p:nvPr>
        </p:nvSpPr>
        <p:spPr>
          <a:xfrm>
            <a:off x="4036901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吸引更多的游客前来旅游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02" name="椭圆 5"/>
          <p:cNvSpPr/>
          <p:nvPr>
            <p:custDataLst>
              <p:tags r:id="rId13"/>
            </p:custDataLst>
          </p:nvPr>
        </p:nvSpPr>
        <p:spPr>
          <a:xfrm>
            <a:off x="875455" y="2381770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椭圆 4"/>
          <p:cNvSpPr/>
          <p:nvPr>
            <p:custDataLst>
              <p:tags r:id="rId14"/>
            </p:custDataLst>
          </p:nvPr>
        </p:nvSpPr>
        <p:spPr>
          <a:xfrm>
            <a:off x="1260677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正文"/>
          <p:cNvSpPr txBox="1"/>
          <p:nvPr>
            <p:custDataLst>
              <p:tags r:id="rId15"/>
            </p:custDataLst>
          </p:nvPr>
        </p:nvSpPr>
        <p:spPr>
          <a:xfrm>
            <a:off x="1328161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提高旅游景区的知名度和美誉度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活动策划</a:t>
            </a:r>
            <a:endParaRPr lang="zh-CN" altLang="en-US"/>
          </a:p>
        </p:txBody>
      </p:sp>
      <p:sp>
        <p:nvSpPr>
          <p:cNvPr id="104914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活动时间</a:t>
            </a:r>
            <a:endParaRPr lang="zh-CN" altLang="en-US"/>
          </a:p>
        </p:txBody>
      </p:sp>
      <p:sp>
        <p:nvSpPr>
          <p:cNvPr id="1049178" name="五边形 30"/>
          <p:cNvSpPr/>
          <p:nvPr>
            <p:custDataLst>
              <p:tags r:id="rId2"/>
            </p:custDataLst>
          </p:nvPr>
        </p:nvSpPr>
        <p:spPr>
          <a:xfrm>
            <a:off x="608330" y="3264333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0" name="燕尾形 36"/>
          <p:cNvSpPr/>
          <p:nvPr>
            <p:custDataLst>
              <p:tags r:id="rId3"/>
            </p:custDataLst>
          </p:nvPr>
        </p:nvSpPr>
        <p:spPr>
          <a:xfrm>
            <a:off x="3220372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2" name="燕尾形 37"/>
          <p:cNvSpPr/>
          <p:nvPr>
            <p:custDataLst>
              <p:tags r:id="rId4"/>
            </p:custDataLst>
          </p:nvPr>
        </p:nvSpPr>
        <p:spPr>
          <a:xfrm>
            <a:off x="8444456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4" name="燕尾形 38"/>
          <p:cNvSpPr/>
          <p:nvPr>
            <p:custDataLst>
              <p:tags r:id="rId5"/>
            </p:custDataLst>
          </p:nvPr>
        </p:nvSpPr>
        <p:spPr>
          <a:xfrm>
            <a:off x="5832414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6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宣传时间：提前进行活动宣传，吸引目标受众关注和参与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8" name="文本框 6"/>
          <p:cNvSpPr txBox="1"/>
          <p:nvPr>
            <p:custDataLst>
              <p:tags r:id="rId7"/>
            </p:custDataLst>
          </p:nvPr>
        </p:nvSpPr>
        <p:spPr>
          <a:xfrm>
            <a:off x="608330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确定活动时间：根据目标受众和活动目的选择合适的日期和时间段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0" name="文本框 7"/>
          <p:cNvSpPr txBox="1"/>
          <p:nvPr>
            <p:custDataLst>
              <p:tags r:id="rId8"/>
            </p:custDataLst>
          </p:nvPr>
        </p:nvSpPr>
        <p:spPr>
          <a:xfrm>
            <a:off x="5830652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执行时间：按照策划方案，在规定时间内完成活动各项安排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2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后续时间：活动结束后进行总结和评估，为下次活动提供经验和改进方向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活动地点</a:t>
            </a:r>
            <a:endParaRPr lang="zh-CN" altLang="en-US"/>
          </a:p>
        </p:txBody>
      </p:sp>
      <p:sp>
        <p:nvSpPr>
          <p:cNvPr id="1049228" name="五边形 30"/>
          <p:cNvSpPr/>
          <p:nvPr>
            <p:custDataLst>
              <p:tags r:id="rId2"/>
            </p:custDataLst>
          </p:nvPr>
        </p:nvSpPr>
        <p:spPr>
          <a:xfrm>
            <a:off x="608330" y="3264333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30" name="燕尾形 36"/>
          <p:cNvSpPr/>
          <p:nvPr>
            <p:custDataLst>
              <p:tags r:id="rId3"/>
            </p:custDataLst>
          </p:nvPr>
        </p:nvSpPr>
        <p:spPr>
          <a:xfrm>
            <a:off x="3220372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32" name="燕尾形 37"/>
          <p:cNvSpPr/>
          <p:nvPr>
            <p:custDataLst>
              <p:tags r:id="rId4"/>
            </p:custDataLst>
          </p:nvPr>
        </p:nvSpPr>
        <p:spPr>
          <a:xfrm>
            <a:off x="8444456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34" name="燕尾形 38"/>
          <p:cNvSpPr/>
          <p:nvPr>
            <p:custDataLst>
              <p:tags r:id="rId5"/>
            </p:custDataLst>
          </p:nvPr>
        </p:nvSpPr>
        <p:spPr>
          <a:xfrm>
            <a:off x="5832414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36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地点特色：提供特色美食、住宿和娱乐项目，满足游客需求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8" name="文本框 6"/>
          <p:cNvSpPr txBox="1"/>
          <p:nvPr>
            <p:custDataLst>
              <p:tags r:id="rId7"/>
            </p:custDataLst>
          </p:nvPr>
        </p:nvSpPr>
        <p:spPr>
          <a:xfrm>
            <a:off x="608330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选择目的地的理由：旅游资源丰富，具有独特的自然景观和人文景观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0" name="文本框 7"/>
          <p:cNvSpPr txBox="1"/>
          <p:nvPr>
            <p:custDataLst>
              <p:tags r:id="rId8"/>
            </p:custDataLst>
          </p:nvPr>
        </p:nvSpPr>
        <p:spPr>
          <a:xfrm>
            <a:off x="5830652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交通便利性：距离主要交通枢纽近，方便游客到达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2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安全保障：确保游客在活动期间的人身安全和财产安全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活动对象</a:t>
            </a:r>
            <a:endParaRPr lang="zh-CN" altLang="en-US"/>
          </a:p>
        </p:txBody>
      </p:sp>
      <p:sp>
        <p:nvSpPr>
          <p:cNvPr id="1049278" name="椭圆 262"/>
          <p:cNvSpPr/>
          <p:nvPr>
            <p:custDataLst>
              <p:tags r:id="rId2"/>
            </p:custDataLst>
          </p:nvPr>
        </p:nvSpPr>
        <p:spPr>
          <a:xfrm>
            <a:off x="2414057" y="4093381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280" name="椭圆 263"/>
          <p:cNvSpPr/>
          <p:nvPr>
            <p:custDataLst>
              <p:tags r:id="rId3"/>
            </p:custDataLst>
          </p:nvPr>
        </p:nvSpPr>
        <p:spPr>
          <a:xfrm>
            <a:off x="3266271" y="4173766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282" name="椭圆 264"/>
          <p:cNvSpPr/>
          <p:nvPr>
            <p:custDataLst>
              <p:tags r:id="rId4"/>
            </p:custDataLst>
          </p:nvPr>
        </p:nvSpPr>
        <p:spPr>
          <a:xfrm>
            <a:off x="4064242" y="4410347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284" name="椭圆 265"/>
          <p:cNvSpPr/>
          <p:nvPr>
            <p:custDataLst>
              <p:tags r:id="rId5"/>
            </p:custDataLst>
          </p:nvPr>
        </p:nvSpPr>
        <p:spPr>
          <a:xfrm>
            <a:off x="4738693" y="4610330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286" name="椭圆 266"/>
          <p:cNvSpPr/>
          <p:nvPr>
            <p:custDataLst>
              <p:tags r:id="rId6"/>
            </p:custDataLst>
          </p:nvPr>
        </p:nvSpPr>
        <p:spPr>
          <a:xfrm>
            <a:off x="5430137" y="4814887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0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740384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8" name="椭圆 268"/>
          <p:cNvSpPr/>
          <p:nvPr>
            <p:custDataLst>
              <p:tags r:id="rId8"/>
            </p:custDataLst>
          </p:nvPr>
        </p:nvSpPr>
        <p:spPr>
          <a:xfrm flipV="1">
            <a:off x="2778078" y="4554126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290" name="椭圆 269"/>
          <p:cNvSpPr/>
          <p:nvPr>
            <p:custDataLst>
              <p:tags r:id="rId9"/>
            </p:custDataLst>
          </p:nvPr>
        </p:nvSpPr>
        <p:spPr>
          <a:xfrm flipV="1">
            <a:off x="2819904" y="4596606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292" name="椭圆 270"/>
          <p:cNvSpPr/>
          <p:nvPr>
            <p:custDataLst>
              <p:tags r:id="rId10"/>
            </p:custDataLst>
          </p:nvPr>
        </p:nvSpPr>
        <p:spPr>
          <a:xfrm flipV="1">
            <a:off x="7786797" y="3739817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0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854839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4" name="椭圆 272"/>
          <p:cNvSpPr/>
          <p:nvPr>
            <p:custDataLst>
              <p:tags r:id="rId12"/>
            </p:custDataLst>
          </p:nvPr>
        </p:nvSpPr>
        <p:spPr>
          <a:xfrm flipV="1">
            <a:off x="4009998" y="3614337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0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4033909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0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721518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6" name="椭圆 275"/>
          <p:cNvSpPr/>
          <p:nvPr>
            <p:custDataLst>
              <p:tags r:id="rId15"/>
            </p:custDataLst>
          </p:nvPr>
        </p:nvSpPr>
        <p:spPr>
          <a:xfrm flipV="1">
            <a:off x="7039149" y="3535259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298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77739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00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95969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0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510992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2" name="椭圆 279"/>
          <p:cNvSpPr/>
          <p:nvPr>
            <p:custDataLst>
              <p:tags r:id="rId19"/>
            </p:custDataLst>
          </p:nvPr>
        </p:nvSpPr>
        <p:spPr>
          <a:xfrm flipV="1">
            <a:off x="8529217" y="4631897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1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924682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4" name="椭圆 281"/>
          <p:cNvSpPr/>
          <p:nvPr>
            <p:custDataLst>
              <p:tags r:id="rId21"/>
            </p:custDataLst>
          </p:nvPr>
        </p:nvSpPr>
        <p:spPr>
          <a:xfrm flipV="1">
            <a:off x="4949133" y="4943635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1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322687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6" name="图形 15"/>
          <p:cNvSpPr/>
          <p:nvPr>
            <p:custDataLst>
              <p:tags r:id="rId23"/>
            </p:custDataLst>
          </p:nvPr>
        </p:nvSpPr>
        <p:spPr>
          <a:xfrm>
            <a:off x="5016447" y="5013563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8" name="图形 19"/>
          <p:cNvSpPr/>
          <p:nvPr>
            <p:custDataLst>
              <p:tags r:id="rId24"/>
            </p:custDataLst>
          </p:nvPr>
        </p:nvSpPr>
        <p:spPr>
          <a:xfrm>
            <a:off x="8597185" y="4705746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0" name="图形 27"/>
          <p:cNvSpPr/>
          <p:nvPr>
            <p:custDataLst>
              <p:tags r:id="rId25"/>
            </p:custDataLst>
          </p:nvPr>
        </p:nvSpPr>
        <p:spPr>
          <a:xfrm>
            <a:off x="4113257" y="3738510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87534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正文"/>
          <p:cNvSpPr txBox="1"/>
          <p:nvPr>
            <p:custDataLst>
              <p:tags r:id="rId27"/>
            </p:custDataLst>
          </p:nvPr>
        </p:nvSpPr>
        <p:spPr>
          <a:xfrm>
            <a:off x="608330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目标客户群体：根据旅游目的和兴趣划分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正文"/>
          <p:cNvSpPr txBox="1"/>
          <p:nvPr>
            <p:custDataLst>
              <p:tags r:id="rId28"/>
            </p:custDataLst>
          </p:nvPr>
        </p:nvSpPr>
        <p:spPr>
          <a:xfrm>
            <a:off x="9419336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消费能力：针对不同层次的消费需求和预算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正文"/>
          <p:cNvSpPr txBox="1"/>
          <p:nvPr>
            <p:custDataLst>
              <p:tags r:id="rId29"/>
            </p:custDataLst>
          </p:nvPr>
        </p:nvSpPr>
        <p:spPr>
          <a:xfrm>
            <a:off x="7063330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地域分布：针对不同地区的旅游需求和特色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正文"/>
          <p:cNvSpPr txBox="1"/>
          <p:nvPr>
            <p:custDataLst>
              <p:tags r:id="rId30"/>
            </p:custDataLst>
          </p:nvPr>
        </p:nvSpPr>
        <p:spPr>
          <a:xfrm>
            <a:off x="2964336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年龄层次：针对不同年龄段的需求和特点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活动内容</a:t>
            </a:r>
            <a:endParaRPr lang="zh-CN" altLang="en-US"/>
          </a:p>
        </p:txBody>
      </p:sp>
      <p:sp>
        <p:nvSpPr>
          <p:cNvPr id="1049356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主题：旅游推广活动主题，旨在吸引目标客户群体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时间：活动时间安排，包括活动前、活动中和活动后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地点：活动地点选择，考虑目标客户群体和活动性质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流程：活动流程安排，包括活动各个环节的衔接和时间节点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宣传方案</a:t>
            </a:r>
            <a:endParaRPr lang="zh-CN" altLang="en-US"/>
          </a:p>
        </p:txBody>
      </p:sp>
      <p:sp>
        <p:nvSpPr>
          <p:cNvPr id="104941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4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宣传渠道</a:t>
            </a:r>
            <a:endParaRPr lang="zh-CN" altLang="en-US"/>
          </a:p>
        </p:txBody>
      </p:sp>
      <p:sp>
        <p:nvSpPr>
          <p:cNvPr id="104945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39616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52" name="矩形 65"/>
          <p:cNvSpPr/>
          <p:nvPr>
            <p:custDataLst>
              <p:tags r:id="rId3"/>
            </p:custDataLst>
          </p:nvPr>
        </p:nvSpPr>
        <p:spPr>
          <a:xfrm>
            <a:off x="1226179" y="1814222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文本框 66"/>
          <p:cNvSpPr txBox="1"/>
          <p:nvPr>
            <p:custDataLst>
              <p:tags r:id="rId4"/>
            </p:custDataLst>
          </p:nvPr>
        </p:nvSpPr>
        <p:spPr>
          <a:xfrm>
            <a:off x="1605365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社交媒体：利用微博、微信等平台进行推广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5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6743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矩形 69"/>
          <p:cNvSpPr/>
          <p:nvPr>
            <p:custDataLst>
              <p:tags r:id="rId6"/>
            </p:custDataLst>
          </p:nvPr>
        </p:nvSpPr>
        <p:spPr>
          <a:xfrm>
            <a:off x="6392669" y="1814222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文本框 70"/>
          <p:cNvSpPr txBox="1"/>
          <p:nvPr>
            <p:custDataLst>
              <p:tags r:id="rId7"/>
            </p:custDataLst>
          </p:nvPr>
        </p:nvSpPr>
        <p:spPr>
          <a:xfrm>
            <a:off x="6772492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旅游平台：与携程、去哪儿等合作，进行联合推广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6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39616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64" name="文本框 74"/>
          <p:cNvSpPr txBox="1"/>
          <p:nvPr>
            <p:custDataLst>
              <p:tags r:id="rId9"/>
            </p:custDataLst>
          </p:nvPr>
        </p:nvSpPr>
        <p:spPr>
          <a:xfrm>
            <a:off x="160536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线下活动：组织旅游路演、体验活动等，吸引游客参与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66" name="矩形 73"/>
          <p:cNvSpPr/>
          <p:nvPr>
            <p:custDataLst>
              <p:tags r:id="rId10"/>
            </p:custDataLst>
          </p:nvPr>
        </p:nvSpPr>
        <p:spPr>
          <a:xfrm>
            <a:off x="1226179" y="4351264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4737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矩形 84"/>
          <p:cNvSpPr/>
          <p:nvPr>
            <p:custDataLst>
              <p:tags r:id="rId12"/>
            </p:custDataLst>
          </p:nvPr>
        </p:nvSpPr>
        <p:spPr>
          <a:xfrm>
            <a:off x="6451299" y="4351264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文本框 85"/>
          <p:cNvSpPr txBox="1"/>
          <p:nvPr>
            <p:custDataLst>
              <p:tags r:id="rId13"/>
            </p:custDataLst>
          </p:nvPr>
        </p:nvSpPr>
        <p:spPr>
          <a:xfrm>
            <a:off x="683048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媒体合作：与电视台、广播电台、报纸等媒体合作，进行宣传推广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https://d.book118.com/966152051242010050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54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4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14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MiSans Heavy</vt:lpstr>
      <vt:lpstr>MiSans</vt:lpstr>
      <vt:lpstr>Wingdings</vt:lpstr>
      <vt:lpstr>微软雅黑</vt:lpstr>
      <vt:lpstr>Calibri Light</vt:lpstr>
      <vt:lpstr>Office Theme</vt:lpstr>
      <vt:lpstr>旅游推广活动策划书</vt:lpstr>
      <vt:lpstr>目录</vt:lpstr>
      <vt:lpstr>活动背景</vt:lpstr>
      <vt:lpstr>旅游市场现状分析</vt:lpstr>
      <vt:lpstr>推广活动的目的和意义</vt:lpstr>
      <vt:lpstr>活动主题和目标</vt:lpstr>
      <vt:lpstr>活动主题</vt:lpstr>
      <vt:lpstr>活动目标</vt:lpstr>
      <vt:lpstr>活动策划</vt:lpstr>
      <vt:lpstr>活动时间</vt:lpstr>
      <vt:lpstr>活动地点</vt:lpstr>
      <vt:lpstr>活动对象</vt:lpstr>
      <vt:lpstr>活动内容</vt:lpstr>
      <vt:lpstr>宣传方案</vt:lpstr>
      <vt:lpstr>宣传渠道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2024-09-16T13:01:34.210</cp:lastPrinted>
  <dcterms:created xsi:type="dcterms:W3CDTF">2024-09-16T05:01:34Z</dcterms:created>
  <dcterms:modified xsi:type="dcterms:W3CDTF">2024-09-16T05:01:36Z</dcterms:modified>
</cp:coreProperties>
</file>