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2E35E-6DB1-4671-AA13-E9173BD066D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1CD010-A9A3-4117-BFBF-9C1583B3E14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3865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6765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399665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2565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9D82C-EA7B-415C-B3F4-6E9B444F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14FAA-7176-4ED5-9CAB-3BEEAE49E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41926-FF1B-4F99-BBD0-6744428D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E96AB-C1F4-4C5D-A8B8-A27001926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F6D3A-CF4D-41F4-BB02-486FA70C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CB957-A811-451A-BFFD-9FAF5E6BB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8A024-DD24-4E9A-B3BB-F037F8412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8CD28-D5C6-4868-8348-5753DCE48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0800B-EB11-4F44-BC50-4C35F6F7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AB4A0-C713-4EE3-974E-866008A2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5440A-5612-4DDA-9C16-395636EFC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107504" y="645522"/>
            <a:ext cx="7776864" cy="3888432"/>
          </a:xfrm>
          <a:prstGeom prst="rect">
            <a:avLst/>
          </a:prstGeom>
          <a:grpFill/>
          <a:ln>
            <a:noFill/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1354" y="0"/>
            <a:ext cx="9141292" cy="51435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6895" indent="-213995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315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215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115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015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386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676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39966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65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41552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 txBox="1"/>
          <p:nvPr/>
        </p:nvSpPr>
        <p:spPr>
          <a:xfrm>
            <a:off x="2094996" y="1690603"/>
            <a:ext cx="6673986" cy="1097291"/>
          </a:xfrm>
          <a:prstGeom prst="rect">
            <a:avLst/>
          </a:prstGeom>
          <a:noFill/>
          <a:ln w="12700">
            <a:noFill/>
          </a:ln>
        </p:spPr>
        <p:txBody>
          <a:bodyPr anchor="t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54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董存瑞舍身炸暗堡</a:t>
            </a:r>
            <a:endParaRPr lang="zh-CN" altLang="en-US" sz="54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1735076" y="1523578"/>
            <a:ext cx="909613" cy="1076573"/>
          </a:xfrm>
          <a:prstGeom prst="rect">
            <a:avLst/>
          </a:prstGeom>
          <a:noFill/>
          <a:ln w="12700">
            <a:noFill/>
          </a:ln>
        </p:spPr>
        <p:txBody>
          <a:bodyPr lIns="91434" tIns="45717" rIns="91434" bIns="45717" anchor="t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>
                <a:solidFill>
                  <a:prstClr val="black"/>
                </a:solidFill>
                <a:latin typeface="宋体" panose="02010600030101010101" pitchFamily="2" charset="-122"/>
              </a:rPr>
              <a:t>*</a:t>
            </a:r>
            <a:endParaRPr lang="zh-CN" altLang="en-US" sz="4000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949134" y="1635894"/>
            <a:ext cx="1224000" cy="1152000"/>
          </a:xfrm>
          <a:prstGeom prst="rect">
            <a:avLst/>
          </a:prstGeom>
        </p:spPr>
      </p:pic>
      <p:sp>
        <p:nvSpPr>
          <p:cNvPr id="6" name="文本框 6"/>
          <p:cNvSpPr txBox="1"/>
          <p:nvPr/>
        </p:nvSpPr>
        <p:spPr>
          <a:xfrm>
            <a:off x="1119570" y="1698406"/>
            <a:ext cx="883563" cy="923324"/>
          </a:xfrm>
          <a:prstGeom prst="rect">
            <a:avLst/>
          </a:prstGeom>
          <a:noFill/>
        </p:spPr>
        <p:txBody>
          <a:bodyPr wrap="none" lIns="91434" tIns="45717" rIns="91434" bIns="45717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5400" b="1" smtClean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13</a:t>
            </a:r>
            <a:endParaRPr kumimoji="1" lang="zh-CN" altLang="en-US" sz="60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28261" y="582225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latin typeface="黑体" panose="02010609060101010101" pitchFamily="49" charset="-122"/>
                <a:ea typeface="黑体" panose="02010609060101010101" pitchFamily="49" charset="-122"/>
              </a:rPr>
              <a:t>语文 六</a:t>
            </a:r>
            <a:r>
              <a:rPr lang="zh-CN" altLang="en-US" sz="2200" b="1" smtClean="0">
                <a:latin typeface="黑体" panose="02010609060101010101" pitchFamily="49" charset="-122"/>
                <a:ea typeface="黑体" panose="02010609060101010101" pitchFamily="49" charset="-122"/>
              </a:rPr>
              <a:t>年级 下册</a:t>
            </a:r>
            <a:endParaRPr lang="zh-CN" altLang="en-US" sz="2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02"/>
            <a:ext cx="9144000" cy="5164038"/>
          </a:xfrm>
          <a:prstGeom prst="rect">
            <a:avLst/>
          </a:prstGeom>
        </p:spPr>
      </p:pic>
      <p:sp>
        <p:nvSpPr>
          <p:cNvPr id="10" name="圆角矩形 9"/>
          <p:cNvSpPr/>
          <p:nvPr/>
        </p:nvSpPr>
        <p:spPr>
          <a:xfrm>
            <a:off x="1043608" y="1851670"/>
            <a:ext cx="7200800" cy="972000"/>
          </a:xfrm>
          <a:prstGeom prst="roundRect">
            <a:avLst/>
          </a:prstGeom>
          <a:solidFill>
            <a:schemeClr val="bg1">
              <a:alpha val="66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altLang="zh-CN" sz="4000" b="1" smtClean="0">
              <a:solidFill>
                <a:srgbClr val="0070C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40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任务：感受董存瑞的坚定信念</a:t>
            </a:r>
            <a:endParaRPr lang="zh-CN" altLang="en-US" sz="40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>
              <a:lnSpc>
                <a:spcPct val="120000"/>
              </a:lnSpc>
            </a:pPr>
            <a:endParaRPr lang="zh-CN" altLang="en-US" sz="40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395536" y="1648507"/>
            <a:ext cx="8640960" cy="260783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spcBef>
                <a:spcPct val="0"/>
              </a:spcBef>
            </a:pP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狡猾  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迸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射  战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壕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扑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哧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匍匐  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隐蔽</a:t>
            </a:r>
            <a:endParaRPr lang="en-US" altLang="zh-CN" sz="3600" b="1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60000"/>
              </a:lnSpc>
              <a:spcBef>
                <a:spcPct val="0"/>
              </a:spcBef>
            </a:pP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凹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</a:t>
            </a:r>
            <a:r>
              <a:rPr lang="en-US" altLang="zh-CN" sz="36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坚毅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封锁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嘹亮  震撼  </a:t>
            </a:r>
            <a:r>
              <a:rPr lang="zh-CN" altLang="en-US" sz="36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郅</a:t>
            </a: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顺义</a:t>
            </a:r>
            <a:endParaRPr lang="en-US" altLang="zh-CN" sz="3600" b="1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60000"/>
              </a:lnSpc>
              <a:spcBef>
                <a:spcPct val="0"/>
              </a:spcBef>
            </a:pPr>
            <a:r>
              <a:rPr lang="zh-CN" altLang="en-US" sz="36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地动山摇  接二连三  昂首挺胸</a:t>
            </a:r>
            <a:endParaRPr lang="en-US" altLang="zh-CN" sz="3600" b="1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19672" y="149163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 smtClean="0">
                <a:solidFill>
                  <a:prstClr val="black"/>
                </a:solidFill>
                <a:latin typeface="汉语拼音" pitchFamily="34" charset="0"/>
                <a:ea typeface="黑体" panose="02010609060101010101" pitchFamily="49" charset="-122"/>
                <a:cs typeface="汉语拼音" pitchFamily="34" charset="0"/>
              </a:rPr>
              <a:t>bè</a:t>
            </a:r>
            <a:r>
              <a:rPr lang="en-US" altLang="zh-CN" sz="2800" err="1" smtClean="0">
                <a:solidFill>
                  <a:prstClr val="black"/>
                </a:solidFill>
                <a:latin typeface="汉语拼音" pitchFamily="34" charset="0"/>
                <a:cs typeface="汉语拼音" pitchFamily="34" charset="0"/>
              </a:rPr>
              <a:t>ng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71564" y="149163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 smtClean="0">
                <a:solidFill>
                  <a:prstClr val="black"/>
                </a:solidFill>
                <a:latin typeface="汉语拼音" pitchFamily="34" charset="0"/>
                <a:cs typeface="汉语拼音" pitchFamily="34" charset="0"/>
              </a:rPr>
              <a:t>háo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40152" y="1491630"/>
            <a:ext cx="1501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 smtClean="0">
                <a:solidFill>
                  <a:prstClr val="black"/>
                </a:solidFill>
                <a:latin typeface="汉语拼音" pitchFamily="34" charset="0"/>
                <a:ea typeface="黑体" panose="02010609060101010101" pitchFamily="49" charset="-122"/>
                <a:cs typeface="汉语拼音" pitchFamily="34" charset="0"/>
              </a:rPr>
              <a:t>pú </a:t>
            </a:r>
            <a:r>
              <a:rPr lang="en-US" altLang="zh-CN" sz="2800" err="1">
                <a:solidFill>
                  <a:prstClr val="black"/>
                </a:solidFill>
                <a:latin typeface="汉语拼音" pitchFamily="34" charset="0"/>
                <a:ea typeface="黑体" panose="02010609060101010101" pitchFamily="49" charset="-122"/>
                <a:cs typeface="汉语拼音" pitchFamily="34" charset="0"/>
              </a:rPr>
              <a:t>fú 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33206" y="2433277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prstClr val="black"/>
                </a:solidFill>
                <a:latin typeface="汉语拼音" pitchFamily="34" charset="0"/>
                <a:ea typeface="黑体" panose="02010609060101010101" pitchFamily="49" charset="-122"/>
                <a:cs typeface="汉语拼音" pitchFamily="34" charset="0"/>
              </a:rPr>
              <a:t>āo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98422" y="149163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prstClr val="black"/>
                </a:solidFill>
                <a:latin typeface="汉语拼音" pitchFamily="34" charset="0"/>
                <a:cs typeface="汉语拼音" pitchFamily="34" charset="0"/>
              </a:rPr>
              <a:t>chī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74396" y="2433277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prstClr val="black"/>
                </a:solidFill>
                <a:latin typeface="汉语拼音" pitchFamily="34" charset="0"/>
                <a:cs typeface="汉语拼音" pitchFamily="34" charset="0"/>
              </a:rPr>
              <a:t>zhì</a:t>
            </a:r>
            <a:endParaRPr lang="zh-CN" altLang="en-US" sz="2800">
              <a:solidFill>
                <a:prstClr val="black"/>
              </a:solidFill>
              <a:latin typeface="汉语拼音" pitchFamily="34" charset="0"/>
              <a:cs typeface="汉语拼音" pitchFamily="34" charset="0"/>
            </a:endParaRPr>
          </a:p>
        </p:txBody>
      </p:sp>
      <p:sp>
        <p:nvSpPr>
          <p:cNvPr id="14" name="文本框 15"/>
          <p:cNvSpPr txBox="1"/>
          <p:nvPr/>
        </p:nvSpPr>
        <p:spPr>
          <a:xfrm>
            <a:off x="1376978" y="334034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  词语</a:t>
            </a:r>
            <a:r>
              <a:rPr kumimoji="1" lang="zh-CN" altLang="en-US" sz="3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我会认</a:t>
            </a:r>
            <a:endParaRPr kumimoji="1" lang="zh-CN" altLang="en-US" sz="3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250723" y="258176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2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16" name="拼音开关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762715" y="888798"/>
            <a:ext cx="1682398" cy="60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85336" y="18277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5"/>
          <p:cNvSpPr txBox="1"/>
          <p:nvPr/>
        </p:nvSpPr>
        <p:spPr>
          <a:xfrm>
            <a:off x="1376978" y="334034"/>
            <a:ext cx="4533188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  了解暗堡</a:t>
            </a:r>
            <a:endParaRPr kumimoji="1" lang="zh-CN" altLang="en-US" sz="3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50723" y="258176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3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5336" y="18277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828311" y="1347614"/>
            <a:ext cx="7421584" cy="112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 暗堡就是隐蔽的堡垒。属于一类坚固并且易守难攻的军事工事。暗堡没有固定的形状。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815" y="2787774"/>
            <a:ext cx="2157120" cy="1440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1762" y="2798247"/>
            <a:ext cx="2679080" cy="1440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2668" y="2805380"/>
            <a:ext cx="2248920" cy="1440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4"/>
          <p:cNvSpPr txBox="1"/>
          <p:nvPr/>
        </p:nvSpPr>
        <p:spPr>
          <a:xfrm>
            <a:off x="1187624" y="987574"/>
            <a:ext cx="7421584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自主阅读课文，并思考下列问题。</a:t>
            </a:r>
            <a:endParaRPr lang="en-US" altLang="zh-CN" sz="3200" b="1" smtClean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文中的暗堡是什么样的？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为什么要去炸暗堡？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董存瑞在炸暗堡时遇到了什么困难？又是怎样炸暗堡的？</a:t>
            </a:r>
            <a:endParaRPr lang="en-US" altLang="zh-CN" sz="2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t="2443" b="2956"/>
          <a:stretch>
            <a:fillRect/>
          </a:stretch>
        </p:blipFill>
        <p:spPr>
          <a:xfrm>
            <a:off x="985852" y="198408"/>
            <a:ext cx="3528392" cy="467551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6212" y="198408"/>
            <a:ext cx="3528392" cy="4675517"/>
          </a:xfrm>
          <a:prstGeom prst="rect">
            <a:avLst/>
          </a:prstGeom>
        </p:spPr>
      </p:pic>
      <p:cxnSp>
        <p:nvCxnSpPr>
          <p:cNvPr id="4" name="直接连接符 3"/>
          <p:cNvCxnSpPr/>
          <p:nvPr/>
        </p:nvCxnSpPr>
        <p:spPr>
          <a:xfrm>
            <a:off x="1639014" y="2542743"/>
            <a:ext cx="24120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>
            <a:off x="1317014" y="2695143"/>
            <a:ext cx="194400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3218212" y="2695143"/>
            <a:ext cx="828000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>
            <a:off x="1317014" y="2864795"/>
            <a:ext cx="2484000" cy="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圆角矩形 7"/>
          <p:cNvSpPr/>
          <p:nvPr/>
        </p:nvSpPr>
        <p:spPr>
          <a:xfrm>
            <a:off x="990387" y="1851670"/>
            <a:ext cx="1765057" cy="510778"/>
          </a:xfrm>
          <a:prstGeom prst="round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暗堡的样子</a:t>
            </a:r>
            <a:endParaRPr lang="zh-CN" altLang="en-US" sz="24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483768" y="3010000"/>
            <a:ext cx="2080420" cy="510778"/>
          </a:xfrm>
          <a:prstGeom prst="round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炸暗堡的原因</a:t>
            </a:r>
            <a:endParaRPr lang="zh-CN" altLang="en-US" sz="24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0" name="直接连接符 9"/>
          <p:cNvCxnSpPr/>
          <p:nvPr/>
        </p:nvCxnSpPr>
        <p:spPr>
          <a:xfrm>
            <a:off x="4879226" y="788802"/>
            <a:ext cx="936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4684138" y="1598142"/>
            <a:ext cx="1548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4692764" y="1750542"/>
            <a:ext cx="1044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5156690" y="1906426"/>
            <a:ext cx="684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圆角矩形 13"/>
          <p:cNvSpPr/>
          <p:nvPr/>
        </p:nvSpPr>
        <p:spPr>
          <a:xfrm>
            <a:off x="6660232" y="2013267"/>
            <a:ext cx="1765057" cy="510778"/>
          </a:xfrm>
          <a:prstGeom prst="roundRect">
            <a:avLst/>
          </a:prstGeom>
          <a:solidFill>
            <a:srgbClr val="00B05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遇到的困难</a:t>
            </a:r>
            <a:endParaRPr lang="zh-CN" altLang="en-US" sz="24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6444208" y="2709509"/>
            <a:ext cx="972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4690138" y="2861909"/>
            <a:ext cx="2736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4707390" y="3022935"/>
            <a:ext cx="2016000" cy="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4974112" y="3355212"/>
            <a:ext cx="2448000" cy="0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4690138" y="3507612"/>
            <a:ext cx="2736000" cy="0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4707390" y="3677264"/>
            <a:ext cx="2736000" cy="0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4716016" y="3824764"/>
            <a:ext cx="2736000" cy="0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4716016" y="3986032"/>
            <a:ext cx="1476000" cy="0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圆角矩形 23"/>
          <p:cNvSpPr/>
          <p:nvPr/>
        </p:nvSpPr>
        <p:spPr>
          <a:xfrm>
            <a:off x="6444208" y="3867894"/>
            <a:ext cx="2395784" cy="51077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炸毁暗堡的方式</a:t>
            </a:r>
            <a:endParaRPr lang="zh-CN" altLang="en-US" sz="24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5"/>
          <p:cNvSpPr txBox="1"/>
          <p:nvPr/>
        </p:nvSpPr>
        <p:spPr>
          <a:xfrm>
            <a:off x="1376978" y="334034"/>
            <a:ext cx="4533188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  了解课文内容</a:t>
            </a:r>
            <a:endParaRPr kumimoji="1" lang="zh-CN" altLang="en-US" sz="3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50723" y="258176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宋体" panose="02010600030101010101" pitchFamily="2" charset="-122"/>
              </a:rPr>
              <a:t>4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5336" y="182774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989392" y="1347614"/>
            <a:ext cx="7421584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思考：本文是按照什么顺序写的？主要写了什么内容？</a:t>
            </a:r>
            <a:endParaRPr lang="en-US" altLang="zh-CN" sz="3200" b="1" smtClean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云形标注 5"/>
          <p:cNvSpPr/>
          <p:nvPr/>
        </p:nvSpPr>
        <p:spPr>
          <a:xfrm>
            <a:off x="3491880" y="3003798"/>
            <a:ext cx="4536504" cy="720080"/>
          </a:xfrm>
          <a:prstGeom prst="cloudCallout">
            <a:avLst>
              <a:gd name="adj1" fmla="val -12282"/>
              <a:gd name="adj2" fmla="val 33840"/>
            </a:avLst>
          </a:prstGeom>
          <a:solidFill>
            <a:schemeClr val="tx2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事情发展顺序</a:t>
            </a:r>
            <a:endParaRPr lang="zh-CN" altLang="en-US" sz="32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t="3317" b="3653"/>
          <a:stretch>
            <a:fillRect/>
          </a:stretch>
        </p:blipFill>
        <p:spPr>
          <a:xfrm>
            <a:off x="971600" y="241541"/>
            <a:ext cx="3528392" cy="459787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60" y="241540"/>
            <a:ext cx="3528392" cy="4658524"/>
          </a:xfrm>
          <a:prstGeom prst="rect">
            <a:avLst/>
          </a:prstGeom>
        </p:spPr>
      </p:pic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1268434" y="1851667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1257350" y="2840037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1259632" y="3147814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1259632" y="3291830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1251181" y="3599607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4603850" y="535781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4644702" y="2479997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4644702" y="3907384"/>
            <a:ext cx="2873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1153716" y="1901032"/>
            <a:ext cx="2952328" cy="95875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1160437" y="2885218"/>
            <a:ext cx="2945607" cy="1329944"/>
          </a:xfrm>
          <a:prstGeom prst="roundRect">
            <a:avLst>
              <a:gd name="adj" fmla="val 10221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4591049" y="437601"/>
            <a:ext cx="2933280" cy="3574309"/>
          </a:xfrm>
          <a:prstGeom prst="roundRect">
            <a:avLst>
              <a:gd name="adj" fmla="val 8549"/>
            </a:avLst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4604577" y="4011910"/>
            <a:ext cx="2919752" cy="504056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8" name="对话气泡: 圆角矩形 14"/>
          <p:cNvSpPr/>
          <p:nvPr/>
        </p:nvSpPr>
        <p:spPr>
          <a:xfrm>
            <a:off x="251520" y="1381729"/>
            <a:ext cx="2772147" cy="528114"/>
          </a:xfrm>
          <a:prstGeom prst="wedgeRoundRectCallout">
            <a:avLst>
              <a:gd name="adj1" fmla="val 21164"/>
              <a:gd name="adj2" fmla="val 38273"/>
              <a:gd name="adj3" fmla="val 16667"/>
            </a:avLst>
          </a:prstGeom>
          <a:solidFill>
            <a:srgbClr val="FF0000"/>
          </a:solidFill>
          <a:ln w="25400">
            <a:noFill/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炸暗堡的原因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对话气泡: 圆角矩形 14"/>
          <p:cNvSpPr/>
          <p:nvPr/>
        </p:nvSpPr>
        <p:spPr>
          <a:xfrm>
            <a:off x="314383" y="4215161"/>
            <a:ext cx="2529425" cy="528114"/>
          </a:xfrm>
          <a:prstGeom prst="wedgeRoundRectCallout">
            <a:avLst>
              <a:gd name="adj1" fmla="val 21164"/>
              <a:gd name="adj2" fmla="val 38273"/>
              <a:gd name="adj3" fmla="val 16667"/>
            </a:avLst>
          </a:prstGeom>
          <a:solidFill>
            <a:srgbClr val="0070C0"/>
          </a:solidFill>
          <a:ln w="25400">
            <a:noFill/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炸暗堡的经过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对话气泡: 圆角矩形 14"/>
          <p:cNvSpPr/>
          <p:nvPr/>
        </p:nvSpPr>
        <p:spPr>
          <a:xfrm>
            <a:off x="6300192" y="4371950"/>
            <a:ext cx="2592218" cy="528114"/>
          </a:xfrm>
          <a:prstGeom prst="wedgeRoundRectCallout">
            <a:avLst>
              <a:gd name="adj1" fmla="val 21164"/>
              <a:gd name="adj2" fmla="val 38273"/>
              <a:gd name="adj3" fmla="val 16667"/>
            </a:avLst>
          </a:prstGeom>
          <a:solidFill>
            <a:srgbClr val="00B050"/>
          </a:solidFill>
          <a:ln w="25400">
            <a:noFill/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炸暗堡的结果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  <p:cond evt="onBegin" delay="0">
                          <p:tn val="28"/>
                        </p:cond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782182" y="771550"/>
            <a:ext cx="7704856" cy="312604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800" b="1" smtClean="0">
                <a:latin typeface="黑体" panose="02010609060101010101" pitchFamily="49" charset="-122"/>
                <a:ea typeface="黑体" panose="02010609060101010101" pitchFamily="49" charset="-122"/>
              </a:rPr>
              <a:t>课文主要内容</a:t>
            </a:r>
            <a:endParaRPr lang="en-US" altLang="zh-CN" sz="2800" b="1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   1948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25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日，在隆化城，敌人利用暗堡封锁了我军前进的道路，形势紧迫。董存瑞主动请求承担炸暗堡的任务，最后用身躯托起炸药包，壮烈牺牲。战士们沿着董存瑞开辟的道路，消灭了敌人。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4"/>
          <p:cNvSpPr txBox="1"/>
          <p:nvPr/>
        </p:nvSpPr>
        <p:spPr>
          <a:xfrm>
            <a:off x="1589580" y="1618184"/>
            <a:ext cx="5134731" cy="1569656"/>
          </a:xfrm>
          <a:prstGeom prst="rect">
            <a:avLst/>
          </a:prstGeom>
          <a:noFill/>
        </p:spPr>
        <p:txBody>
          <a:bodyPr wrap="none" lIns="91436" tIns="45718" rIns="91436" bIns="45718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38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67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3996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2565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关注董存瑞</a:t>
            </a:r>
            <a:endParaRPr lang="en-US" altLang="zh-CN" sz="4800" b="1" smtClean="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感受他的坚定信念</a:t>
            </a:r>
            <a:endParaRPr lang="zh-CN" altLang="en-US" sz="48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https://d.book118.com/966204155234010053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课件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Impact</vt:lpstr>
      <vt:lpstr>微软雅黑</vt:lpstr>
      <vt:lpstr>Times New Roman</vt:lpstr>
      <vt:lpstr>宋体</vt:lpstr>
      <vt:lpstr>黑体</vt:lpstr>
      <vt:lpstr>楷体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2024-09-20T19:36:37.495</cp:lastPrinted>
  <dcterms:created xsi:type="dcterms:W3CDTF">2024-09-20T11:36:37Z</dcterms:created>
  <dcterms:modified xsi:type="dcterms:W3CDTF">2024-09-20T11:36:38Z</dcterms:modified>
</cp:coreProperties>
</file>