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83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2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1C81-C79B-48E0-9847-B0D981246691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9C38A-AA06-47FD-9F40-829A30CEFF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同学们，为了考验我们之间的默契，老师准备了一个小游戏，看看哪些同学与老师心灵相通。请同学们准备一张白纸，待会儿老师会用语言描述简单的几何图形组合</a:t>
            </a:r>
            <a:r>
              <a:rPr lang="en-US" altLang="zh-CN" sz="1800" kern="10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，同学们根据老师描述画出图形。不能提问。</a:t>
            </a:r>
            <a:r>
              <a:rPr lang="zh-CN" altLang="zh-CN">
                <a:effectLst/>
              </a:rPr>
              <a:t> </a:t>
            </a:r>
            <a:r>
              <a:rPr lang="en-US" altLang="zh-CN" sz="18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CN" altLang="zh-CN" sz="18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这两个图片建议做成课前准备的资料请老师提前打印，描述时参考图片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9C38A-AA06-47FD-9F40-829A30CEFF9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994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100">
                <a:solidFill>
                  <a:srgbClr val="333333"/>
                </a:solidFill>
                <a:effectLst/>
                <a:ea typeface="仿宋" panose="02010609060101010101" pitchFamily="49" charset="-122"/>
                <a:cs typeface="仿宋" panose="02010609060101010101" pitchFamily="49" charset="-122"/>
              </a:rPr>
              <a:t>教师总结：沟通意味着双方交换和分享观点，信息和感受，它既包括语言的沟通也包括非语言的沟通。恰当的沟通不仅可以让我们高效率地完成任务，还会帮助你建立良好的人际关系。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9C38A-AA06-47FD-9F40-829A30CEFF9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99120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A7F05-7B59-44EF-ADC5-655DD8BE9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FAF11A-0C72-4F36-B6D7-58B8728F4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3B0077-6A62-4EE8-94A4-CC98C6EF0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1925B0-B711-4371-8CEA-21032E3D7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BD891E-9C45-41A3-977E-F17E9B226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C297BE-9911-4869-9CA6-08F81CA02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6D36EC-3737-40C0-9DC3-6FB028A9A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79550B-92FF-4D95-99E7-BE0BD6052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A5E54F-BB94-469D-8130-6EDFA245E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2F167D-5F65-4C87-801A-B51386438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53792-41E8-4CB4-B8F3-D768CE89E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../media/image1.jpeg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.xml" /><Relationship Id="rId11" Type="http://schemas.openxmlformats.org/officeDocument/2006/relationships/tags" Target="../tags/tag18.xml" /><Relationship Id="rId12" Type="http://schemas.openxmlformats.org/officeDocument/2006/relationships/tags" Target="../tags/tag19.xml" /><Relationship Id="rId13" Type="http://schemas.openxmlformats.org/officeDocument/2006/relationships/tags" Target="../tags/tag20.xml" /><Relationship Id="rId14" Type="http://schemas.openxmlformats.org/officeDocument/2006/relationships/tags" Target="../tags/tag21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tags" Target="../tags/tag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ags" Target="../tags/tag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210215045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83726"/>
            <a:ext cx="9144000" cy="2387600"/>
          </a:xfrm>
        </p:spPr>
        <p:txBody>
          <a:bodyPr>
            <a:normAutofit/>
          </a:bodyPr>
          <a:lstStyle/>
          <a:p>
            <a:r>
              <a:rPr lang="zh-CN" sz="6600" b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学会恰当的沟通</a:t>
            </a:r>
            <a:br>
              <a:rPr lang="en-US" altLang="zh-CN" sz="6600" b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</a:br>
            <a:endParaRPr lang="en-US" altLang="zh-CN" sz="6600" b="1"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8987" y="513012"/>
            <a:ext cx="660209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《心理健康》</a:t>
            </a:r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五年级上册 第八课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4"/>
          <p:cNvSpPr txBox="1">
            <a:spLocks noGrp="1"/>
          </p:cNvSpPr>
          <p:nvPr/>
        </p:nvSpPr>
        <p:spPr>
          <a:xfrm>
            <a:off x="5356334" y="1455149"/>
            <a:ext cx="147933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目 录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249133" y="2498489"/>
            <a:ext cx="346841" cy="346841"/>
            <a:chOff x="2188156" y="1991243"/>
            <a:chExt cx="346841" cy="346841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15858" y="2059690"/>
              <a:ext cx="45719" cy="47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188156" y="1991243"/>
              <a:ext cx="346841" cy="346841"/>
              <a:chOff x="1282317" y="2454183"/>
              <a:chExt cx="346841" cy="3468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1282317" y="2454183"/>
                <a:ext cx="346841" cy="346841"/>
                <a:chOff x="1271753" y="2453562"/>
                <a:chExt cx="346841" cy="346841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1271753" y="2453562"/>
                  <a:ext cx="346841" cy="34684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>
                    <a:latin typeface="华文中宋" panose="02010600040101010101" charset="-122"/>
                    <a:ea typeface="华文中宋" panose="02010600040101010101" charset="-122"/>
                  </a:endParaRPr>
                </a:p>
              </p:txBody>
            </p:sp>
            <p:sp>
              <p:nvSpPr>
                <p:cNvPr id="12" name="弧形 16"/>
                <p:cNvSpPr/>
                <p:nvPr/>
              </p:nvSpPr>
              <p:spPr>
                <a:xfrm>
                  <a:off x="1410545" y="2548971"/>
                  <a:ext cx="156021" cy="156021"/>
                </a:xfrm>
                <a:prstGeom prst="arc">
                  <a:avLst>
                    <a:gd name="adj1" fmla="val 16200000"/>
                    <a:gd name="adj2" fmla="val 20666359"/>
                  </a:avLst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>
                    <a:latin typeface="华文中宋" panose="02010600040101010101" charset="-122"/>
                    <a:ea typeface="华文中宋" panose="02010600040101010101" charset="-122"/>
                  </a:endParaRPr>
                </a:p>
              </p:txBody>
            </p:sp>
          </p:grpSp>
          <p:sp>
            <p:nvSpPr>
              <p:cNvPr id="13" name="Oval 5"/>
              <p:cNvSpPr>
                <a:spLocks noChangeArrowheads="1"/>
              </p:cNvSpPr>
              <p:nvPr/>
            </p:nvSpPr>
            <p:spPr bwMode="auto">
              <a:xfrm flipH="1">
                <a:off x="1422312" y="2518338"/>
                <a:ext cx="45719" cy="473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</p:grpSp>
      </p:grp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4785608" y="2441894"/>
            <a:ext cx="2672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algn="l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华文中宋" panose="02010600040101010101" charset="-122"/>
                <a:ea typeface="华文中宋" panose="02010600040101010101" charset="-122"/>
              </a:rPr>
              <a:t>心有灵犀一点通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249133" y="3255579"/>
            <a:ext cx="346841" cy="346841"/>
            <a:chOff x="1282317" y="2454183"/>
            <a:chExt cx="346841" cy="346841"/>
          </a:xfrm>
        </p:grpSpPr>
        <p:grpSp>
          <p:nvGrpSpPr>
            <p:cNvPr id="16" name="组合 15"/>
            <p:cNvGrpSpPr/>
            <p:nvPr/>
          </p:nvGrpSpPr>
          <p:grpSpPr>
            <a:xfrm>
              <a:off x="1282317" y="2454183"/>
              <a:ext cx="346841" cy="346841"/>
              <a:chOff x="1271753" y="2453562"/>
              <a:chExt cx="346841" cy="34684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271753" y="2453562"/>
                <a:ext cx="346841" cy="346841"/>
              </a:xfrm>
              <a:prstGeom prst="ellipse">
                <a:avLst/>
              </a:prstGeom>
              <a:solidFill>
                <a:srgbClr val="FFF7BD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18" name="弧形 47"/>
              <p:cNvSpPr/>
              <p:nvPr/>
            </p:nvSpPr>
            <p:spPr>
              <a:xfrm>
                <a:off x="1410545" y="2548971"/>
                <a:ext cx="156021" cy="156021"/>
              </a:xfrm>
              <a:prstGeom prst="arc">
                <a:avLst>
                  <a:gd name="adj1" fmla="val 16200000"/>
                  <a:gd name="adj2" fmla="val 20666359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</p:grp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 flipH="1">
              <a:off x="1422312" y="2518338"/>
              <a:ext cx="45719" cy="47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1426" y="4034029"/>
            <a:ext cx="346841" cy="346841"/>
            <a:chOff x="1282317" y="2454183"/>
            <a:chExt cx="346841" cy="346841"/>
          </a:xfrm>
        </p:grpSpPr>
        <p:grpSp>
          <p:nvGrpSpPr>
            <p:cNvPr id="21" name="组合 20"/>
            <p:cNvGrpSpPr/>
            <p:nvPr/>
          </p:nvGrpSpPr>
          <p:grpSpPr>
            <a:xfrm>
              <a:off x="1282317" y="2454183"/>
              <a:ext cx="346841" cy="346841"/>
              <a:chOff x="1271753" y="2453562"/>
              <a:chExt cx="346841" cy="346841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271753" y="2453562"/>
                <a:ext cx="346841" cy="346841"/>
              </a:xfrm>
              <a:prstGeom prst="ellipse">
                <a:avLst/>
              </a:prstGeom>
              <a:solidFill>
                <a:srgbClr val="C2EEF9"/>
              </a:solidFill>
              <a:ln>
                <a:solidFill>
                  <a:srgbClr val="7BCC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23" name="弧形 37"/>
              <p:cNvSpPr/>
              <p:nvPr/>
            </p:nvSpPr>
            <p:spPr>
              <a:xfrm>
                <a:off x="1410545" y="2548971"/>
                <a:ext cx="156021" cy="156021"/>
              </a:xfrm>
              <a:prstGeom prst="arc">
                <a:avLst>
                  <a:gd name="adj1" fmla="val 16200000"/>
                  <a:gd name="adj2" fmla="val 20666359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</p:grp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 flipH="1">
              <a:off x="1422312" y="2518338"/>
              <a:ext cx="45719" cy="47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61493" y="4816070"/>
            <a:ext cx="346841" cy="346841"/>
            <a:chOff x="1282317" y="2454183"/>
            <a:chExt cx="346841" cy="346841"/>
          </a:xfrm>
        </p:grpSpPr>
        <p:grpSp>
          <p:nvGrpSpPr>
            <p:cNvPr id="26" name="组合 25"/>
            <p:cNvGrpSpPr/>
            <p:nvPr/>
          </p:nvGrpSpPr>
          <p:grpSpPr>
            <a:xfrm>
              <a:off x="1282317" y="2454183"/>
              <a:ext cx="346841" cy="346841"/>
              <a:chOff x="1271753" y="2453562"/>
              <a:chExt cx="346841" cy="346841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271753" y="2453562"/>
                <a:ext cx="346841" cy="346841"/>
              </a:xfrm>
              <a:prstGeom prst="ellipse">
                <a:avLst/>
              </a:prstGeom>
              <a:solidFill>
                <a:srgbClr val="60BFB4"/>
              </a:solidFill>
              <a:ln>
                <a:solidFill>
                  <a:srgbClr val="48B2A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  <p:sp>
            <p:nvSpPr>
              <p:cNvPr id="28" name="弧形 42"/>
              <p:cNvSpPr/>
              <p:nvPr/>
            </p:nvSpPr>
            <p:spPr>
              <a:xfrm>
                <a:off x="1410545" y="2548971"/>
                <a:ext cx="156021" cy="156021"/>
              </a:xfrm>
              <a:prstGeom prst="arc">
                <a:avLst>
                  <a:gd name="adj1" fmla="val 16200000"/>
                  <a:gd name="adj2" fmla="val 20666359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 sz="2000">
                  <a:latin typeface="华文中宋" panose="02010600040101010101" charset="-122"/>
                  <a:ea typeface="华文中宋" panose="02010600040101010101" charset="-122"/>
                </a:endParaRPr>
              </a:p>
            </p:txBody>
          </p:sp>
        </p:grpSp>
        <p:sp>
          <p:nvSpPr>
            <p:cNvPr id="29" name="Oval 5"/>
            <p:cNvSpPr>
              <a:spLocks noChangeArrowheads="1"/>
            </p:cNvSpPr>
            <p:nvPr/>
          </p:nvSpPr>
          <p:spPr bwMode="auto">
            <a:xfrm flipH="1">
              <a:off x="1422312" y="2518338"/>
              <a:ext cx="45719" cy="47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  <p:sp>
        <p:nvSpPr>
          <p:cNvPr id="31" name="文本框 6"/>
          <p:cNvSpPr txBox="1">
            <a:spLocks noChangeArrowheads="1"/>
          </p:cNvSpPr>
          <p:nvPr/>
        </p:nvSpPr>
        <p:spPr bwMode="auto">
          <a:xfrm>
            <a:off x="4785608" y="3198984"/>
            <a:ext cx="40944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lvl="0" algn="l"/>
            <a:r>
              <a:rPr lang="en-US" altLang="zh-CN" sz="2800">
                <a:latin typeface="华文中宋" panose="02010600040101010101" charset="-122"/>
                <a:ea typeface="华文中宋" panose="02010600040101010101" charset="-122"/>
              </a:rPr>
              <a:t>有效倾听，让你我更亲近</a:t>
            </a:r>
          </a:p>
        </p:txBody>
      </p:sp>
      <p:sp>
        <p:nvSpPr>
          <p:cNvPr id="32" name="文本框 6"/>
          <p:cNvSpPr txBox="1">
            <a:spLocks noChangeArrowheads="1"/>
          </p:cNvSpPr>
          <p:nvPr/>
        </p:nvSpPr>
        <p:spPr bwMode="auto">
          <a:xfrm>
            <a:off x="4785360" y="3978275"/>
            <a:ext cx="44615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理性表达，开出友谊之花</a:t>
            </a:r>
          </a:p>
        </p:txBody>
      </p:sp>
      <p:sp>
        <p:nvSpPr>
          <p:cNvPr id="30" name="文本框 6"/>
          <p:cNvSpPr txBox="1">
            <a:spLocks noChangeArrowheads="1"/>
          </p:cNvSpPr>
          <p:nvPr/>
        </p:nvSpPr>
        <p:spPr bwMode="auto">
          <a:xfrm>
            <a:off x="4785268" y="4734417"/>
            <a:ext cx="310312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>
                <a:latin typeface="华文中宋" panose="02010600040101010101" charset="-122"/>
                <a:ea typeface="华文中宋" panose="02010600040101010101" charset="-122"/>
              </a:rPr>
              <a:t>拓展延伸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2385060" y="2464435"/>
            <a:ext cx="7141845" cy="17799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algn="l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</a:rPr>
              <a:t>心有灵犀一点通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653540" y="1675130"/>
            <a:ext cx="9144000" cy="3270885"/>
          </a:xfrm>
        </p:spPr>
        <p:txBody>
          <a:bodyPr>
            <a:normAutofit fontScale="90000"/>
          </a:bodyPr>
          <a:lstStyle/>
          <a:p>
            <a:pPr algn="l">
              <a:lnSpc>
                <a:spcPct val="160000"/>
              </a:lnSpc>
            </a:pPr>
            <a:r>
              <a:rPr 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游戏规则：</a:t>
            </a:r>
            <a:br>
              <a:rPr 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</a:br>
            <a:r>
              <a:rPr lang="en-US" alt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1.</a:t>
            </a:r>
            <a: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老师用语言描述简单的几何</a:t>
            </a:r>
            <a:r>
              <a:rPr lang="zh-CN" sz="40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图形</a:t>
            </a:r>
            <a: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组合；</a:t>
            </a:r>
            <a:b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en-US" alt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2.</a:t>
            </a:r>
            <a: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学生根据老师描述画出图形；</a:t>
            </a:r>
            <a:b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en-US" altLang="zh-CN" sz="40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3.</a:t>
            </a:r>
            <a:r>
              <a:rPr lang="zh-CN" sz="40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学生不能提问。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组合 17"/>
          <p:cNvGrpSpPr/>
          <p:nvPr/>
        </p:nvGrpSpPr>
        <p:grpSpPr>
          <a:xfrm>
            <a:off x="3930015" y="1690370"/>
            <a:ext cx="4240530" cy="4892040"/>
            <a:chOff x="5281" y="71772"/>
            <a:chExt cx="2030" cy="2330"/>
          </a:xfrm>
        </p:grpSpPr>
        <p:sp>
          <p:nvSpPr>
            <p:cNvPr id="3" name="圆角矩形 2"/>
            <p:cNvSpPr/>
            <p:nvPr>
              <p:custDataLst>
                <p:tags r:id="rId2"/>
              </p:custDataLst>
            </p:nvPr>
          </p:nvSpPr>
          <p:spPr>
            <a:xfrm>
              <a:off x="5731" y="71772"/>
              <a:ext cx="1100" cy="74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等腰三角形 3"/>
            <p:cNvSpPr/>
            <p:nvPr>
              <p:custDataLst>
                <p:tags r:id="rId3"/>
              </p:custDataLst>
            </p:nvPr>
          </p:nvSpPr>
          <p:spPr>
            <a:xfrm>
              <a:off x="5391" y="72512"/>
              <a:ext cx="1760" cy="380"/>
            </a:xfrm>
            <a:prstGeom prst="triangl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空心弧 4"/>
            <p:cNvSpPr/>
            <p:nvPr>
              <p:custDataLst>
                <p:tags r:id="rId4"/>
              </p:custDataLst>
            </p:nvPr>
          </p:nvSpPr>
          <p:spPr>
            <a:xfrm>
              <a:off x="5851" y="72902"/>
              <a:ext cx="910" cy="1200"/>
            </a:xfrm>
            <a:prstGeom prst="blockArc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心形 5"/>
            <p:cNvSpPr/>
            <p:nvPr>
              <p:custDataLst>
                <p:tags r:id="rId5"/>
              </p:custDataLst>
            </p:nvPr>
          </p:nvSpPr>
          <p:spPr>
            <a:xfrm>
              <a:off x="6331" y="71872"/>
              <a:ext cx="420" cy="350"/>
            </a:xfrm>
            <a:prstGeom prst="hear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泪滴形 6"/>
            <p:cNvSpPr/>
            <p:nvPr>
              <p:custDataLst>
                <p:tags r:id="rId6"/>
              </p:custDataLst>
            </p:nvPr>
          </p:nvSpPr>
          <p:spPr>
            <a:xfrm>
              <a:off x="6951" y="72472"/>
              <a:ext cx="360" cy="380"/>
            </a:xfrm>
            <a:prstGeom prst="teardrop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泪滴形 7"/>
            <p:cNvSpPr/>
            <p:nvPr>
              <p:custDataLst>
                <p:tags r:id="rId7"/>
              </p:custDataLst>
            </p:nvPr>
          </p:nvSpPr>
          <p:spPr>
            <a:xfrm rot="16620000">
              <a:off x="5291" y="72452"/>
              <a:ext cx="360" cy="380"/>
            </a:xfrm>
            <a:prstGeom prst="teardrop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七边形 8"/>
            <p:cNvSpPr/>
            <p:nvPr>
              <p:custDataLst>
                <p:tags r:id="rId8"/>
              </p:custDataLst>
            </p:nvPr>
          </p:nvSpPr>
          <p:spPr>
            <a:xfrm>
              <a:off x="5841" y="71872"/>
              <a:ext cx="330" cy="300"/>
            </a:xfrm>
            <a:prstGeom prst="heptag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左右箭头 9"/>
            <p:cNvSpPr/>
            <p:nvPr>
              <p:custDataLst>
                <p:tags r:id="rId9"/>
              </p:custDataLst>
            </p:nvPr>
          </p:nvSpPr>
          <p:spPr>
            <a:xfrm>
              <a:off x="6021" y="72282"/>
              <a:ext cx="520" cy="119"/>
            </a:xfrm>
            <a:prstGeom prst="left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653540" y="1675130"/>
            <a:ext cx="9144000" cy="3270885"/>
          </a:xfrm>
        </p:spPr>
        <p:txBody>
          <a:bodyPr>
            <a:normAutofit fontScale="90000"/>
          </a:bodyPr>
          <a:lstStyle/>
          <a:p>
            <a:pPr algn="l">
              <a:lnSpc>
                <a:spcPct val="160000"/>
              </a:lnSpc>
            </a:pPr>
            <a:r>
              <a:rPr 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第二轮规则：</a:t>
            </a:r>
            <a:br>
              <a:rPr 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</a:br>
            <a:r>
              <a:rPr lang="en-US" alt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1.</a:t>
            </a:r>
            <a: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老师用语言描述简单的几何</a:t>
            </a:r>
            <a:r>
              <a:rPr lang="zh-CN" sz="40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图形</a:t>
            </a:r>
            <a: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组合；</a:t>
            </a:r>
            <a:b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en-US" alt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2.</a:t>
            </a:r>
            <a: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学生根据老师描述画出图形；</a:t>
            </a:r>
            <a:br>
              <a:rPr 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en-US" altLang="zh-CN" sz="40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3.</a:t>
            </a:r>
            <a:r>
              <a:rPr lang="zh-CN" sz="40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每一次描述之后学生有三个提问机会。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" name="组合 20"/>
          <p:cNvGrpSpPr/>
          <p:nvPr/>
        </p:nvGrpSpPr>
        <p:grpSpPr>
          <a:xfrm>
            <a:off x="3392805" y="1856740"/>
            <a:ext cx="4828540" cy="3709670"/>
            <a:chOff x="8691" y="72032"/>
            <a:chExt cx="2190" cy="1770"/>
          </a:xfrm>
        </p:grpSpPr>
        <p:sp>
          <p:nvSpPr>
            <p:cNvPr id="12" name="同侧圆角矩形 11"/>
            <p:cNvSpPr/>
            <p:nvPr>
              <p:custDataLst>
                <p:tags r:id="rId2"/>
              </p:custDataLst>
            </p:nvPr>
          </p:nvSpPr>
          <p:spPr>
            <a:xfrm>
              <a:off x="8691" y="72032"/>
              <a:ext cx="2190" cy="1440"/>
            </a:xfrm>
            <a:prstGeom prst="round2Same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笑脸 12"/>
            <p:cNvSpPr/>
            <p:nvPr>
              <p:custDataLst>
                <p:tags r:id="rId3"/>
              </p:custDataLst>
            </p:nvPr>
          </p:nvSpPr>
          <p:spPr>
            <a:xfrm>
              <a:off x="8771" y="72952"/>
              <a:ext cx="480" cy="490"/>
            </a:xfrm>
            <a:prstGeom prst="smileyFac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菱形 13"/>
            <p:cNvSpPr/>
            <p:nvPr>
              <p:custDataLst>
                <p:tags r:id="rId4"/>
              </p:custDataLst>
            </p:nvPr>
          </p:nvSpPr>
          <p:spPr>
            <a:xfrm>
              <a:off x="9561" y="72152"/>
              <a:ext cx="1270" cy="1270"/>
            </a:xfrm>
            <a:prstGeom prst="diamond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泪滴形 14"/>
            <p:cNvSpPr/>
            <p:nvPr>
              <p:custDataLst>
                <p:tags r:id="rId5"/>
              </p:custDataLst>
            </p:nvPr>
          </p:nvSpPr>
          <p:spPr>
            <a:xfrm>
              <a:off x="10121" y="72402"/>
              <a:ext cx="170" cy="180"/>
            </a:xfrm>
            <a:prstGeom prst="teardrop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泪滴形 15"/>
            <p:cNvSpPr/>
            <p:nvPr>
              <p:custDataLst>
                <p:tags r:id="rId6"/>
              </p:custDataLst>
            </p:nvPr>
          </p:nvSpPr>
          <p:spPr>
            <a:xfrm>
              <a:off x="10361" y="72642"/>
              <a:ext cx="170" cy="180"/>
            </a:xfrm>
            <a:prstGeom prst="teardrop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泪滴形 16"/>
            <p:cNvSpPr/>
            <p:nvPr>
              <p:custDataLst>
                <p:tags r:id="rId7"/>
              </p:custDataLst>
            </p:nvPr>
          </p:nvSpPr>
          <p:spPr>
            <a:xfrm>
              <a:off x="10111" y="72902"/>
              <a:ext cx="170" cy="180"/>
            </a:xfrm>
            <a:prstGeom prst="teardrop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泪滴形 18"/>
            <p:cNvSpPr/>
            <p:nvPr>
              <p:custDataLst>
                <p:tags r:id="rId8"/>
              </p:custDataLst>
            </p:nvPr>
          </p:nvSpPr>
          <p:spPr>
            <a:xfrm>
              <a:off x="9891" y="72702"/>
              <a:ext cx="170" cy="180"/>
            </a:xfrm>
            <a:prstGeom prst="teardrop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心形 19"/>
            <p:cNvSpPr/>
            <p:nvPr>
              <p:custDataLst>
                <p:tags r:id="rId9"/>
              </p:custDataLst>
            </p:nvPr>
          </p:nvSpPr>
          <p:spPr>
            <a:xfrm>
              <a:off x="8861" y="72172"/>
              <a:ext cx="400" cy="390"/>
            </a:xfrm>
            <a:prstGeom prst="hear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心形 21"/>
            <p:cNvSpPr/>
            <p:nvPr>
              <p:custDataLst>
                <p:tags r:id="rId10"/>
              </p:custDataLst>
            </p:nvPr>
          </p:nvSpPr>
          <p:spPr>
            <a:xfrm>
              <a:off x="9411" y="72152"/>
              <a:ext cx="400" cy="390"/>
            </a:xfrm>
            <a:prstGeom prst="hear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下箭头 22"/>
            <p:cNvSpPr/>
            <p:nvPr>
              <p:custDataLst>
                <p:tags r:id="rId11"/>
              </p:custDataLst>
            </p:nvPr>
          </p:nvSpPr>
          <p:spPr>
            <a:xfrm>
              <a:off x="9121" y="73492"/>
              <a:ext cx="270" cy="310"/>
            </a:xfrm>
            <a:prstGeom prst="down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下箭头 24"/>
            <p:cNvSpPr/>
            <p:nvPr>
              <p:custDataLst>
                <p:tags r:id="rId12"/>
              </p:custDataLst>
            </p:nvPr>
          </p:nvSpPr>
          <p:spPr>
            <a:xfrm>
              <a:off x="9551" y="73472"/>
              <a:ext cx="270" cy="310"/>
            </a:xfrm>
            <a:prstGeom prst="down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下箭头 25"/>
            <p:cNvSpPr/>
            <p:nvPr>
              <p:custDataLst>
                <p:tags r:id="rId13"/>
              </p:custDataLst>
            </p:nvPr>
          </p:nvSpPr>
          <p:spPr>
            <a:xfrm>
              <a:off x="9961" y="73482"/>
              <a:ext cx="270" cy="310"/>
            </a:xfrm>
            <a:prstGeom prst="down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下箭头 26"/>
            <p:cNvSpPr/>
            <p:nvPr>
              <p:custDataLst>
                <p:tags r:id="rId14"/>
              </p:custDataLst>
            </p:nvPr>
          </p:nvSpPr>
          <p:spPr>
            <a:xfrm>
              <a:off x="10391" y="73492"/>
              <a:ext cx="270" cy="310"/>
            </a:xfrm>
            <a:prstGeom prst="down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062412" y="1592811"/>
            <a:ext cx="6631479" cy="3820160"/>
          </a:xfrm>
        </p:spPr>
        <p:txBody>
          <a:bodyPr>
            <a:normAutofit/>
          </a:bodyPr>
          <a:lstStyle/>
          <a:p>
            <a:pPr algn="l">
              <a:lnSpc>
                <a:spcPct val="160000"/>
              </a:lnSpc>
            </a:pP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提问：</a:t>
            </a:r>
            <a:br>
              <a:rPr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en-US"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1.</a:t>
            </a:r>
            <a:r>
              <a:rPr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两轮活动中，哪一轮活动大家画的图与原图更像？</a:t>
            </a:r>
            <a:br>
              <a:rPr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en-US"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2.</a:t>
            </a:r>
            <a:r>
              <a:rPr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大家在两轮任务中的感受如何？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16425A-3EE2-EE7C-B465-D9AF69CDA5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976" y="1892529"/>
            <a:ext cx="2004084" cy="38201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1673860" y="2538730"/>
            <a:ext cx="9178925" cy="17799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algn="l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</a:rPr>
              <a:t>有效倾听，让你我更亲近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6"/>
          <p:cNvSpPr txBox="1"/>
          <p:nvPr>
            <p:custDataLst>
              <p:tags r:id="rId2"/>
            </p:custDataLst>
          </p:nvPr>
        </p:nvSpPr>
        <p:spPr>
          <a:xfrm>
            <a:off x="1902925" y="2574828"/>
            <a:ext cx="7850909" cy="38633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2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你上星期看中了一套很喜欢的笔，周末努力表现，几次请求，好不容易说服妈妈买给了你。刚才你发现那套笔少了两只，你很着急，也有一些怀疑。于是想找好朋友晓晓说说这件事。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3283563" y="1114328"/>
            <a:ext cx="5089634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故事起因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1501373" y="2764462"/>
            <a:ext cx="6102985" cy="293306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381000" indent="-38100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  <a:buChar char="l"/>
              <a:defRPr sz="2400" b="0" kern="1200" cap="none" spc="140" baseline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/>
              <a:t>小组</a:t>
            </a:r>
            <a:r>
              <a:rPr lang="en-US" altLang="zh-CN" sz="2800"/>
              <a:t>3</a:t>
            </a:r>
            <a:r>
              <a:rPr lang="zh-CN" altLang="en-US" sz="2800"/>
              <a:t>人一组：</a:t>
            </a:r>
          </a:p>
          <a:p>
            <a:pPr>
              <a:buFont typeface="Arial" pitchFamily="34" charset="0"/>
              <a:buChar char="•"/>
            </a:pPr>
            <a:r>
              <a:rPr lang="en-US" altLang="zh-CN"/>
              <a:t>1人按照事例说故事；</a:t>
            </a:r>
          </a:p>
          <a:p>
            <a:pPr>
              <a:buFont typeface="Arial" pitchFamily="34" charset="0"/>
              <a:buChar char="•"/>
            </a:pPr>
            <a:r>
              <a:rPr lang="en-US" altLang="zh-CN"/>
              <a:t>1人根据纸条内容听故事；</a:t>
            </a:r>
          </a:p>
          <a:p>
            <a:pPr>
              <a:buFont typeface="Arial" pitchFamily="34" charset="0"/>
              <a:buChar char="•"/>
            </a:pPr>
            <a:r>
              <a:rPr lang="en-US" altLang="zh-CN"/>
              <a:t>1人记录</a:t>
            </a:r>
            <a:r>
              <a:rPr lang="zh-CN" altLang="en-US"/>
              <a:t>并完成记录表。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1501373" y="1693558"/>
            <a:ext cx="3823050" cy="79848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dist"/>
            <a:r>
              <a: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体验活动要求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021BA8-C0D0-32E2-4865-D4E96A82B3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7" y="2293646"/>
            <a:ext cx="5677824" cy="36868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6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记录员分享自己的</a:t>
            </a:r>
            <a:br>
              <a:rPr lang="zh-CN" altLang="en-US" sz="6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zh-CN" altLang="en-US" sz="6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记录表</a:t>
            </a:r>
            <a:br>
              <a:rPr lang="zh-CN" altLang="en-US" sz="6600" b="1"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</a:br>
            <a:endParaRPr lang="zh-CN" altLang="en-US" sz="6600" b="1"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48000" y="4463415"/>
            <a:ext cx="6096000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ctr">
              <a:lnSpc>
                <a:spcPct val="110000"/>
              </a:lnSpc>
              <a:buFont typeface="Wingdings" panose="05000000000000000000" charset="0"/>
              <a:buChar char="ü"/>
            </a:pPr>
            <a:r>
              <a:rPr lang="zh-CN" altLang="en-US" sz="44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你有什么发现？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https://d.book118.com/966210215045010103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ASSEMBLE_CHIP_INDEX" val="12bf8c8888c94d9d85c495c07aa8776a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70484054ed1e2fb814b4"/>
  <p:tag name="KSO_WM_TEMPLATE_ASSEMBLE_XID" val="606570484054ed1e2fb814b4"/>
  <p:tag name="KSO_WM_TEMPLATE_CATEGORY" val="diagram"/>
  <p:tag name="KSO_WM_TEMPLATE_INDEX" val="20217057"/>
  <p:tag name="KSO_WM_UNIT_BLOCK" val="0"/>
  <p:tag name="KSO_WM_UNIT_COMPATIBLE" val="0"/>
  <p:tag name="KSO_WM_UNIT_DEC_AREA_ID" val="72f2a9365b3849888a9fad9747817c0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057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126"/>
</p:tagLst>
</file>

<file path=ppt/tags/tag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22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9">
      <vt:lpstr>Arial</vt:lpstr>
      <vt:lpstr>Calibri</vt:lpstr>
      <vt:lpstr>等线 Light</vt:lpstr>
      <vt:lpstr>等线</vt:lpstr>
      <vt:lpstr>黑体</vt:lpstr>
      <vt:lpstr>楷体</vt:lpstr>
      <vt:lpstr>宋体</vt:lpstr>
      <vt:lpstr>华文中宋</vt:lpstr>
      <vt:lpstr>Calibri Light</vt:lpstr>
      <vt:lpstr>方正宋刻本秀楷简体</vt:lpstr>
      <vt:lpstr>仿宋</vt:lpstr>
      <vt:lpstr>Times New Roman</vt:lpstr>
      <vt:lpstr>Segoe UI</vt:lpstr>
      <vt:lpstr>Wingdings</vt:lpstr>
      <vt:lpstr>微软雅黑</vt:lpstr>
      <vt:lpstr>Office Theme</vt:lpstr>
      <vt:lpstr>学会恰当的沟通</vt:lpstr>
      <vt:lpstr>PowerPoint Presentation</vt:lpstr>
      <vt:lpstr>PowerPoint Presentation</vt:lpstr>
      <vt:lpstr>游戏规则：1.老师用语言描述简单的几何图形组合；2.学生根据老师描述画出图形；3.学生不能提问。</vt:lpstr>
      <vt:lpstr>PowerPoint Presentation</vt:lpstr>
      <vt:lpstr>第二轮规则：1.老师用语言描述简单的几何图形组合；2.学生根据老师描述画出图形；3.每一次描述之后学生有三个提问机会。</vt:lpstr>
      <vt:lpstr>PowerPoint Presentation</vt:lpstr>
      <vt:lpstr>提问：1.两轮活动中，哪一轮活动大家画的图与原图更像？2.大家在两轮任务中的感受如何？</vt:lpstr>
      <vt:lpstr>PowerPoint Presentation</vt:lpstr>
      <vt:lpstr>PowerPoint Presentation</vt:lpstr>
      <vt:lpstr>PowerPoint Presentation</vt:lpstr>
      <vt:lpstr>记录员分享自己的记录表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2024-09-28T11:53:16.974</cp:lastPrinted>
  <dcterms:created xsi:type="dcterms:W3CDTF">2024-09-28T03:53:16Z</dcterms:created>
  <dcterms:modified xsi:type="dcterms:W3CDTF">2024-09-28T03:53:19Z</dcterms:modified>
</cp:coreProperties>
</file>