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D28E912-67F0-4B54-AC6B-57E7DA287D8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6" name="PlaceHolder 1"/>
          <p:cNvSpPr>
            <a:spLocks noGrp="1"/>
          </p:cNvSpPr>
          <p:nvPr>
            <p:ph type="sldImg"/>
          </p:nvPr>
        </p:nvSpPr>
        <p:spPr>
          <a:xfrm>
            <a:off x="685800" y="1143000"/>
            <a:ext cx="5486040" cy="3085920"/>
          </a:xfrm>
          <a:prstGeom prst="rect">
            <a:avLst/>
          </a:prstGeom>
          <a:ln w="0">
            <a:noFill/>
          </a:ln>
        </p:spPr>
      </p:sp>
      <p:sp>
        <p:nvSpPr>
          <p:cNvPr id="41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8EFB1B-579F-429D-A99A-8A617B87ED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F133F3-4AB4-4EB7-A62A-4D73DD6DE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E7B425-6F95-4C30-A524-684AEF012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2AD878-94FB-4B98-976A-F73F0E34D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686186-A4B5-4960-8C16-25DC863603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38824C-F313-4F97-A5A1-8CDE38009C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50A331-6B67-4FB5-ABD7-26A0B30B73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0116DB-6091-4A53-8DF3-93522D860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A1A54F-5721-4EB6-ADEE-736E668E6B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F0999-5EDC-47F6-B2C3-CF65676E7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5BD934-190E-4D1C-B7A7-A2B214F6D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C232DEB-8763-4670-BC5D-44F8E6FFCF7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1491AEB-D135-46FC-866B-84201C694AC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240034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安全生产安全防范培训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安全生产法律法规</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安全防范知识培训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安全意识培训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安全管理培训</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简介</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安全生产安全防范培训简介</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安全生产安全防范培训是企业为了避免事故发生，保障员工生命财产安全而进行的培训活动。通过培训，员工可以掌握安全知识，提高安全意识，有效预防事故的发生。</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员工生命安全至关重要</a:t>
            </a:r>
            <a:endParaRPr lang="en-US" sz="1600" b="0" strike="noStrike" spc="-1">
              <a:solidFill>
                <a:srgbClr val="FFFFFF"/>
              </a:solidFill>
              <a:latin typeface="Arial"/>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安全生产重要性</a:t>
            </a:r>
            <a:endParaRPr lang="en-US" sz="3600" b="0" strike="noStrike" spc="-1">
              <a:solidFill>
                <a:schemeClr val="dk1"/>
              </a:solidFill>
              <a:latin typeface="Arial"/>
            </a:endParaRPr>
          </a:p>
        </p:txBody>
      </p:sp>
      <p:sp>
        <p:nvSpPr>
          <p:cNvPr id="9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保障人员安全</a:t>
            </a:r>
            <a:endParaRPr lang="en-US" sz="2000" b="0" strike="noStrike" spc="-1">
              <a:solidFill>
                <a:srgbClr val="FFFFFF"/>
              </a:solidFill>
              <a:latin typeface="Arial"/>
            </a:endParaRPr>
          </a:p>
        </p:txBody>
      </p:sp>
      <p:sp>
        <p:nvSpPr>
          <p:cNvPr id="9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预防资产损失</a:t>
            </a:r>
            <a:endParaRPr lang="en-US" sz="1600" b="0" strike="noStrike" spc="-1">
              <a:solidFill>
                <a:srgbClr val="FFFFFF"/>
              </a:solidFill>
              <a:latin typeface="Arial"/>
            </a:endParaRPr>
          </a:p>
        </p:txBody>
      </p:sp>
      <p:sp>
        <p:nvSpPr>
          <p:cNvPr id="9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保障财产安全</a:t>
            </a:r>
            <a:endParaRPr lang="en-US" sz="2000" b="0" strike="noStrike" spc="-1">
              <a:solidFill>
                <a:srgbClr val="FFFFFF"/>
              </a:solidFill>
              <a:latin typeface="Arial"/>
            </a:endParaRPr>
          </a:p>
        </p:txBody>
      </p:sp>
      <p:sp>
        <p:nvSpPr>
          <p:cNvPr id="9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安全生产是企业可持续发展的基础</a:t>
            </a:r>
            <a:endParaRPr lang="en-US" sz="1600" b="0" strike="noStrike" spc="-1">
              <a:solidFill>
                <a:srgbClr val="FFFFFF"/>
              </a:solidFill>
              <a:latin typeface="Arial"/>
            </a:endParaRPr>
          </a:p>
        </p:txBody>
      </p:sp>
      <p:sp>
        <p:nvSpPr>
          <p:cNvPr id="9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企业发展基础</a:t>
            </a:r>
            <a:endParaRPr lang="en-US" sz="2000" b="0" strike="noStrike" spc="-1">
              <a:solidFill>
                <a:srgbClr val="FFFFFF"/>
              </a:solidFill>
              <a:latin typeface="Arial"/>
            </a:endParaRPr>
          </a:p>
        </p:txBody>
      </p:sp>
      <p:sp>
        <p:nvSpPr>
          <p:cNvPr id="9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维护社会和谐稳定</a:t>
            </a:r>
            <a:endParaRPr lang="en-US" sz="1600" b="0" strike="noStrike" spc="-1">
              <a:solidFill>
                <a:srgbClr val="FFFFFF"/>
              </a:solidFill>
              <a:latin typeface="Arial"/>
            </a:endParaRPr>
          </a:p>
        </p:txBody>
      </p:sp>
      <p:sp>
        <p:nvSpPr>
          <p:cNvPr id="9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社会责任</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让员工时刻警惕潜在安全风险</a:t>
            </a:r>
            <a:endParaRPr lang="en-US" sz="1600" b="0" strike="noStrike" spc="-1">
              <a:solidFill>
                <a:srgbClr val="FFFFFF"/>
              </a:solidFill>
              <a:latin typeface="Arial"/>
            </a:endParaRPr>
          </a:p>
        </p:txBody>
      </p:sp>
      <p:sp>
        <p:nvSpPr>
          <p:cNvPr id="10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安全防范培训的目的</a:t>
            </a:r>
            <a:endParaRPr lang="en-US" sz="3600" b="0" strike="noStrike" spc="-1">
              <a:solidFill>
                <a:schemeClr val="dk1"/>
              </a:solidFill>
              <a:latin typeface="Arial"/>
            </a:endParaRPr>
          </a:p>
        </p:txBody>
      </p:sp>
      <p:sp>
        <p:nvSpPr>
          <p:cNvPr id="10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提高安全意识</a:t>
            </a:r>
            <a:endParaRPr lang="en-US" sz="2000" b="0" strike="noStrike" spc="-1">
              <a:solidFill>
                <a:srgbClr val="FFFFFF"/>
              </a:solidFill>
              <a:latin typeface="Arial"/>
            </a:endParaRPr>
          </a:p>
        </p:txBody>
      </p:sp>
      <p:sp>
        <p:nvSpPr>
          <p:cNvPr id="10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学会如何避免危险并自救</a:t>
            </a:r>
            <a:endParaRPr lang="en-US" sz="1600" b="0" strike="noStrike" spc="-1">
              <a:solidFill>
                <a:srgbClr val="FFFFFF"/>
              </a:solidFill>
              <a:latin typeface="Arial"/>
            </a:endParaRPr>
          </a:p>
        </p:txBody>
      </p:sp>
      <p:sp>
        <p:nvSpPr>
          <p:cNvPr id="10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自我保护能力</a:t>
            </a:r>
            <a:endParaRPr lang="en-US" sz="2000" b="0" strike="noStrike" spc="-1">
              <a:solidFill>
                <a:srgbClr val="FFFFFF"/>
              </a:solidFill>
              <a:latin typeface="Arial"/>
            </a:endParaRPr>
          </a:p>
        </p:txBody>
      </p:sp>
      <p:sp>
        <p:nvSpPr>
          <p:cNvPr id="10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有效控制事故发生的概率</a:t>
            </a:r>
            <a:endParaRPr lang="en-US" sz="1600" b="0" strike="noStrike" spc="-1">
              <a:solidFill>
                <a:srgbClr val="FFFFFF"/>
              </a:solidFill>
              <a:latin typeface="Arial"/>
            </a:endParaRPr>
          </a:p>
        </p:txBody>
      </p:sp>
      <p:sp>
        <p:nvSpPr>
          <p:cNvPr id="10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减少事故可能性</a:t>
            </a:r>
            <a:endParaRPr lang="en-US" sz="2000" b="0" strike="noStrike" spc="-1">
              <a:solidFill>
                <a:srgbClr val="FFFFFF"/>
              </a:solidFill>
              <a:latin typeface="Arial"/>
            </a:endParaRPr>
          </a:p>
        </p:txBody>
      </p:sp>
      <p:sp>
        <p:nvSpPr>
          <p:cNvPr id="10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使安全意识融入企业发展文化中</a:t>
            </a:r>
            <a:endParaRPr lang="en-US" sz="1600" b="0" strike="noStrike" spc="-1">
              <a:solidFill>
                <a:srgbClr val="FFFFFF"/>
              </a:solidFill>
              <a:latin typeface="Arial"/>
            </a:endParaRPr>
          </a:p>
        </p:txBody>
      </p:sp>
      <p:sp>
        <p:nvSpPr>
          <p:cNvPr id="10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建立安全文化</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安全责任明确</a:t>
            </a:r>
            <a:endParaRPr lang="en-US" sz="1800" b="0" strike="noStrike" spc="-1">
              <a:solidFill>
                <a:srgbClr val="FFFFFF"/>
              </a:solidFill>
              <a:latin typeface="Arial"/>
            </a:endParaRPr>
          </a:p>
        </p:txBody>
      </p:sp>
      <p:sp>
        <p:nvSpPr>
          <p:cNvPr id="112"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明确各级责任人</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建立安全管理组织架构</a:t>
            </a:r>
            <a:endParaRPr lang="en-US" sz="1400" b="0" strike="noStrike" spc="-1">
              <a:solidFill>
                <a:srgbClr val="FFFFFF"/>
              </a:solidFill>
              <a:latin typeface="Arial"/>
            </a:endParaRPr>
          </a:p>
        </p:txBody>
      </p:sp>
      <p:sp>
        <p:nvSpPr>
          <p:cNvPr id="11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安全风险评估和控制</a:t>
            </a:r>
            <a:endParaRPr lang="en-US" sz="1800" b="0" strike="noStrike" spc="-1">
              <a:solidFill>
                <a:srgbClr val="FFFFFF"/>
              </a:solidFill>
              <a:latin typeface="Arial"/>
            </a:endParaRPr>
          </a:p>
        </p:txBody>
      </p:sp>
      <p:sp>
        <p:nvSpPr>
          <p:cNvPr id="115"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识别潜在危险源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制定应急预案</a:t>
            </a:r>
            <a:endParaRPr lang="en-US" sz="1400" b="0" strike="noStrike" spc="-1">
              <a:solidFill>
                <a:srgbClr val="FFFFFF"/>
              </a:solidFill>
              <a:latin typeface="Arial"/>
            </a:endParaRPr>
          </a:p>
        </p:txBody>
      </p:sp>
      <p:sp>
        <p:nvSpPr>
          <p:cNvPr id="11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安全培训和教育</a:t>
            </a:r>
            <a:endParaRPr lang="en-US" sz="1800" b="0" strike="noStrike" spc="-1">
              <a:solidFill>
                <a:srgbClr val="FFFFFF"/>
              </a:solidFill>
              <a:latin typeface="Arial"/>
            </a:endParaRPr>
          </a:p>
        </p:txBody>
      </p:sp>
      <p:sp>
        <p:nvSpPr>
          <p:cNvPr id="118"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定期进行培训</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提高员工安全技能</a:t>
            </a:r>
            <a:endParaRPr lang="en-US" sz="1400" b="0" strike="noStrike" spc="-1">
              <a:solidFill>
                <a:srgbClr val="FFFFFF"/>
              </a:solidFill>
              <a:latin typeface="Arial"/>
            </a:endParaRPr>
          </a:p>
        </p:txBody>
      </p:sp>
      <p:sp>
        <p:nvSpPr>
          <p:cNvPr id="11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安全生产管理体系</a:t>
            </a:r>
            <a:endParaRPr lang="en-US" sz="3600" b="0" strike="noStrike" spc="-1">
              <a:solidFill>
                <a:schemeClr val="dk1"/>
              </a:solidFill>
              <a:latin typeface="Arial"/>
            </a:endParaRPr>
          </a:p>
        </p:txBody>
      </p:sp>
      <p:sp>
        <p:nvSpPr>
          <p:cNvPr id="12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安全政策制订</a:t>
            </a:r>
            <a:endParaRPr lang="en-US" sz="1800" b="0" strike="noStrike" spc="-1">
              <a:solidFill>
                <a:srgbClr val="FFFFFF"/>
              </a:solidFill>
              <a:latin typeface="Arial"/>
            </a:endParaRPr>
          </a:p>
        </p:txBody>
      </p:sp>
      <p:sp>
        <p:nvSpPr>
          <p:cNvPr id="122"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确定企业安全方针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明确安全目标和责任</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2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安全培训内容</a:t>
            </a:r>
            <a:endParaRPr lang="en-US" sz="3600" b="0" strike="noStrike" spc="-1">
              <a:solidFill>
                <a:schemeClr val="dk1"/>
              </a:solidFill>
              <a:latin typeface="Arial"/>
            </a:endParaRPr>
          </a:p>
        </p:txBody>
      </p:sp>
      <p:sp>
        <p:nvSpPr>
          <p:cNvPr id="12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提醒员工安全第一</a:t>
            </a:r>
            <a:endParaRPr lang="en-US" sz="1600" b="0" strike="noStrike" spc="-1">
              <a:solidFill>
                <a:srgbClr val="FFFFFF"/>
              </a:solidFill>
              <a:latin typeface="Arial"/>
            </a:endParaRPr>
          </a:p>
        </p:txBody>
      </p:sp>
      <p:sp>
        <p:nvSpPr>
          <p:cNvPr id="12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安全意识教育</a:t>
            </a:r>
            <a:endParaRPr lang="en-US" sz="2000" b="0" strike="noStrike" spc="-1">
              <a:solidFill>
                <a:srgbClr val="FFFFFF"/>
              </a:solidFill>
              <a:latin typeface="Arial"/>
            </a:endParaRPr>
          </a:p>
        </p:txBody>
      </p:sp>
      <p:sp>
        <p:nvSpPr>
          <p:cNvPr id="12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掌握危险工种操作技能</a:t>
            </a:r>
            <a:endParaRPr lang="en-US" sz="1600" b="0" strike="noStrike" spc="-1">
              <a:solidFill>
                <a:srgbClr val="FFFFFF"/>
              </a:solidFill>
              <a:latin typeface="Arial"/>
            </a:endParaRPr>
          </a:p>
        </p:txBody>
      </p:sp>
      <p:sp>
        <p:nvSpPr>
          <p:cNvPr id="13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安全技能培训</a:t>
            </a:r>
            <a:endParaRPr lang="en-US" sz="2000" b="0" strike="noStrike" spc="-1">
              <a:solidFill>
                <a:srgbClr val="FFFFFF"/>
              </a:solidFill>
              <a:latin typeface="Arial"/>
            </a:endParaRPr>
          </a:p>
        </p:txBody>
      </p:sp>
      <p:sp>
        <p:nvSpPr>
          <p:cNvPr id="13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模拟危险情况的处理</a:t>
            </a:r>
            <a:endParaRPr lang="en-US" sz="1600" b="0" strike="noStrike" spc="-1">
              <a:solidFill>
                <a:srgbClr val="FFFFFF"/>
              </a:solidFill>
              <a:latin typeface="Arial"/>
            </a:endParaRPr>
          </a:p>
        </p:txBody>
      </p:sp>
      <p:sp>
        <p:nvSpPr>
          <p:cNvPr id="13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应急预案演练</a:t>
            </a:r>
            <a:endParaRPr lang="en-US" sz="2000" b="0" strike="noStrike" spc="-1">
              <a:solidFill>
                <a:srgbClr val="FFFFFF"/>
              </a:solidFill>
              <a:latin typeface="Arial"/>
            </a:endParaRPr>
          </a:p>
        </p:txBody>
      </p:sp>
      <p:sp>
        <p:nvSpPr>
          <p:cNvPr id="134"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安全生产法律法规</a:t>
            </a:r>
            <a:endParaRPr lang="en-US" sz="3600" b="0" strike="noStrike" spc="-1">
              <a:solidFill>
                <a:schemeClr val="dk1"/>
              </a:solidFill>
              <a:latin typeface="Arial"/>
            </a:endParaRPr>
          </a:p>
        </p:txBody>
      </p:sp>
      <p:sp>
        <p:nvSpPr>
          <p:cNvPr id="13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8"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9"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《安全生产法》概述</a:t>
            </a:r>
            <a:endParaRPr lang="en-US" sz="2800" b="0" strike="noStrike" spc="-1">
              <a:solidFill>
                <a:srgbClr val="FFFFFF"/>
              </a:solidFill>
              <a:latin typeface="Arial"/>
            </a:endParaRPr>
          </a:p>
        </p:txBody>
      </p:sp>
      <p:sp>
        <p:nvSpPr>
          <p:cNvPr id="14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《安全生产法》是我国安全生产领域的基本法律，规定了企业安全生产的基本要求和责任。</a:t>
            </a:r>
            <a:endParaRPr lang="en-US" sz="1800" b="0" strike="noStrike" spc="-1">
              <a:solidFill>
                <a:srgbClr val="FFFFFF"/>
              </a:solidFill>
              <a:latin typeface="Arial"/>
            </a:endParaRPr>
          </a:p>
        </p:txBody>
      </p:sp>
      <p:sp>
        <p:nvSpPr>
          <p:cNvPr id="1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44"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6"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明确各级管理人员和员工的安全生产责任</a:t>
            </a:r>
            <a:endParaRPr lang="en-US" sz="1600" b="0" strike="noStrike" spc="-1">
              <a:solidFill>
                <a:srgbClr val="FFFFFF"/>
              </a:solidFill>
              <a:latin typeface="Arial"/>
            </a:endParaRPr>
          </a:p>
        </p:txBody>
      </p:sp>
      <p:sp>
        <p:nvSpPr>
          <p:cNvPr id="14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安全生产责任</a:t>
            </a:r>
            <a:endParaRPr lang="en-US" sz="3600" b="0" strike="noStrike" spc="-1">
              <a:solidFill>
                <a:schemeClr val="dk1"/>
              </a:solidFill>
              <a:latin typeface="Arial"/>
            </a:endParaRPr>
          </a:p>
        </p:txBody>
      </p:sp>
      <p:sp>
        <p:nvSpPr>
          <p:cNvPr id="148"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建立责任制度</a:t>
            </a:r>
            <a:endParaRPr lang="en-US" sz="2000" b="0" strike="noStrike" spc="-1">
              <a:solidFill>
                <a:srgbClr val="FFFFFF"/>
              </a:solidFill>
              <a:latin typeface="Arial"/>
            </a:endParaRPr>
          </a:p>
        </p:txBody>
      </p:sp>
      <p:sp>
        <p:nvSpPr>
          <p:cNvPr id="149"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0"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51"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2"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53"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4"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6"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确保生产过程安全稳定进行</a:t>
            </a:r>
            <a:endParaRPr lang="en-US" sz="1600" b="0" strike="noStrike" spc="-1">
              <a:solidFill>
                <a:srgbClr val="FFFFFF"/>
              </a:solidFill>
              <a:latin typeface="Arial"/>
            </a:endParaRPr>
          </a:p>
        </p:txBody>
      </p:sp>
      <p:sp>
        <p:nvSpPr>
          <p:cNvPr id="1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安全生产检查</a:t>
            </a:r>
            <a:endParaRPr lang="en-US" sz="3600" b="0" strike="noStrike" spc="-1">
              <a:solidFill>
                <a:schemeClr val="dk1"/>
              </a:solidFill>
              <a:latin typeface="Arial"/>
            </a:endParaRPr>
          </a:p>
        </p:txBody>
      </p:sp>
      <p:sp>
        <p:nvSpPr>
          <p:cNvPr id="158"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定期组织检查</a:t>
            </a:r>
            <a:endParaRPr lang="en-US" sz="2000" b="0" strike="noStrike" spc="-1">
              <a:solidFill>
                <a:srgbClr val="FFFFFF"/>
              </a:solidFill>
              <a:latin typeface="Arial"/>
            </a:endParaRPr>
          </a:p>
        </p:txBody>
      </p:sp>
      <p:sp>
        <p:nvSpPr>
          <p:cNvPr id="159"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60"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61"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62"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63"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64"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安全生产事故处理</a:t>
            </a:r>
            <a:endParaRPr lang="en-US" sz="2800" b="0" strike="noStrike" spc="-1">
              <a:solidFill>
                <a:srgbClr val="FFFFFF"/>
              </a:solidFill>
              <a:latin typeface="Arial"/>
            </a:endParaRPr>
          </a:p>
        </p:txBody>
      </p:sp>
      <p:sp>
        <p:nvSpPr>
          <p:cNvPr id="16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企业发生安全生产事故时，应及时报告、处置，并进行事故调查和处理，避免次生事故发生。</a:t>
            </a:r>
            <a:endParaRPr lang="en-US" sz="1800" b="0" strike="noStrike" spc="-1">
              <a:solidFill>
                <a:srgbClr val="FFFFFF"/>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70"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安全生产责任</a:t>
            </a:r>
            <a:endParaRPr lang="en-US" sz="1800" b="0" strike="noStrike" spc="-1">
              <a:solidFill>
                <a:srgbClr val="FFFFFF"/>
              </a:solidFill>
              <a:latin typeface="Arial"/>
            </a:endParaRPr>
          </a:p>
        </p:txBody>
      </p:sp>
      <p:sp>
        <p:nvSpPr>
          <p:cNvPr id="17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建立责任制度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明确人员责任</a:t>
            </a:r>
            <a:endParaRPr lang="en-US" sz="1400" b="0" strike="noStrike" spc="-1">
              <a:solidFill>
                <a:srgbClr val="FFFFFF"/>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安全生产检查</a:t>
            </a:r>
            <a:endParaRPr lang="en-US" sz="1800" b="0" strike="noStrike" spc="-1">
              <a:solidFill>
                <a:srgbClr val="FFFFFF"/>
              </a:solidFill>
              <a:latin typeface="Arial"/>
            </a:endParaRPr>
          </a:p>
        </p:txBody>
      </p:sp>
      <p:sp>
        <p:nvSpPr>
          <p:cNvPr id="17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定期组织检查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及时整改问题</a:t>
            </a:r>
            <a:endParaRPr lang="en-US" sz="1400" b="0" strike="noStrike" spc="-1">
              <a:solidFill>
                <a:srgbClr val="FFFFFF"/>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安全生产事故处理</a:t>
            </a:r>
            <a:endParaRPr lang="en-US" sz="1800" b="0" strike="noStrike" spc="-1">
              <a:solidFill>
                <a:srgbClr val="FFFFFF"/>
              </a:solidFill>
              <a:latin typeface="Arial"/>
            </a:endParaRPr>
          </a:p>
        </p:txBody>
      </p:sp>
      <p:sp>
        <p:nvSpPr>
          <p:cNvPr id="18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及时报告处置</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避免次生事故</a:t>
            </a:r>
            <a:endParaRPr lang="en-US" sz="1400" b="0" strike="noStrike" spc="-1">
              <a:solidFill>
                <a:srgbClr val="FFFFFF"/>
              </a:solidFill>
              <a:latin typeface="Arial"/>
            </a:endParaRPr>
          </a:p>
        </p:txBody>
      </p:sp>
      <p:sp>
        <p:nvSpPr>
          <p:cNvPr id="18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重点内容对比</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《安全生产法》概述</a:t>
            </a:r>
            <a:endParaRPr lang="en-US" sz="1800" b="0" strike="noStrike" spc="-1">
              <a:solidFill>
                <a:srgbClr val="FFFFFF"/>
              </a:solidFill>
              <a:latin typeface="Arial"/>
            </a:endParaRPr>
          </a:p>
        </p:txBody>
      </p:sp>
      <p:sp>
        <p:nvSpPr>
          <p:cNvPr id="18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规定企业安全要求</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明确责任</a:t>
            </a:r>
            <a:endParaRPr lang="en-US" sz="14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5"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安全生产法律法规总结</a:t>
            </a:r>
            <a:endParaRPr lang="en-US" sz="3600" b="0" strike="noStrike" spc="-1">
              <a:solidFill>
                <a:schemeClr val="dk1"/>
              </a:solidFill>
              <a:latin typeface="Arial"/>
            </a:endParaRPr>
          </a:p>
        </p:txBody>
      </p:sp>
      <p:sp>
        <p:nvSpPr>
          <p:cNvPr id="18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安全生产法律法规是企业安全生产的重要支撑，建立健全安全生产责任制度和定期检查是有效防范事故发生的关键措施。</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安全防范知识培训</a:t>
            </a:r>
            <a:endParaRPr lang="en-US" sz="3600" b="0" strike="noStrike" spc="-1">
              <a:solidFill>
                <a:schemeClr val="dk1"/>
              </a:solidFill>
              <a:latin typeface="Arial"/>
            </a:endParaRPr>
          </a:p>
        </p:txBody>
      </p:sp>
      <p:sp>
        <p:nvSpPr>
          <p:cNvPr id="1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91"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2"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劳动安全防护知识</a:t>
            </a:r>
            <a:endParaRPr lang="en-US" sz="2800" b="0" strike="noStrike" spc="-1">
              <a:solidFill>
                <a:srgbClr val="FFFFFF"/>
              </a:solidFill>
              <a:latin typeface="Arial"/>
            </a:endParaRPr>
          </a:p>
        </p:txBody>
      </p:sp>
      <p:sp>
        <p:nvSpPr>
          <p:cNvPr id="19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劳动安全防护知识包括劳动防护用具的使用方法、作业环境安全要求等。确保员工了解正确使用防护用具的方法，提高工作安全性。</a:t>
            </a:r>
            <a:endParaRPr lang="en-US" sz="1800" b="0" strike="noStrike" spc="-1">
              <a:solidFill>
                <a:srgbClr val="FFFFFF"/>
              </a:solidFill>
              <a:latin typeface="Arial"/>
            </a:endParaRPr>
          </a:p>
        </p:txBody>
      </p:sp>
      <p:sp>
        <p:nvSpPr>
          <p:cNvPr id="1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97"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9"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了解火灾对生命和财产的危害，提高防范意识</a:t>
            </a:r>
            <a:endParaRPr lang="en-US" sz="1600" b="0" strike="noStrike" spc="-1">
              <a:solidFill>
                <a:srgbClr val="FFFFFF"/>
              </a:solidFill>
              <a:latin typeface="Arial"/>
            </a:endParaRPr>
          </a:p>
        </p:txBody>
      </p:sp>
      <p:sp>
        <p:nvSpPr>
          <p:cNvPr id="20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消防安全知识</a:t>
            </a:r>
            <a:endParaRPr lang="en-US" sz="3600" b="0" strike="noStrike" spc="-1">
              <a:solidFill>
                <a:schemeClr val="dk1"/>
              </a:solidFill>
              <a:latin typeface="Arial"/>
            </a:endParaRPr>
          </a:p>
        </p:txBody>
      </p:sp>
      <p:sp>
        <p:nvSpPr>
          <p:cNvPr id="201"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火灾危害性</a:t>
            </a:r>
            <a:endParaRPr lang="en-US" sz="2000" b="0" strike="noStrike" spc="-1">
              <a:solidFill>
                <a:srgbClr val="FFFFFF"/>
              </a:solidFill>
              <a:latin typeface="Arial"/>
            </a:endParaRPr>
          </a:p>
        </p:txBody>
      </p:sp>
      <p:sp>
        <p:nvSpPr>
          <p:cNvPr id="202"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掌握火灾现场逃生的正确方法，保障员工生命安全</a:t>
            </a:r>
            <a:endParaRPr lang="en-US" sz="1600" b="0" strike="noStrike" spc="-1">
              <a:solidFill>
                <a:srgbClr val="FFFFFF"/>
              </a:solidFill>
              <a:latin typeface="Arial"/>
            </a:endParaRPr>
          </a:p>
        </p:txBody>
      </p:sp>
      <p:sp>
        <p:nvSpPr>
          <p:cNvPr id="203"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火灾应急逃生知识</a:t>
            </a:r>
            <a:endParaRPr lang="en-US" sz="2000" b="0" strike="noStrike" spc="-1">
              <a:solidFill>
                <a:srgbClr val="FFFFFF"/>
              </a:solidFill>
              <a:latin typeface="Arial"/>
            </a:endParaRPr>
          </a:p>
        </p:txBody>
      </p:sp>
      <p:sp>
        <p:nvSpPr>
          <p:cNvPr id="204"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学会正确使用灭火器扑灭初期火灾，防止事态扩大</a:t>
            </a:r>
            <a:endParaRPr lang="en-US" sz="1600" b="0" strike="noStrike" spc="-1">
              <a:solidFill>
                <a:srgbClr val="FFFFFF"/>
              </a:solidFill>
              <a:latin typeface="Arial"/>
            </a:endParaRPr>
          </a:p>
        </p:txBody>
      </p:sp>
      <p:sp>
        <p:nvSpPr>
          <p:cNvPr id="205"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灭火器的使用方法</a:t>
            </a:r>
            <a:endParaRPr lang="en-US" sz="2000" b="0" strike="noStrike" spc="-1">
              <a:solidFill>
                <a:srgbClr val="FFFFFF"/>
              </a:solidFill>
              <a:latin typeface="Arial"/>
            </a:endParaRPr>
          </a:p>
        </p:txBody>
      </p:sp>
      <p:sp>
        <p:nvSpPr>
          <p:cNvPr id="206"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7"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9"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遵守交通规则、不疲劳驾驶、保持车辆良好状态</a:t>
            </a:r>
            <a:endParaRPr lang="en-US" sz="1600" b="0" strike="noStrike" spc="-1">
              <a:solidFill>
                <a:srgbClr val="FFFFFF"/>
              </a:solidFill>
              <a:latin typeface="Arial"/>
            </a:endParaRPr>
          </a:p>
        </p:txBody>
      </p:sp>
      <p:sp>
        <p:nvSpPr>
          <p:cNvPr id="21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交通安全知识</a:t>
            </a:r>
            <a:endParaRPr lang="en-US" sz="3600" b="0" strike="noStrike" spc="-1">
              <a:solidFill>
                <a:schemeClr val="dk1"/>
              </a:solidFill>
              <a:latin typeface="Arial"/>
            </a:endParaRPr>
          </a:p>
        </p:txBody>
      </p:sp>
      <p:sp>
        <p:nvSpPr>
          <p:cNvPr id="211"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驾驶安全</a:t>
            </a:r>
            <a:endParaRPr lang="en-US" sz="2000" b="0" strike="noStrike" spc="-1">
              <a:solidFill>
                <a:srgbClr val="FFFFFF"/>
              </a:solidFill>
              <a:latin typeface="Arial"/>
            </a:endParaRPr>
          </a:p>
        </p:txBody>
      </p:sp>
      <p:sp>
        <p:nvSpPr>
          <p:cNvPr id="212"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遵守交通信号、注意行走安全区域、提高警惕性</a:t>
            </a:r>
            <a:endParaRPr lang="en-US" sz="1600" b="0" strike="noStrike" spc="-1">
              <a:solidFill>
                <a:srgbClr val="FFFFFF"/>
              </a:solidFill>
              <a:latin typeface="Arial"/>
            </a:endParaRPr>
          </a:p>
        </p:txBody>
      </p:sp>
      <p:sp>
        <p:nvSpPr>
          <p:cNvPr id="213"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行人安全</a:t>
            </a:r>
            <a:endParaRPr lang="en-US" sz="2000" b="0" strike="noStrike" spc="-1">
              <a:solidFill>
                <a:srgbClr val="FFFFFF"/>
              </a:solidFill>
              <a:latin typeface="Arial"/>
            </a:endParaRPr>
          </a:p>
        </p:txBody>
      </p:sp>
      <p:sp>
        <p:nvSpPr>
          <p:cNvPr id="214"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系好安全带、注意交通环境、随时保持警惕</a:t>
            </a:r>
            <a:endParaRPr lang="en-US" sz="1600" b="0" strike="noStrike" spc="-1">
              <a:solidFill>
                <a:srgbClr val="FFFFFF"/>
              </a:solidFill>
              <a:latin typeface="Arial"/>
            </a:endParaRPr>
          </a:p>
        </p:txBody>
      </p:sp>
      <p:sp>
        <p:nvSpPr>
          <p:cNvPr id="215"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乘坐交通工具安全</a:t>
            </a:r>
            <a:endParaRPr lang="en-US" sz="2000" b="0" strike="noStrike" spc="-1">
              <a:solidFill>
                <a:srgbClr val="FFFFFF"/>
              </a:solidFill>
              <a:latin typeface="Arial"/>
            </a:endParaRPr>
          </a:p>
        </p:txBody>
      </p:sp>
      <p:sp>
        <p:nvSpPr>
          <p:cNvPr id="216"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17"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8"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1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事故案例分析</a:t>
            </a:r>
            <a:endParaRPr lang="en-US" sz="3600" b="0" strike="noStrike" spc="-1">
              <a:solidFill>
                <a:schemeClr val="dk1"/>
              </a:solidFill>
              <a:latin typeface="Arial"/>
            </a:endParaRPr>
          </a:p>
        </p:txBody>
      </p:sp>
      <p:sp>
        <p:nvSpPr>
          <p:cNvPr id="22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探讨事故发生的根本原因</a:t>
            </a:r>
            <a:endParaRPr lang="en-US" sz="1600" b="0" strike="noStrike" spc="-1">
              <a:solidFill>
                <a:srgbClr val="FFFFFF"/>
              </a:solidFill>
              <a:latin typeface="Arial"/>
            </a:endParaRPr>
          </a:p>
        </p:txBody>
      </p:sp>
      <p:sp>
        <p:nvSpPr>
          <p:cNvPr id="22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事故原因分析</a:t>
            </a:r>
            <a:endParaRPr lang="en-US" sz="2000" b="0" strike="noStrike" spc="-1">
              <a:solidFill>
                <a:srgbClr val="FFFFFF"/>
              </a:solidFill>
              <a:latin typeface="Arial"/>
            </a:endParaRPr>
          </a:p>
        </p:txBody>
      </p:sp>
      <p:sp>
        <p:nvSpPr>
          <p:cNvPr id="22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2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2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学习事故应对处理的方法，保障员工安全</a:t>
            </a:r>
            <a:endParaRPr lang="en-US" sz="1600" b="0" strike="noStrike" spc="-1">
              <a:solidFill>
                <a:srgbClr val="FFFFFF"/>
              </a:solidFill>
              <a:latin typeface="Arial"/>
            </a:endParaRPr>
          </a:p>
        </p:txBody>
      </p:sp>
      <p:sp>
        <p:nvSpPr>
          <p:cNvPr id="22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事故应急处理</a:t>
            </a:r>
            <a:endParaRPr lang="en-US" sz="2000" b="0" strike="noStrike" spc="-1">
              <a:solidFill>
                <a:srgbClr val="FFFFFF"/>
              </a:solidFill>
              <a:latin typeface="Arial"/>
            </a:endParaRPr>
          </a:p>
        </p:txBody>
      </p:sp>
      <p:sp>
        <p:nvSpPr>
          <p:cNvPr id="2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总结事故案例中的警示，提出预防措施</a:t>
            </a:r>
            <a:endParaRPr lang="en-US" sz="1600" b="0" strike="noStrike" spc="-1">
              <a:solidFill>
                <a:srgbClr val="FFFFFF"/>
              </a:solidFill>
              <a:latin typeface="Arial"/>
            </a:endParaRPr>
          </a:p>
        </p:txBody>
      </p:sp>
      <p:sp>
        <p:nvSpPr>
          <p:cNvPr id="22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事故预防措施</a:t>
            </a:r>
            <a:endParaRPr lang="en-US" sz="2000" b="0" strike="noStrike" spc="-1">
              <a:solidFill>
                <a:srgbClr val="FFFFFF"/>
              </a:solidFill>
              <a:latin typeface="Arial"/>
            </a:endParaRPr>
          </a:p>
        </p:txBody>
      </p:sp>
      <p:sp>
        <p:nvSpPr>
          <p:cNvPr id="229"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0"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安全设备维护</a:t>
            </a:r>
            <a:endParaRPr lang="en-US" sz="1800" b="0" strike="noStrike" spc="-1">
              <a:solidFill>
                <a:srgbClr val="FFFFFF"/>
              </a:solidFill>
              <a:latin typeface="Arial"/>
            </a:endParaRPr>
          </a:p>
        </p:txBody>
      </p:sp>
      <p:sp>
        <p:nvSpPr>
          <p:cNvPr id="233"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保养维护安全设备，确保设备正常作业</a:t>
            </a:r>
            <a:endParaRPr lang="en-US" sz="1400" b="0" strike="noStrike" spc="-1">
              <a:solidFill>
                <a:srgbClr val="FFFFFF"/>
              </a:solidFill>
              <a:latin typeface="Arial"/>
            </a:endParaRPr>
          </a:p>
        </p:txBody>
      </p:sp>
      <p:sp>
        <p:nvSpPr>
          <p:cNvPr id="2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安全意识培养</a:t>
            </a:r>
            <a:endParaRPr lang="en-US" sz="1800" b="0" strike="noStrike" spc="-1">
              <a:solidFill>
                <a:srgbClr val="FFFFFF"/>
              </a:solidFill>
              <a:latin typeface="Arial"/>
            </a:endParaRPr>
          </a:p>
        </p:txBody>
      </p:sp>
      <p:sp>
        <p:nvSpPr>
          <p:cNvPr id="236"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定期开展安全知识培训，增强员工安全意识</a:t>
            </a:r>
            <a:endParaRPr lang="en-US" sz="1400" b="0" strike="noStrike" spc="-1">
              <a:solidFill>
                <a:srgbClr val="FFFFFF"/>
              </a:solidFill>
              <a:latin typeface="Arial"/>
            </a:endParaRPr>
          </a:p>
        </p:txBody>
      </p:sp>
      <p:sp>
        <p:nvSpPr>
          <p:cNvPr id="2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隐患排查整改</a:t>
            </a:r>
            <a:endParaRPr lang="en-US" sz="1800" b="0" strike="noStrike" spc="-1">
              <a:solidFill>
                <a:srgbClr val="FFFFFF"/>
              </a:solidFill>
              <a:latin typeface="Arial"/>
            </a:endParaRPr>
          </a:p>
        </p:txBody>
      </p:sp>
      <p:sp>
        <p:nvSpPr>
          <p:cNvPr id="239"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及时排查安全隐患，采取整改措施</a:t>
            </a:r>
            <a:endParaRPr lang="en-US" sz="1400" b="0" strike="noStrike" spc="-1">
              <a:solidFill>
                <a:srgbClr val="FFFFFF"/>
              </a:solidFill>
              <a:latin typeface="Arial"/>
            </a:endParaRPr>
          </a:p>
        </p:txBody>
      </p:sp>
      <p:sp>
        <p:nvSpPr>
          <p:cNvPr id="24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安全防范技能</a:t>
            </a:r>
            <a:endParaRPr lang="en-US" sz="3600" b="0" strike="noStrike" spc="-1">
              <a:solidFill>
                <a:schemeClr val="dk1"/>
              </a:solidFill>
              <a:latin typeface="Arial"/>
            </a:endParaRPr>
          </a:p>
        </p:txBody>
      </p:sp>
      <p:sp>
        <p:nvSpPr>
          <p:cNvPr id="2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紧急疏散演练</a:t>
            </a:r>
            <a:endParaRPr lang="en-US" sz="1800" b="0" strike="noStrike" spc="-1">
              <a:solidFill>
                <a:srgbClr val="FFFFFF"/>
              </a:solidFill>
              <a:latin typeface="Arial"/>
            </a:endParaRPr>
          </a:p>
        </p:txBody>
      </p:sp>
      <p:sp>
        <p:nvSpPr>
          <p:cNvPr id="243"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定期组织疏散演练，提高员工应急反应能力</a:t>
            </a:r>
            <a:endParaRPr lang="en-US" sz="14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https://d.book118.com/966240034012010104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22</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安全生产安全防范培训</vt:lpstr>
      <vt:lpstr>目录</vt:lpstr>
      <vt:lpstr>第一章 简介</vt:lpstr>
      <vt:lpstr> </vt:lpstr>
      <vt:lpstr>安全生产重要性</vt:lpstr>
      <vt:lpstr>安全防范培训的目的</vt:lpstr>
      <vt:lpstr>安全生产管理体系</vt:lpstr>
      <vt:lpstr>安全培训内容</vt:lpstr>
      <vt:lpstr>第2章 安全生产法律法规</vt:lpstr>
      <vt:lpstr> </vt:lpstr>
      <vt:lpstr>安全生产责任</vt:lpstr>
      <vt:lpstr>安全生产检查</vt:lpstr>
      <vt:lpstr> </vt:lpstr>
      <vt:lpstr>重点内容对比</vt:lpstr>
      <vt:lpstr>安全生产法律法规总结</vt:lpstr>
      <vt:lpstr>第3章 安全防范知识培训</vt:lpstr>
      <vt:lpstr> </vt:lpstr>
      <vt:lpstr>消防安全知识</vt:lpstr>
      <vt:lpstr>交通安全知识</vt:lpstr>
      <vt:lpstr>事故案例分析</vt:lpstr>
      <vt:lpstr>安全防范技能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2024-09-29T14:41:32.864</cp:lastPrinted>
  <dcterms:created xsi:type="dcterms:W3CDTF">2024-09-29T06:41:32Z</dcterms:created>
  <dcterms:modified xsi:type="dcterms:W3CDTF">2024-09-29T06:41:37Z</dcterms:modified>
</cp:coreProperties>
</file>