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053CF5F-CED9-4324-B687-DC72D2F1E44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43057C6-28D7-48CC-B7D2-B3F93604D87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EB93966-AC2A-423A-AA2D-A3EF5D04BD5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7CB5F80-67AC-48DB-B8AC-732FB558DE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B29A2F2B-5644-4919-88D7-8DB0CADC573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E80438F0-437E-43C1-A096-F9F1712A38D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5419A2BE-CE59-4A43-BC33-CC1FC6A8369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F73ADD7-45A5-442F-B5A3-BCD5254A28C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3EDDE6E-9E75-48D5-BAD8-8EBFB7C2923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0BDC5CA-0C1F-46C1-83BF-CAB27E8831A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6843062-D047-4457-A4BA-84EB48C7642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Relationship Id="rId3" Type="http://schemas.openxmlformats.org/officeDocument/2006/relationships/image" Target="../media/image1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Relationship Id="rId3" Type="http://schemas.openxmlformats.org/officeDocument/2006/relationships/image" Target="../media/image1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1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1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1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15.jpeg" /><Relationship Id="rId5" Type="http://schemas.openxmlformats.org/officeDocument/2006/relationships/image" Target="../media/image1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1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6700406303100603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TextBox 3"/>
          <p:cNvSpPr txBox="1"/>
          <p:nvPr/>
        </p:nvSpPr>
        <p:spPr>
          <a:xfrm>
            <a:off x="1040840" y="3516888"/>
            <a:ext cx="10110320" cy="11045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《慢阻肺的护理》ppt课件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5059558" y="1161765"/>
            <a:ext cx="2072884" cy="2072884"/>
            <a:chOff x="5059558" y="1161765"/>
            <a:chExt cx="2072884" cy="2072884"/>
          </a:xfrm>
        </p:grpSpPr>
        <p:sp>
          <p:nvSpPr>
            <p:cNvPr id="6" name="AutoShape 6"/>
            <p:cNvSpPr/>
            <p:nvPr/>
          </p:nvSpPr>
          <p:spPr>
            <a:xfrm>
              <a:off x="5059558" y="1161765"/>
              <a:ext cx="2072884" cy="2072884"/>
            </a:xfrm>
            <a:prstGeom prst="roundRect">
              <a:avLst>
                <a:gd name="adj" fmla="val 8841"/>
              </a:avLst>
            </a:prstGeom>
            <a:gradFill>
              <a:gsLst>
                <a:gs pos="0">
                  <a:schemeClr val="accent1">
                    <a:alpha val="100000"/>
                    <a:lumMod val="85000"/>
                  </a:schemeClr>
                </a:gs>
                <a:gs pos="100000">
                  <a:schemeClr val="accent1">
                    <a:alpha val="100000"/>
                  </a:schemeClr>
                </a:gs>
              </a:gsLst>
              <a:lin ang="2700000"/>
            </a:gradFill>
            <a:effectLst>
              <a:outerShdw blurRad="203200" dist="101600" dir="2700000">
                <a:srgbClr val="000000">
                  <a:alpha val="30000"/>
                </a:srgbClr>
              </a:outerShdw>
            </a:effectLst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" name="Group 7"/>
          <p:cNvGrpSpPr/>
          <p:nvPr/>
        </p:nvGrpSpPr>
        <p:grpSpPr>
          <a:xfrm>
            <a:off x="5116739" y="1218945"/>
            <a:ext cx="1958523" cy="1958523"/>
            <a:chOff x="5116739" y="1218945"/>
            <a:chExt cx="1958523" cy="1958523"/>
          </a:xfrm>
        </p:grpSpPr>
        <p:sp>
          <p:nvSpPr>
            <p:cNvPr id="8" name="Freeform 8"/>
            <p:cNvSpPr/>
            <p:nvPr/>
          </p:nvSpPr>
          <p:spPr>
            <a:xfrm>
              <a:off x="5116739" y="1218945"/>
              <a:ext cx="1958523" cy="1958523"/>
            </a:xfrm>
            <a:custGeom>
              <a:rect l="l" t="t" r="r" b="b"/>
              <a:pathLst>
                <a:path w="1625021" h="1625022">
                  <a:moveTo>
                    <a:pt x="247132" y="108611"/>
                  </a:moveTo>
                  <a:cubicBezTo>
                    <a:pt x="173259" y="108611"/>
                    <a:pt x="113373" y="168497"/>
                    <a:pt x="113373" y="242370"/>
                  </a:cubicBezTo>
                  <a:lnTo>
                    <a:pt x="113373" y="1373126"/>
                  </a:lnTo>
                  <a:cubicBezTo>
                    <a:pt x="113373" y="1446999"/>
                    <a:pt x="173259" y="1506885"/>
                    <a:pt x="247132" y="1506885"/>
                  </a:cubicBezTo>
                  <a:lnTo>
                    <a:pt x="1377888" y="1506885"/>
                  </a:lnTo>
                  <a:cubicBezTo>
                    <a:pt x="1451761" y="1506885"/>
                    <a:pt x="1511647" y="1446999"/>
                    <a:pt x="1511647" y="1373126"/>
                  </a:cubicBezTo>
                  <a:lnTo>
                    <a:pt x="1511647" y="242370"/>
                  </a:lnTo>
                  <a:cubicBezTo>
                    <a:pt x="1511647" y="168497"/>
                    <a:pt x="1451761" y="108611"/>
                    <a:pt x="1377888" y="108611"/>
                  </a:cubicBezTo>
                  <a:close/>
                  <a:moveTo>
                    <a:pt x="143668" y="0"/>
                  </a:moveTo>
                  <a:lnTo>
                    <a:pt x="1481353" y="0"/>
                  </a:lnTo>
                  <a:cubicBezTo>
                    <a:pt x="1560699" y="0"/>
                    <a:pt x="1625021" y="64322"/>
                    <a:pt x="1625021" y="143668"/>
                  </a:cubicBezTo>
                  <a:lnTo>
                    <a:pt x="1625021" y="1481354"/>
                  </a:lnTo>
                  <a:cubicBezTo>
                    <a:pt x="1625021" y="1560700"/>
                    <a:pt x="1560699" y="1625022"/>
                    <a:pt x="1481353" y="1625022"/>
                  </a:cubicBezTo>
                  <a:lnTo>
                    <a:pt x="143668" y="1625022"/>
                  </a:lnTo>
                  <a:cubicBezTo>
                    <a:pt x="64322" y="1625022"/>
                    <a:pt x="0" y="1560700"/>
                    <a:pt x="0" y="1481354"/>
                  </a:cubicBezTo>
                  <a:lnTo>
                    <a:pt x="0" y="143668"/>
                  </a:lnTo>
                  <a:cubicBezTo>
                    <a:pt x="0" y="64322"/>
                    <a:pt x="64322" y="0"/>
                    <a:pt x="143668" y="0"/>
                  </a:cubicBezTo>
                  <a:close/>
                </a:path>
              </a:pathLst>
            </a:custGeom>
            <a:solidFill>
              <a:schemeClr val="accent1">
                <a:lumMod val="9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116739" y="1218945"/>
              <a:ext cx="1958523" cy="1958523"/>
            </a:xfrm>
            <a:prstGeom prst="roundRect">
              <a:avLst>
                <a:gd name="adj" fmla="val 8841"/>
              </a:avLst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253411" y="1355617"/>
              <a:ext cx="1685300" cy="1685300"/>
            </a:xfrm>
            <a:prstGeom prst="roundRect">
              <a:avLst>
                <a:gd name="adj" fmla="val 9566"/>
              </a:avLst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" name="Group 11"/>
          <p:cNvGrpSpPr/>
          <p:nvPr/>
        </p:nvGrpSpPr>
        <p:grpSpPr>
          <a:xfrm>
            <a:off x="5441229" y="1902429"/>
            <a:ext cx="1309543" cy="896478"/>
            <a:chOff x="5441229" y="1902429"/>
            <a:chExt cx="1309543" cy="896478"/>
          </a:xfrm>
        </p:grpSpPr>
        <p:sp>
          <p:nvSpPr>
            <p:cNvPr id="12" name="Freeform 12"/>
            <p:cNvSpPr/>
            <p:nvPr/>
          </p:nvSpPr>
          <p:spPr>
            <a:xfrm>
              <a:off x="5441229" y="1902429"/>
              <a:ext cx="1309543" cy="896478"/>
            </a:xfrm>
            <a:custGeom>
              <a:rect l="l" t="t" r="r" b="b"/>
              <a:pathLst>
                <a:path w="3113" h="2131">
                  <a:moveTo>
                    <a:pt x="3057" y="497"/>
                  </a:moveTo>
                  <a:cubicBezTo>
                    <a:pt x="1582" y="5"/>
                    <a:pt x="1582" y="5"/>
                    <a:pt x="1582" y="5"/>
                  </a:cubicBezTo>
                  <a:cubicBezTo>
                    <a:pt x="1565" y="0"/>
                    <a:pt x="1547" y="0"/>
                    <a:pt x="1531" y="5"/>
                  </a:cubicBezTo>
                  <a:cubicBezTo>
                    <a:pt x="56" y="497"/>
                    <a:pt x="56" y="497"/>
                    <a:pt x="56" y="497"/>
                  </a:cubicBezTo>
                  <a:cubicBezTo>
                    <a:pt x="23" y="508"/>
                    <a:pt x="0" y="539"/>
                    <a:pt x="0" y="574"/>
                  </a:cubicBezTo>
                  <a:cubicBezTo>
                    <a:pt x="0" y="610"/>
                    <a:pt x="23" y="641"/>
                    <a:pt x="56" y="652"/>
                  </a:cubicBezTo>
                  <a:cubicBezTo>
                    <a:pt x="492" y="797"/>
                    <a:pt x="492" y="797"/>
                    <a:pt x="492" y="797"/>
                  </a:cubicBezTo>
                  <a:cubicBezTo>
                    <a:pt x="492" y="1230"/>
                    <a:pt x="492" y="1230"/>
                    <a:pt x="492" y="1230"/>
                  </a:cubicBezTo>
                  <a:cubicBezTo>
                    <a:pt x="492" y="1252"/>
                    <a:pt x="500" y="1272"/>
                    <a:pt x="515" y="1288"/>
                  </a:cubicBezTo>
                  <a:cubicBezTo>
                    <a:pt x="530" y="1302"/>
                    <a:pt x="875" y="1639"/>
                    <a:pt x="1556" y="1639"/>
                  </a:cubicBezTo>
                  <a:cubicBezTo>
                    <a:pt x="1804" y="1639"/>
                    <a:pt x="2036" y="1595"/>
                    <a:pt x="2244" y="1507"/>
                  </a:cubicBezTo>
                  <a:cubicBezTo>
                    <a:pt x="2285" y="1489"/>
                    <a:pt x="2305" y="1441"/>
                    <a:pt x="2287" y="1399"/>
                  </a:cubicBezTo>
                  <a:cubicBezTo>
                    <a:pt x="2270" y="1358"/>
                    <a:pt x="2222" y="1338"/>
                    <a:pt x="2180" y="1356"/>
                  </a:cubicBezTo>
                  <a:cubicBezTo>
                    <a:pt x="1992" y="1435"/>
                    <a:pt x="1782" y="1475"/>
                    <a:pt x="1557" y="1475"/>
                  </a:cubicBezTo>
                  <a:cubicBezTo>
                    <a:pt x="1238" y="1475"/>
                    <a:pt x="1004" y="1393"/>
                    <a:pt x="863" y="1324"/>
                  </a:cubicBezTo>
                  <a:cubicBezTo>
                    <a:pt x="759" y="1272"/>
                    <a:pt x="689" y="1221"/>
                    <a:pt x="656" y="1193"/>
                  </a:cubicBezTo>
                  <a:cubicBezTo>
                    <a:pt x="656" y="852"/>
                    <a:pt x="656" y="852"/>
                    <a:pt x="656" y="852"/>
                  </a:cubicBezTo>
                  <a:cubicBezTo>
                    <a:pt x="1531" y="1144"/>
                    <a:pt x="1531" y="1144"/>
                    <a:pt x="1531" y="1144"/>
                  </a:cubicBezTo>
                  <a:cubicBezTo>
                    <a:pt x="1539" y="1146"/>
                    <a:pt x="1548" y="1148"/>
                    <a:pt x="1557" y="1148"/>
                  </a:cubicBezTo>
                  <a:cubicBezTo>
                    <a:pt x="1565" y="1148"/>
                    <a:pt x="1574" y="1146"/>
                    <a:pt x="1583" y="1144"/>
                  </a:cubicBezTo>
                  <a:cubicBezTo>
                    <a:pt x="2458" y="852"/>
                    <a:pt x="2458" y="852"/>
                    <a:pt x="2458" y="852"/>
                  </a:cubicBezTo>
                  <a:cubicBezTo>
                    <a:pt x="2458" y="998"/>
                    <a:pt x="2458" y="998"/>
                    <a:pt x="2458" y="998"/>
                  </a:cubicBezTo>
                  <a:cubicBezTo>
                    <a:pt x="2362" y="1032"/>
                    <a:pt x="2294" y="1123"/>
                    <a:pt x="2294" y="1230"/>
                  </a:cubicBezTo>
                  <a:cubicBezTo>
                    <a:pt x="2294" y="1330"/>
                    <a:pt x="2354" y="1416"/>
                    <a:pt x="2440" y="1454"/>
                  </a:cubicBezTo>
                  <a:cubicBezTo>
                    <a:pt x="2296" y="2029"/>
                    <a:pt x="2296" y="2029"/>
                    <a:pt x="2296" y="2029"/>
                  </a:cubicBezTo>
                  <a:cubicBezTo>
                    <a:pt x="2290" y="2053"/>
                    <a:pt x="2296" y="2080"/>
                    <a:pt x="2311" y="2099"/>
                  </a:cubicBezTo>
                  <a:cubicBezTo>
                    <a:pt x="2327" y="2119"/>
                    <a:pt x="2351" y="2131"/>
                    <a:pt x="2376" y="2131"/>
                  </a:cubicBezTo>
                  <a:cubicBezTo>
                    <a:pt x="2704" y="2131"/>
                    <a:pt x="2704" y="2131"/>
                    <a:pt x="2704" y="2131"/>
                  </a:cubicBezTo>
                  <a:cubicBezTo>
                    <a:pt x="2729" y="2131"/>
                    <a:pt x="2753" y="2119"/>
                    <a:pt x="2768" y="2099"/>
                  </a:cubicBezTo>
                  <a:cubicBezTo>
                    <a:pt x="2784" y="2080"/>
                    <a:pt x="2789" y="2053"/>
                    <a:pt x="2783" y="2029"/>
                  </a:cubicBezTo>
                  <a:cubicBezTo>
                    <a:pt x="2639" y="1454"/>
                    <a:pt x="2639" y="1454"/>
                    <a:pt x="2639" y="1454"/>
                  </a:cubicBezTo>
                  <a:cubicBezTo>
                    <a:pt x="2725" y="1416"/>
                    <a:pt x="2785" y="1330"/>
                    <a:pt x="2785" y="1230"/>
                  </a:cubicBezTo>
                  <a:cubicBezTo>
                    <a:pt x="2785" y="1123"/>
                    <a:pt x="2717" y="1032"/>
                    <a:pt x="2622" y="998"/>
                  </a:cubicBezTo>
                  <a:cubicBezTo>
                    <a:pt x="2622" y="797"/>
                    <a:pt x="2622" y="797"/>
                    <a:pt x="2622" y="797"/>
                  </a:cubicBezTo>
                  <a:cubicBezTo>
                    <a:pt x="3057" y="652"/>
                    <a:pt x="3057" y="652"/>
                    <a:pt x="3057" y="652"/>
                  </a:cubicBezTo>
                  <a:cubicBezTo>
                    <a:pt x="3091" y="641"/>
                    <a:pt x="3113" y="610"/>
                    <a:pt x="3113" y="574"/>
                  </a:cubicBezTo>
                  <a:cubicBezTo>
                    <a:pt x="3113" y="539"/>
                    <a:pt x="3091" y="508"/>
                    <a:pt x="3057" y="497"/>
                  </a:cubicBezTo>
                  <a:close/>
                  <a:moveTo>
                    <a:pt x="2540" y="1148"/>
                  </a:moveTo>
                  <a:cubicBezTo>
                    <a:pt x="2585" y="1148"/>
                    <a:pt x="2621" y="1184"/>
                    <a:pt x="2621" y="1230"/>
                  </a:cubicBezTo>
                  <a:cubicBezTo>
                    <a:pt x="2621" y="1275"/>
                    <a:pt x="2585" y="1312"/>
                    <a:pt x="2540" y="1312"/>
                  </a:cubicBezTo>
                  <a:cubicBezTo>
                    <a:pt x="2494" y="1312"/>
                    <a:pt x="2458" y="1275"/>
                    <a:pt x="2458" y="1230"/>
                  </a:cubicBezTo>
                  <a:cubicBezTo>
                    <a:pt x="2458" y="1184"/>
                    <a:pt x="2494" y="1148"/>
                    <a:pt x="2540" y="1148"/>
                  </a:cubicBezTo>
                  <a:close/>
                  <a:moveTo>
                    <a:pt x="2481" y="1967"/>
                  </a:moveTo>
                  <a:cubicBezTo>
                    <a:pt x="2540" y="1731"/>
                    <a:pt x="2540" y="1731"/>
                    <a:pt x="2540" y="1731"/>
                  </a:cubicBezTo>
                  <a:cubicBezTo>
                    <a:pt x="2599" y="1967"/>
                    <a:pt x="2599" y="1967"/>
                    <a:pt x="2599" y="1967"/>
                  </a:cubicBezTo>
                  <a:cubicBezTo>
                    <a:pt x="2481" y="1967"/>
                    <a:pt x="2481" y="1967"/>
                    <a:pt x="2481" y="1967"/>
                  </a:cubicBezTo>
                  <a:close/>
                  <a:moveTo>
                    <a:pt x="2533" y="654"/>
                  </a:moveTo>
                  <a:cubicBezTo>
                    <a:pt x="1570" y="493"/>
                    <a:pt x="1570" y="493"/>
                    <a:pt x="1570" y="493"/>
                  </a:cubicBezTo>
                  <a:cubicBezTo>
                    <a:pt x="1525" y="486"/>
                    <a:pt x="1483" y="516"/>
                    <a:pt x="1476" y="561"/>
                  </a:cubicBezTo>
                  <a:cubicBezTo>
                    <a:pt x="1469" y="605"/>
                    <a:pt x="1499" y="648"/>
                    <a:pt x="1543" y="655"/>
                  </a:cubicBezTo>
                  <a:cubicBezTo>
                    <a:pt x="2201" y="765"/>
                    <a:pt x="2201" y="765"/>
                    <a:pt x="2201" y="765"/>
                  </a:cubicBezTo>
                  <a:cubicBezTo>
                    <a:pt x="1557" y="979"/>
                    <a:pt x="1557" y="979"/>
                    <a:pt x="1557" y="979"/>
                  </a:cubicBezTo>
                  <a:cubicBezTo>
                    <a:pt x="341" y="574"/>
                    <a:pt x="341" y="574"/>
                    <a:pt x="341" y="574"/>
                  </a:cubicBezTo>
                  <a:cubicBezTo>
                    <a:pt x="1557" y="169"/>
                    <a:pt x="1557" y="169"/>
                    <a:pt x="1557" y="169"/>
                  </a:cubicBezTo>
                  <a:cubicBezTo>
                    <a:pt x="2772" y="574"/>
                    <a:pt x="2772" y="574"/>
                    <a:pt x="2772" y="574"/>
                  </a:cubicBezTo>
                  <a:cubicBezTo>
                    <a:pt x="2533" y="654"/>
                    <a:pt x="2533" y="654"/>
                    <a:pt x="2533" y="654"/>
                  </a:cubicBezTo>
                  <a:close/>
                  <a:moveTo>
                    <a:pt x="2533" y="654"/>
                  </a:moveTo>
                  <a:cubicBezTo>
                    <a:pt x="2533" y="654"/>
                    <a:pt x="2533" y="654"/>
                    <a:pt x="2533" y="654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3" name="AutoShape 13"/>
          <p:cNvSpPr/>
          <p:nvPr/>
        </p:nvSpPr>
        <p:spPr>
          <a:xfrm rot="-5400000">
            <a:off x="10070592" y="3499876"/>
            <a:ext cx="585216" cy="3657600"/>
          </a:xfrm>
          <a:prstGeom prst="round2Same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 rot="-5400000" flipV="1">
            <a:off x="1536192" y="3499876"/>
            <a:ext cx="585216" cy="3657600"/>
          </a:xfrm>
          <a:prstGeom prst="round2Same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51200" y="495117"/>
            <a:ext cx="757489" cy="757489"/>
            <a:chOff x="551200" y="495117"/>
            <a:chExt cx="757489" cy="757489"/>
          </a:xfrm>
        </p:grpSpPr>
        <p:sp>
          <p:nvSpPr>
            <p:cNvPr id="3" name="AutoShape 3"/>
            <p:cNvSpPr/>
            <p:nvPr/>
          </p:nvSpPr>
          <p:spPr>
            <a:xfrm>
              <a:off x="551200" y="495117"/>
              <a:ext cx="757489" cy="757489"/>
            </a:xfrm>
            <a:prstGeom prst="roundRect">
              <a:avLst>
                <a:gd name="adj" fmla="val 8841"/>
              </a:avLst>
            </a:prstGeom>
            <a:gradFill>
              <a:gsLst>
                <a:gs pos="0">
                  <a:schemeClr val="accent1">
                    <a:alpha val="100000"/>
                    <a:lumMod val="85000"/>
                  </a:schemeClr>
                </a:gs>
                <a:gs pos="100000">
                  <a:schemeClr val="accent1">
                    <a:alpha val="100000"/>
                  </a:schemeClr>
                </a:gs>
              </a:gsLst>
              <a:lin ang="2700000"/>
            </a:gradFill>
            <a:effectLst>
              <a:outerShdw blurRad="203200" dist="101600" dir="2700000">
                <a:srgbClr val="000000">
                  <a:alpha val="30000"/>
                </a:srgbClr>
              </a:outerShdw>
            </a:effectLst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" name="Group 4"/>
          <p:cNvGrpSpPr/>
          <p:nvPr/>
        </p:nvGrpSpPr>
        <p:grpSpPr>
          <a:xfrm>
            <a:off x="572171" y="516087"/>
            <a:ext cx="715670" cy="715670"/>
            <a:chOff x="572171" y="516087"/>
            <a:chExt cx="715670" cy="715670"/>
          </a:xfrm>
        </p:grpSpPr>
        <p:sp>
          <p:nvSpPr>
            <p:cNvPr id="5" name="Freeform 5"/>
            <p:cNvSpPr/>
            <p:nvPr/>
          </p:nvSpPr>
          <p:spPr>
            <a:xfrm>
              <a:off x="572171" y="516087"/>
              <a:ext cx="715670" cy="715670"/>
            </a:xfrm>
            <a:custGeom>
              <a:rect l="l" t="t" r="r" b="b"/>
              <a:pathLst>
                <a:path w="1625021" h="1625022">
                  <a:moveTo>
                    <a:pt x="247132" y="108611"/>
                  </a:moveTo>
                  <a:cubicBezTo>
                    <a:pt x="173259" y="108611"/>
                    <a:pt x="113373" y="168497"/>
                    <a:pt x="113373" y="242370"/>
                  </a:cubicBezTo>
                  <a:lnTo>
                    <a:pt x="113373" y="1373126"/>
                  </a:lnTo>
                  <a:cubicBezTo>
                    <a:pt x="113373" y="1446999"/>
                    <a:pt x="173259" y="1506885"/>
                    <a:pt x="247132" y="1506885"/>
                  </a:cubicBezTo>
                  <a:lnTo>
                    <a:pt x="1377888" y="1506885"/>
                  </a:lnTo>
                  <a:cubicBezTo>
                    <a:pt x="1451761" y="1506885"/>
                    <a:pt x="1511647" y="1446999"/>
                    <a:pt x="1511647" y="1373126"/>
                  </a:cubicBezTo>
                  <a:lnTo>
                    <a:pt x="1511647" y="242370"/>
                  </a:lnTo>
                  <a:cubicBezTo>
                    <a:pt x="1511647" y="168497"/>
                    <a:pt x="1451761" y="108611"/>
                    <a:pt x="1377888" y="108611"/>
                  </a:cubicBezTo>
                  <a:close/>
                  <a:moveTo>
                    <a:pt x="143668" y="0"/>
                  </a:moveTo>
                  <a:lnTo>
                    <a:pt x="1481353" y="0"/>
                  </a:lnTo>
                  <a:cubicBezTo>
                    <a:pt x="1560699" y="0"/>
                    <a:pt x="1625021" y="64322"/>
                    <a:pt x="1625021" y="143668"/>
                  </a:cubicBezTo>
                  <a:lnTo>
                    <a:pt x="1625021" y="1481354"/>
                  </a:lnTo>
                  <a:cubicBezTo>
                    <a:pt x="1625021" y="1560700"/>
                    <a:pt x="1560699" y="1625022"/>
                    <a:pt x="1481353" y="1625022"/>
                  </a:cubicBezTo>
                  <a:lnTo>
                    <a:pt x="143668" y="1625022"/>
                  </a:lnTo>
                  <a:cubicBezTo>
                    <a:pt x="64322" y="1625022"/>
                    <a:pt x="0" y="1560700"/>
                    <a:pt x="0" y="1481354"/>
                  </a:cubicBezTo>
                  <a:lnTo>
                    <a:pt x="0" y="143668"/>
                  </a:lnTo>
                  <a:cubicBezTo>
                    <a:pt x="0" y="64322"/>
                    <a:pt x="64322" y="0"/>
                    <a:pt x="143668" y="0"/>
                  </a:cubicBezTo>
                  <a:close/>
                </a:path>
              </a:pathLst>
            </a:custGeom>
            <a:solidFill>
              <a:schemeClr val="accent1">
                <a:lumMod val="9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572171" y="516087"/>
              <a:ext cx="715670" cy="715670"/>
            </a:xfrm>
            <a:prstGeom prst="roundRect">
              <a:avLst>
                <a:gd name="adj" fmla="val 8841"/>
              </a:avLst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622036" y="565953"/>
              <a:ext cx="615696" cy="615696"/>
            </a:xfrm>
            <a:prstGeom prst="roundRect">
              <a:avLst>
                <a:gd name="adj" fmla="val 9566"/>
              </a:avLst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8" name="AutoShape 8"/>
          <p:cNvSpPr/>
          <p:nvPr/>
        </p:nvSpPr>
        <p:spPr>
          <a:xfrm>
            <a:off x="1490568" y="1247584"/>
            <a:ext cx="1681506" cy="766756"/>
          </a:xfrm>
          <a:prstGeom prst="rect">
            <a:avLst/>
          </a:prstGeom>
        </p:spPr>
        <p:txBody>
          <a:bodyPr vert="horz" wrap="square" lIns="0" tIns="0" rIns="0" bIns="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ct val="0"/>
              </a:spcBef>
              <a:defRPr/>
            </a:pPr>
            <a:r>
              <a:rPr lang="en-US" sz="4425" b="1">
                <a:solidFill>
                  <a:srgbClr val="FFFFFF">
                    <a:alpha val="100000"/>
                  </a:srgbClr>
                </a:solidFill>
                <a:latin typeface="黑体"/>
                <a:ea typeface="黑体"/>
                <a:cs typeface="黑体"/>
              </a:rPr>
              <a:t>目录</a:t>
            </a:r>
            <a:endParaRPr lang="en-US" sz="1100"/>
          </a:p>
        </p:txBody>
      </p:sp>
      <p:cxnSp>
        <p:nvCxnSpPr>
          <p:cNvPr id="9" name="Connector 9"/>
          <p:cNvCxnSpPr/>
          <p:nvPr/>
        </p:nvCxnSpPr>
        <p:spPr>
          <a:xfrm>
            <a:off x="4573574" y="1614170"/>
            <a:ext cx="5237390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10" name="TextBox 10"/>
          <p:cNvSpPr txBox="1"/>
          <p:nvPr/>
        </p:nvSpPr>
        <p:spPr>
          <a:xfrm>
            <a:off x="4596480" y="1789458"/>
            <a:ext cx="6562725" cy="4819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慢阻肺概述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慢阻肺的护理原则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慢阻肺的药物治疗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慢阻肺的非药物治疗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慢阻肺的预防与控制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571585" y="1029917"/>
            <a:ext cx="8683321" cy="114947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84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97052" y="2763839"/>
            <a:ext cx="8024317" cy="18726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慢阻肺概述</a:t>
            </a:r>
          </a:p>
        </p:txBody>
      </p:sp>
      <p:sp>
        <p:nvSpPr>
          <p:cNvPr id="4" name="Freeform 4"/>
          <p:cNvSpPr/>
          <p:nvPr/>
        </p:nvSpPr>
        <p:spPr>
          <a:xfrm>
            <a:off x="3033917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097052" y="5602490"/>
            <a:ext cx="3105564" cy="41033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cxnSp>
        <p:nvCxnSpPr>
          <p:cNvPr id="6" name="Connector 6"/>
          <p:cNvCxnSpPr/>
          <p:nvPr/>
        </p:nvCxnSpPr>
        <p:spPr>
          <a:xfrm>
            <a:off x="3377035" y="5849950"/>
            <a:ext cx="8820012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286235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269079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9" name="Group 9"/>
          <p:cNvGrpSpPr/>
          <p:nvPr/>
        </p:nvGrpSpPr>
        <p:grpSpPr>
          <a:xfrm>
            <a:off x="1097052" y="1098977"/>
            <a:ext cx="1335306" cy="1335306"/>
            <a:chOff x="1097052" y="1098977"/>
            <a:chExt cx="1335306" cy="1335306"/>
          </a:xfrm>
        </p:grpSpPr>
        <p:sp>
          <p:nvSpPr>
            <p:cNvPr id="10" name="AutoShape 10"/>
            <p:cNvSpPr/>
            <p:nvPr/>
          </p:nvSpPr>
          <p:spPr>
            <a:xfrm>
              <a:off x="1097052" y="1098977"/>
              <a:ext cx="1335306" cy="1335306"/>
            </a:xfrm>
            <a:prstGeom prst="roundRect">
              <a:avLst>
                <a:gd name="adj" fmla="val 8841"/>
              </a:avLst>
            </a:prstGeom>
            <a:gradFill>
              <a:gsLst>
                <a:gs pos="0">
                  <a:schemeClr val="accent1">
                    <a:alpha val="100000"/>
                    <a:lumMod val="85000"/>
                  </a:schemeClr>
                </a:gs>
                <a:gs pos="100000">
                  <a:schemeClr val="accent1">
                    <a:alpha val="100000"/>
                  </a:schemeClr>
                </a:gs>
              </a:gsLst>
              <a:lin ang="2700000"/>
            </a:gradFill>
            <a:effectLst>
              <a:outerShdw blurRad="203200" dist="101600" dir="2700000">
                <a:srgbClr val="000000">
                  <a:alpha val="30000"/>
                </a:srgbClr>
              </a:outerShdw>
            </a:effectLst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" name="Group 11"/>
          <p:cNvGrpSpPr/>
          <p:nvPr/>
        </p:nvGrpSpPr>
        <p:grpSpPr>
          <a:xfrm>
            <a:off x="1133886" y="1135811"/>
            <a:ext cx="1261638" cy="1261638"/>
            <a:chOff x="1133886" y="1135811"/>
            <a:chExt cx="1261638" cy="1261638"/>
          </a:xfrm>
        </p:grpSpPr>
        <p:sp>
          <p:nvSpPr>
            <p:cNvPr id="12" name="Freeform 12"/>
            <p:cNvSpPr/>
            <p:nvPr/>
          </p:nvSpPr>
          <p:spPr>
            <a:xfrm>
              <a:off x="1133886" y="1135811"/>
              <a:ext cx="1261638" cy="1261638"/>
            </a:xfrm>
            <a:custGeom>
              <a:rect l="l" t="t" r="r" b="b"/>
              <a:pathLst>
                <a:path w="1625021" h="1625022">
                  <a:moveTo>
                    <a:pt x="247132" y="108611"/>
                  </a:moveTo>
                  <a:cubicBezTo>
                    <a:pt x="173259" y="108611"/>
                    <a:pt x="113373" y="168497"/>
                    <a:pt x="113373" y="242370"/>
                  </a:cubicBezTo>
                  <a:lnTo>
                    <a:pt x="113373" y="1373126"/>
                  </a:lnTo>
                  <a:cubicBezTo>
                    <a:pt x="113373" y="1446999"/>
                    <a:pt x="173259" y="1506885"/>
                    <a:pt x="247132" y="1506885"/>
                  </a:cubicBezTo>
                  <a:lnTo>
                    <a:pt x="1377888" y="1506885"/>
                  </a:lnTo>
                  <a:cubicBezTo>
                    <a:pt x="1451761" y="1506885"/>
                    <a:pt x="1511647" y="1446999"/>
                    <a:pt x="1511647" y="1373126"/>
                  </a:cubicBezTo>
                  <a:lnTo>
                    <a:pt x="1511647" y="242370"/>
                  </a:lnTo>
                  <a:cubicBezTo>
                    <a:pt x="1511647" y="168497"/>
                    <a:pt x="1451761" y="108611"/>
                    <a:pt x="1377888" y="108611"/>
                  </a:cubicBezTo>
                  <a:close/>
                  <a:moveTo>
                    <a:pt x="143668" y="0"/>
                  </a:moveTo>
                  <a:lnTo>
                    <a:pt x="1481353" y="0"/>
                  </a:lnTo>
                  <a:cubicBezTo>
                    <a:pt x="1560699" y="0"/>
                    <a:pt x="1625021" y="64322"/>
                    <a:pt x="1625021" y="143668"/>
                  </a:cubicBezTo>
                  <a:lnTo>
                    <a:pt x="1625021" y="1481354"/>
                  </a:lnTo>
                  <a:cubicBezTo>
                    <a:pt x="1625021" y="1560700"/>
                    <a:pt x="1560699" y="1625022"/>
                    <a:pt x="1481353" y="1625022"/>
                  </a:cubicBezTo>
                  <a:lnTo>
                    <a:pt x="143668" y="1625022"/>
                  </a:lnTo>
                  <a:cubicBezTo>
                    <a:pt x="64322" y="1625022"/>
                    <a:pt x="0" y="1560700"/>
                    <a:pt x="0" y="1481354"/>
                  </a:cubicBezTo>
                  <a:lnTo>
                    <a:pt x="0" y="143668"/>
                  </a:lnTo>
                  <a:cubicBezTo>
                    <a:pt x="0" y="64322"/>
                    <a:pt x="64322" y="0"/>
                    <a:pt x="143668" y="0"/>
                  </a:cubicBezTo>
                  <a:close/>
                </a:path>
              </a:pathLst>
            </a:custGeom>
            <a:solidFill>
              <a:schemeClr val="accent1">
                <a:lumMod val="9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1133886" y="1135811"/>
              <a:ext cx="1261638" cy="1261638"/>
            </a:xfrm>
            <a:prstGeom prst="roundRect">
              <a:avLst>
                <a:gd name="adj" fmla="val 8841"/>
              </a:avLst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1221928" y="1223852"/>
              <a:ext cx="1085633" cy="1085633"/>
            </a:xfrm>
            <a:prstGeom prst="roundRect">
              <a:avLst>
                <a:gd name="adj" fmla="val 9566"/>
              </a:avLst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" name="Group 15"/>
          <p:cNvGrpSpPr/>
          <p:nvPr/>
        </p:nvGrpSpPr>
        <p:grpSpPr>
          <a:xfrm>
            <a:off x="1342916" y="1576096"/>
            <a:ext cx="843579" cy="577491"/>
            <a:chOff x="1342916" y="1576096"/>
            <a:chExt cx="843579" cy="577491"/>
          </a:xfrm>
        </p:grpSpPr>
        <p:sp>
          <p:nvSpPr>
            <p:cNvPr id="16" name="Freeform 16"/>
            <p:cNvSpPr/>
            <p:nvPr/>
          </p:nvSpPr>
          <p:spPr>
            <a:xfrm>
              <a:off x="1342916" y="1576096"/>
              <a:ext cx="843579" cy="577491"/>
            </a:xfrm>
            <a:custGeom>
              <a:rect l="l" t="t" r="r" b="b"/>
              <a:pathLst>
                <a:path w="3113" h="2131">
                  <a:moveTo>
                    <a:pt x="3057" y="497"/>
                  </a:moveTo>
                  <a:cubicBezTo>
                    <a:pt x="1582" y="5"/>
                    <a:pt x="1582" y="5"/>
                    <a:pt x="1582" y="5"/>
                  </a:cubicBezTo>
                  <a:cubicBezTo>
                    <a:pt x="1565" y="0"/>
                    <a:pt x="1547" y="0"/>
                    <a:pt x="1531" y="5"/>
                  </a:cubicBezTo>
                  <a:cubicBezTo>
                    <a:pt x="56" y="497"/>
                    <a:pt x="56" y="497"/>
                    <a:pt x="56" y="497"/>
                  </a:cubicBezTo>
                  <a:cubicBezTo>
                    <a:pt x="23" y="508"/>
                    <a:pt x="0" y="539"/>
                    <a:pt x="0" y="574"/>
                  </a:cubicBezTo>
                  <a:cubicBezTo>
                    <a:pt x="0" y="610"/>
                    <a:pt x="23" y="641"/>
                    <a:pt x="56" y="652"/>
                  </a:cubicBezTo>
                  <a:cubicBezTo>
                    <a:pt x="492" y="797"/>
                    <a:pt x="492" y="797"/>
                    <a:pt x="492" y="797"/>
                  </a:cubicBezTo>
                  <a:cubicBezTo>
                    <a:pt x="492" y="1230"/>
                    <a:pt x="492" y="1230"/>
                    <a:pt x="492" y="1230"/>
                  </a:cubicBezTo>
                  <a:cubicBezTo>
                    <a:pt x="492" y="1252"/>
                    <a:pt x="500" y="1272"/>
                    <a:pt x="515" y="1288"/>
                  </a:cubicBezTo>
                  <a:cubicBezTo>
                    <a:pt x="530" y="1302"/>
                    <a:pt x="875" y="1639"/>
                    <a:pt x="1556" y="1639"/>
                  </a:cubicBezTo>
                  <a:cubicBezTo>
                    <a:pt x="1804" y="1639"/>
                    <a:pt x="2036" y="1595"/>
                    <a:pt x="2244" y="1507"/>
                  </a:cubicBezTo>
                  <a:cubicBezTo>
                    <a:pt x="2285" y="1489"/>
                    <a:pt x="2305" y="1441"/>
                    <a:pt x="2287" y="1399"/>
                  </a:cubicBezTo>
                  <a:cubicBezTo>
                    <a:pt x="2270" y="1358"/>
                    <a:pt x="2222" y="1338"/>
                    <a:pt x="2180" y="1356"/>
                  </a:cubicBezTo>
                  <a:cubicBezTo>
                    <a:pt x="1992" y="1435"/>
                    <a:pt x="1782" y="1475"/>
                    <a:pt x="1557" y="1475"/>
                  </a:cubicBezTo>
                  <a:cubicBezTo>
                    <a:pt x="1238" y="1475"/>
                    <a:pt x="1004" y="1393"/>
                    <a:pt x="863" y="1324"/>
                  </a:cubicBezTo>
                  <a:cubicBezTo>
                    <a:pt x="759" y="1272"/>
                    <a:pt x="689" y="1221"/>
                    <a:pt x="656" y="1193"/>
                  </a:cubicBezTo>
                  <a:cubicBezTo>
                    <a:pt x="656" y="852"/>
                    <a:pt x="656" y="852"/>
                    <a:pt x="656" y="852"/>
                  </a:cubicBezTo>
                  <a:cubicBezTo>
                    <a:pt x="1531" y="1144"/>
                    <a:pt x="1531" y="1144"/>
                    <a:pt x="1531" y="1144"/>
                  </a:cubicBezTo>
                  <a:cubicBezTo>
                    <a:pt x="1539" y="1146"/>
                    <a:pt x="1548" y="1148"/>
                    <a:pt x="1557" y="1148"/>
                  </a:cubicBezTo>
                  <a:cubicBezTo>
                    <a:pt x="1565" y="1148"/>
                    <a:pt x="1574" y="1146"/>
                    <a:pt x="1583" y="1144"/>
                  </a:cubicBezTo>
                  <a:cubicBezTo>
                    <a:pt x="2458" y="852"/>
                    <a:pt x="2458" y="852"/>
                    <a:pt x="2458" y="852"/>
                  </a:cubicBezTo>
                  <a:cubicBezTo>
                    <a:pt x="2458" y="998"/>
                    <a:pt x="2458" y="998"/>
                    <a:pt x="2458" y="998"/>
                  </a:cubicBezTo>
                  <a:cubicBezTo>
                    <a:pt x="2362" y="1032"/>
                    <a:pt x="2294" y="1123"/>
                    <a:pt x="2294" y="1230"/>
                  </a:cubicBezTo>
                  <a:cubicBezTo>
                    <a:pt x="2294" y="1330"/>
                    <a:pt x="2354" y="1416"/>
                    <a:pt x="2440" y="1454"/>
                  </a:cubicBezTo>
                  <a:cubicBezTo>
                    <a:pt x="2296" y="2029"/>
                    <a:pt x="2296" y="2029"/>
                    <a:pt x="2296" y="2029"/>
                  </a:cubicBezTo>
                  <a:cubicBezTo>
                    <a:pt x="2290" y="2053"/>
                    <a:pt x="2296" y="2080"/>
                    <a:pt x="2311" y="2099"/>
                  </a:cubicBezTo>
                  <a:cubicBezTo>
                    <a:pt x="2327" y="2119"/>
                    <a:pt x="2351" y="2131"/>
                    <a:pt x="2376" y="2131"/>
                  </a:cubicBezTo>
                  <a:cubicBezTo>
                    <a:pt x="2704" y="2131"/>
                    <a:pt x="2704" y="2131"/>
                    <a:pt x="2704" y="2131"/>
                  </a:cubicBezTo>
                  <a:cubicBezTo>
                    <a:pt x="2729" y="2131"/>
                    <a:pt x="2753" y="2119"/>
                    <a:pt x="2768" y="2099"/>
                  </a:cubicBezTo>
                  <a:cubicBezTo>
                    <a:pt x="2784" y="2080"/>
                    <a:pt x="2789" y="2053"/>
                    <a:pt x="2783" y="2029"/>
                  </a:cubicBezTo>
                  <a:cubicBezTo>
                    <a:pt x="2639" y="1454"/>
                    <a:pt x="2639" y="1454"/>
                    <a:pt x="2639" y="1454"/>
                  </a:cubicBezTo>
                  <a:cubicBezTo>
                    <a:pt x="2725" y="1416"/>
                    <a:pt x="2785" y="1330"/>
                    <a:pt x="2785" y="1230"/>
                  </a:cubicBezTo>
                  <a:cubicBezTo>
                    <a:pt x="2785" y="1123"/>
                    <a:pt x="2717" y="1032"/>
                    <a:pt x="2622" y="998"/>
                  </a:cubicBezTo>
                  <a:cubicBezTo>
                    <a:pt x="2622" y="797"/>
                    <a:pt x="2622" y="797"/>
                    <a:pt x="2622" y="797"/>
                  </a:cubicBezTo>
                  <a:cubicBezTo>
                    <a:pt x="3057" y="652"/>
                    <a:pt x="3057" y="652"/>
                    <a:pt x="3057" y="652"/>
                  </a:cubicBezTo>
                  <a:cubicBezTo>
                    <a:pt x="3091" y="641"/>
                    <a:pt x="3113" y="610"/>
                    <a:pt x="3113" y="574"/>
                  </a:cubicBezTo>
                  <a:cubicBezTo>
                    <a:pt x="3113" y="539"/>
                    <a:pt x="3091" y="508"/>
                    <a:pt x="3057" y="497"/>
                  </a:cubicBezTo>
                  <a:close/>
                  <a:moveTo>
                    <a:pt x="2540" y="1148"/>
                  </a:moveTo>
                  <a:cubicBezTo>
                    <a:pt x="2585" y="1148"/>
                    <a:pt x="2621" y="1184"/>
                    <a:pt x="2621" y="1230"/>
                  </a:cubicBezTo>
                  <a:cubicBezTo>
                    <a:pt x="2621" y="1275"/>
                    <a:pt x="2585" y="1312"/>
                    <a:pt x="2540" y="1312"/>
                  </a:cubicBezTo>
                  <a:cubicBezTo>
                    <a:pt x="2494" y="1312"/>
                    <a:pt x="2458" y="1275"/>
                    <a:pt x="2458" y="1230"/>
                  </a:cubicBezTo>
                  <a:cubicBezTo>
                    <a:pt x="2458" y="1184"/>
                    <a:pt x="2494" y="1148"/>
                    <a:pt x="2540" y="1148"/>
                  </a:cubicBezTo>
                  <a:close/>
                  <a:moveTo>
                    <a:pt x="2481" y="1967"/>
                  </a:moveTo>
                  <a:cubicBezTo>
                    <a:pt x="2540" y="1731"/>
                    <a:pt x="2540" y="1731"/>
                    <a:pt x="2540" y="1731"/>
                  </a:cubicBezTo>
                  <a:cubicBezTo>
                    <a:pt x="2599" y="1967"/>
                    <a:pt x="2599" y="1967"/>
                    <a:pt x="2599" y="1967"/>
                  </a:cubicBezTo>
                  <a:cubicBezTo>
                    <a:pt x="2481" y="1967"/>
                    <a:pt x="2481" y="1967"/>
                    <a:pt x="2481" y="1967"/>
                  </a:cubicBezTo>
                  <a:close/>
                  <a:moveTo>
                    <a:pt x="2533" y="654"/>
                  </a:moveTo>
                  <a:cubicBezTo>
                    <a:pt x="1570" y="493"/>
                    <a:pt x="1570" y="493"/>
                    <a:pt x="1570" y="493"/>
                  </a:cubicBezTo>
                  <a:cubicBezTo>
                    <a:pt x="1525" y="486"/>
                    <a:pt x="1483" y="516"/>
                    <a:pt x="1476" y="561"/>
                  </a:cubicBezTo>
                  <a:cubicBezTo>
                    <a:pt x="1469" y="605"/>
                    <a:pt x="1499" y="648"/>
                    <a:pt x="1543" y="655"/>
                  </a:cubicBezTo>
                  <a:cubicBezTo>
                    <a:pt x="2201" y="765"/>
                    <a:pt x="2201" y="765"/>
                    <a:pt x="2201" y="765"/>
                  </a:cubicBezTo>
                  <a:cubicBezTo>
                    <a:pt x="1557" y="979"/>
                    <a:pt x="1557" y="979"/>
                    <a:pt x="1557" y="979"/>
                  </a:cubicBezTo>
                  <a:cubicBezTo>
                    <a:pt x="341" y="574"/>
                    <a:pt x="341" y="574"/>
                    <a:pt x="341" y="574"/>
                  </a:cubicBezTo>
                  <a:cubicBezTo>
                    <a:pt x="1557" y="169"/>
                    <a:pt x="1557" y="169"/>
                    <a:pt x="1557" y="169"/>
                  </a:cubicBezTo>
                  <a:cubicBezTo>
                    <a:pt x="2772" y="574"/>
                    <a:pt x="2772" y="574"/>
                    <a:pt x="2772" y="574"/>
                  </a:cubicBezTo>
                  <a:cubicBezTo>
                    <a:pt x="2533" y="654"/>
                    <a:pt x="2533" y="654"/>
                    <a:pt x="2533" y="654"/>
                  </a:cubicBezTo>
                  <a:close/>
                  <a:moveTo>
                    <a:pt x="2533" y="654"/>
                  </a:moveTo>
                  <a:cubicBezTo>
                    <a:pt x="2533" y="654"/>
                    <a:pt x="2533" y="654"/>
                    <a:pt x="2533" y="654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慢阻肺的定义和分类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慢阻肺（慢性阻塞性肺疾病）是一种常见的慢性呼吸系统疾病，主要特征为持续气流受限，可以进一步细分为慢性支气管炎和肺气肿等类型。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929" r="2929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定义与分类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24000" r="24000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慢阻肺的病因和发病机制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慢阻肺的病因主要包括长期吸烟、空气污染、职业暴露等环境因素，以及遗传因素等。发病机制涉及气道和肺实质的慢性炎症，导致气道黏膜增生、平滑肌痉挛和分泌物增多等。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慢阻肺的病因和发病机制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慢阻肺的症状和体征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慢阻肺的症状主要包括慢性咳嗽、咳痰和呼吸困难，随着病情加重可能出现喘息和胸闷等。体征主要包括肺部啰音、桶状胸和杵状指等。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慢阻肺的症状和体征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571585" y="1029917"/>
            <a:ext cx="8683321" cy="114947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84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97052" y="2763839"/>
            <a:ext cx="8024317" cy="18726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慢阻肺的护理原则</a:t>
            </a:r>
          </a:p>
        </p:txBody>
      </p:sp>
      <p:sp>
        <p:nvSpPr>
          <p:cNvPr id="4" name="Freeform 4"/>
          <p:cNvSpPr/>
          <p:nvPr/>
        </p:nvSpPr>
        <p:spPr>
          <a:xfrm>
            <a:off x="3033917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097052" y="5602490"/>
            <a:ext cx="3105564" cy="41033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cxnSp>
        <p:nvCxnSpPr>
          <p:cNvPr id="6" name="Connector 6"/>
          <p:cNvCxnSpPr/>
          <p:nvPr/>
        </p:nvCxnSpPr>
        <p:spPr>
          <a:xfrm>
            <a:off x="3377035" y="5849950"/>
            <a:ext cx="8820012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286235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269079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9" name="Group 9"/>
          <p:cNvGrpSpPr/>
          <p:nvPr/>
        </p:nvGrpSpPr>
        <p:grpSpPr>
          <a:xfrm>
            <a:off x="1097052" y="1098977"/>
            <a:ext cx="1335306" cy="1335306"/>
            <a:chOff x="1097052" y="1098977"/>
            <a:chExt cx="1335306" cy="1335306"/>
          </a:xfrm>
        </p:grpSpPr>
        <p:sp>
          <p:nvSpPr>
            <p:cNvPr id="10" name="AutoShape 10"/>
            <p:cNvSpPr/>
            <p:nvPr/>
          </p:nvSpPr>
          <p:spPr>
            <a:xfrm>
              <a:off x="1097052" y="1098977"/>
              <a:ext cx="1335306" cy="1335306"/>
            </a:xfrm>
            <a:prstGeom prst="roundRect">
              <a:avLst>
                <a:gd name="adj" fmla="val 8841"/>
              </a:avLst>
            </a:prstGeom>
            <a:gradFill>
              <a:gsLst>
                <a:gs pos="0">
                  <a:schemeClr val="accent1">
                    <a:alpha val="100000"/>
                    <a:lumMod val="85000"/>
                  </a:schemeClr>
                </a:gs>
                <a:gs pos="100000">
                  <a:schemeClr val="accent1">
                    <a:alpha val="100000"/>
                  </a:schemeClr>
                </a:gs>
              </a:gsLst>
              <a:lin ang="2700000"/>
            </a:gradFill>
            <a:effectLst>
              <a:outerShdw blurRad="203200" dist="101600" dir="2700000">
                <a:srgbClr val="000000">
                  <a:alpha val="30000"/>
                </a:srgbClr>
              </a:outerShdw>
            </a:effectLst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" name="Group 11"/>
          <p:cNvGrpSpPr/>
          <p:nvPr/>
        </p:nvGrpSpPr>
        <p:grpSpPr>
          <a:xfrm>
            <a:off x="1133886" y="1135811"/>
            <a:ext cx="1261638" cy="1261638"/>
            <a:chOff x="1133886" y="1135811"/>
            <a:chExt cx="1261638" cy="1261638"/>
          </a:xfrm>
        </p:grpSpPr>
        <p:sp>
          <p:nvSpPr>
            <p:cNvPr id="12" name="Freeform 12"/>
            <p:cNvSpPr/>
            <p:nvPr/>
          </p:nvSpPr>
          <p:spPr>
            <a:xfrm>
              <a:off x="1133886" y="1135811"/>
              <a:ext cx="1261638" cy="1261638"/>
            </a:xfrm>
            <a:custGeom>
              <a:rect l="l" t="t" r="r" b="b"/>
              <a:pathLst>
                <a:path w="1625021" h="1625022">
                  <a:moveTo>
                    <a:pt x="247132" y="108611"/>
                  </a:moveTo>
                  <a:cubicBezTo>
                    <a:pt x="173259" y="108611"/>
                    <a:pt x="113373" y="168497"/>
                    <a:pt x="113373" y="242370"/>
                  </a:cubicBezTo>
                  <a:lnTo>
                    <a:pt x="113373" y="1373126"/>
                  </a:lnTo>
                  <a:cubicBezTo>
                    <a:pt x="113373" y="1446999"/>
                    <a:pt x="173259" y="1506885"/>
                    <a:pt x="247132" y="1506885"/>
                  </a:cubicBezTo>
                  <a:lnTo>
                    <a:pt x="1377888" y="1506885"/>
                  </a:lnTo>
                  <a:cubicBezTo>
                    <a:pt x="1451761" y="1506885"/>
                    <a:pt x="1511647" y="1446999"/>
                    <a:pt x="1511647" y="1373126"/>
                  </a:cubicBezTo>
                  <a:lnTo>
                    <a:pt x="1511647" y="242370"/>
                  </a:lnTo>
                  <a:cubicBezTo>
                    <a:pt x="1511647" y="168497"/>
                    <a:pt x="1451761" y="108611"/>
                    <a:pt x="1377888" y="108611"/>
                  </a:cubicBezTo>
                  <a:close/>
                  <a:moveTo>
                    <a:pt x="143668" y="0"/>
                  </a:moveTo>
                  <a:lnTo>
                    <a:pt x="1481353" y="0"/>
                  </a:lnTo>
                  <a:cubicBezTo>
                    <a:pt x="1560699" y="0"/>
                    <a:pt x="1625021" y="64322"/>
                    <a:pt x="1625021" y="143668"/>
                  </a:cubicBezTo>
                  <a:lnTo>
                    <a:pt x="1625021" y="1481354"/>
                  </a:lnTo>
                  <a:cubicBezTo>
                    <a:pt x="1625021" y="1560700"/>
                    <a:pt x="1560699" y="1625022"/>
                    <a:pt x="1481353" y="1625022"/>
                  </a:cubicBezTo>
                  <a:lnTo>
                    <a:pt x="143668" y="1625022"/>
                  </a:lnTo>
                  <a:cubicBezTo>
                    <a:pt x="64322" y="1625022"/>
                    <a:pt x="0" y="1560700"/>
                    <a:pt x="0" y="1481354"/>
                  </a:cubicBezTo>
                  <a:lnTo>
                    <a:pt x="0" y="143668"/>
                  </a:lnTo>
                  <a:cubicBezTo>
                    <a:pt x="0" y="64322"/>
                    <a:pt x="64322" y="0"/>
                    <a:pt x="143668" y="0"/>
                  </a:cubicBezTo>
                  <a:close/>
                </a:path>
              </a:pathLst>
            </a:custGeom>
            <a:solidFill>
              <a:schemeClr val="accent1">
                <a:lumMod val="9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1133886" y="1135811"/>
              <a:ext cx="1261638" cy="1261638"/>
            </a:xfrm>
            <a:prstGeom prst="roundRect">
              <a:avLst>
                <a:gd name="adj" fmla="val 8841"/>
              </a:avLst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1221928" y="1223852"/>
              <a:ext cx="1085633" cy="1085633"/>
            </a:xfrm>
            <a:prstGeom prst="roundRect">
              <a:avLst>
                <a:gd name="adj" fmla="val 9566"/>
              </a:avLst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" name="Group 15"/>
          <p:cNvGrpSpPr/>
          <p:nvPr/>
        </p:nvGrpSpPr>
        <p:grpSpPr>
          <a:xfrm>
            <a:off x="1342916" y="1576096"/>
            <a:ext cx="843579" cy="577491"/>
            <a:chOff x="1342916" y="1576096"/>
            <a:chExt cx="843579" cy="577491"/>
          </a:xfrm>
        </p:grpSpPr>
        <p:sp>
          <p:nvSpPr>
            <p:cNvPr id="16" name="Freeform 16"/>
            <p:cNvSpPr/>
            <p:nvPr/>
          </p:nvSpPr>
          <p:spPr>
            <a:xfrm>
              <a:off x="1342916" y="1576096"/>
              <a:ext cx="843579" cy="577491"/>
            </a:xfrm>
            <a:custGeom>
              <a:rect l="l" t="t" r="r" b="b"/>
              <a:pathLst>
                <a:path w="3113" h="2131">
                  <a:moveTo>
                    <a:pt x="3057" y="497"/>
                  </a:moveTo>
                  <a:cubicBezTo>
                    <a:pt x="1582" y="5"/>
                    <a:pt x="1582" y="5"/>
                    <a:pt x="1582" y="5"/>
                  </a:cubicBezTo>
                  <a:cubicBezTo>
                    <a:pt x="1565" y="0"/>
                    <a:pt x="1547" y="0"/>
                    <a:pt x="1531" y="5"/>
                  </a:cubicBezTo>
                  <a:cubicBezTo>
                    <a:pt x="56" y="497"/>
                    <a:pt x="56" y="497"/>
                    <a:pt x="56" y="497"/>
                  </a:cubicBezTo>
                  <a:cubicBezTo>
                    <a:pt x="23" y="508"/>
                    <a:pt x="0" y="539"/>
                    <a:pt x="0" y="574"/>
                  </a:cubicBezTo>
                  <a:cubicBezTo>
                    <a:pt x="0" y="610"/>
                    <a:pt x="23" y="641"/>
                    <a:pt x="56" y="652"/>
                  </a:cubicBezTo>
                  <a:cubicBezTo>
                    <a:pt x="492" y="797"/>
                    <a:pt x="492" y="797"/>
                    <a:pt x="492" y="797"/>
                  </a:cubicBezTo>
                  <a:cubicBezTo>
                    <a:pt x="492" y="1230"/>
                    <a:pt x="492" y="1230"/>
                    <a:pt x="492" y="1230"/>
                  </a:cubicBezTo>
                  <a:cubicBezTo>
                    <a:pt x="492" y="1252"/>
                    <a:pt x="500" y="1272"/>
                    <a:pt x="515" y="1288"/>
                  </a:cubicBezTo>
                  <a:cubicBezTo>
                    <a:pt x="530" y="1302"/>
                    <a:pt x="875" y="1639"/>
                    <a:pt x="1556" y="1639"/>
                  </a:cubicBezTo>
                  <a:cubicBezTo>
                    <a:pt x="1804" y="1639"/>
                    <a:pt x="2036" y="1595"/>
                    <a:pt x="2244" y="1507"/>
                  </a:cubicBezTo>
                  <a:cubicBezTo>
                    <a:pt x="2285" y="1489"/>
                    <a:pt x="2305" y="1441"/>
                    <a:pt x="2287" y="1399"/>
                  </a:cubicBezTo>
                  <a:cubicBezTo>
                    <a:pt x="2270" y="1358"/>
                    <a:pt x="2222" y="1338"/>
                    <a:pt x="2180" y="1356"/>
                  </a:cubicBezTo>
                  <a:cubicBezTo>
                    <a:pt x="1992" y="1435"/>
                    <a:pt x="1782" y="1475"/>
                    <a:pt x="1557" y="1475"/>
                  </a:cubicBezTo>
                  <a:cubicBezTo>
                    <a:pt x="1238" y="1475"/>
                    <a:pt x="1004" y="1393"/>
                    <a:pt x="863" y="1324"/>
                  </a:cubicBezTo>
                  <a:cubicBezTo>
                    <a:pt x="759" y="1272"/>
                    <a:pt x="689" y="1221"/>
                    <a:pt x="656" y="1193"/>
                  </a:cubicBezTo>
                  <a:cubicBezTo>
                    <a:pt x="656" y="852"/>
                    <a:pt x="656" y="852"/>
                    <a:pt x="656" y="852"/>
                  </a:cubicBezTo>
                  <a:cubicBezTo>
                    <a:pt x="1531" y="1144"/>
                    <a:pt x="1531" y="1144"/>
                    <a:pt x="1531" y="1144"/>
                  </a:cubicBezTo>
                  <a:cubicBezTo>
                    <a:pt x="1539" y="1146"/>
                    <a:pt x="1548" y="1148"/>
                    <a:pt x="1557" y="1148"/>
                  </a:cubicBezTo>
                  <a:cubicBezTo>
                    <a:pt x="1565" y="1148"/>
                    <a:pt x="1574" y="1146"/>
                    <a:pt x="1583" y="1144"/>
                  </a:cubicBezTo>
                  <a:cubicBezTo>
                    <a:pt x="2458" y="852"/>
                    <a:pt x="2458" y="852"/>
                    <a:pt x="2458" y="852"/>
                  </a:cubicBezTo>
                  <a:cubicBezTo>
                    <a:pt x="2458" y="998"/>
                    <a:pt x="2458" y="998"/>
                    <a:pt x="2458" y="998"/>
                  </a:cubicBezTo>
                  <a:cubicBezTo>
                    <a:pt x="2362" y="1032"/>
                    <a:pt x="2294" y="1123"/>
                    <a:pt x="2294" y="1230"/>
                  </a:cubicBezTo>
                  <a:cubicBezTo>
                    <a:pt x="2294" y="1330"/>
                    <a:pt x="2354" y="1416"/>
                    <a:pt x="2440" y="1454"/>
                  </a:cubicBezTo>
                  <a:cubicBezTo>
                    <a:pt x="2296" y="2029"/>
                    <a:pt x="2296" y="2029"/>
                    <a:pt x="2296" y="2029"/>
                  </a:cubicBezTo>
                  <a:cubicBezTo>
                    <a:pt x="2290" y="2053"/>
                    <a:pt x="2296" y="2080"/>
                    <a:pt x="2311" y="2099"/>
                  </a:cubicBezTo>
                  <a:cubicBezTo>
                    <a:pt x="2327" y="2119"/>
                    <a:pt x="2351" y="2131"/>
                    <a:pt x="2376" y="2131"/>
                  </a:cubicBezTo>
                  <a:cubicBezTo>
                    <a:pt x="2704" y="2131"/>
                    <a:pt x="2704" y="2131"/>
                    <a:pt x="2704" y="2131"/>
                  </a:cubicBezTo>
                  <a:cubicBezTo>
                    <a:pt x="2729" y="2131"/>
                    <a:pt x="2753" y="2119"/>
                    <a:pt x="2768" y="2099"/>
                  </a:cubicBezTo>
                  <a:cubicBezTo>
                    <a:pt x="2784" y="2080"/>
                    <a:pt x="2789" y="2053"/>
                    <a:pt x="2783" y="2029"/>
                  </a:cubicBezTo>
                  <a:cubicBezTo>
                    <a:pt x="2639" y="1454"/>
                    <a:pt x="2639" y="1454"/>
                    <a:pt x="2639" y="1454"/>
                  </a:cubicBezTo>
                  <a:cubicBezTo>
                    <a:pt x="2725" y="1416"/>
                    <a:pt x="2785" y="1330"/>
                    <a:pt x="2785" y="1230"/>
                  </a:cubicBezTo>
                  <a:cubicBezTo>
                    <a:pt x="2785" y="1123"/>
                    <a:pt x="2717" y="1032"/>
                    <a:pt x="2622" y="998"/>
                  </a:cubicBezTo>
                  <a:cubicBezTo>
                    <a:pt x="2622" y="797"/>
                    <a:pt x="2622" y="797"/>
                    <a:pt x="2622" y="797"/>
                  </a:cubicBezTo>
                  <a:cubicBezTo>
                    <a:pt x="3057" y="652"/>
                    <a:pt x="3057" y="652"/>
                    <a:pt x="3057" y="652"/>
                  </a:cubicBezTo>
                  <a:cubicBezTo>
                    <a:pt x="3091" y="641"/>
                    <a:pt x="3113" y="610"/>
                    <a:pt x="3113" y="574"/>
                  </a:cubicBezTo>
                  <a:cubicBezTo>
                    <a:pt x="3113" y="539"/>
                    <a:pt x="3091" y="508"/>
                    <a:pt x="3057" y="497"/>
                  </a:cubicBezTo>
                  <a:close/>
                  <a:moveTo>
                    <a:pt x="2540" y="1148"/>
                  </a:moveTo>
                  <a:cubicBezTo>
                    <a:pt x="2585" y="1148"/>
                    <a:pt x="2621" y="1184"/>
                    <a:pt x="2621" y="1230"/>
                  </a:cubicBezTo>
                  <a:cubicBezTo>
                    <a:pt x="2621" y="1275"/>
                    <a:pt x="2585" y="1312"/>
                    <a:pt x="2540" y="1312"/>
                  </a:cubicBezTo>
                  <a:cubicBezTo>
                    <a:pt x="2494" y="1312"/>
                    <a:pt x="2458" y="1275"/>
                    <a:pt x="2458" y="1230"/>
                  </a:cubicBezTo>
                  <a:cubicBezTo>
                    <a:pt x="2458" y="1184"/>
                    <a:pt x="2494" y="1148"/>
                    <a:pt x="2540" y="1148"/>
                  </a:cubicBezTo>
                  <a:close/>
                  <a:moveTo>
                    <a:pt x="2481" y="1967"/>
                  </a:moveTo>
                  <a:cubicBezTo>
                    <a:pt x="2540" y="1731"/>
                    <a:pt x="2540" y="1731"/>
                    <a:pt x="2540" y="1731"/>
                  </a:cubicBezTo>
                  <a:cubicBezTo>
                    <a:pt x="2599" y="1967"/>
                    <a:pt x="2599" y="1967"/>
                    <a:pt x="2599" y="1967"/>
                  </a:cubicBezTo>
                  <a:cubicBezTo>
                    <a:pt x="2481" y="1967"/>
                    <a:pt x="2481" y="1967"/>
                    <a:pt x="2481" y="1967"/>
                  </a:cubicBezTo>
                  <a:close/>
                  <a:moveTo>
                    <a:pt x="2533" y="654"/>
                  </a:moveTo>
                  <a:cubicBezTo>
                    <a:pt x="1570" y="493"/>
                    <a:pt x="1570" y="493"/>
                    <a:pt x="1570" y="493"/>
                  </a:cubicBezTo>
                  <a:cubicBezTo>
                    <a:pt x="1525" y="486"/>
                    <a:pt x="1483" y="516"/>
                    <a:pt x="1476" y="561"/>
                  </a:cubicBezTo>
                  <a:cubicBezTo>
                    <a:pt x="1469" y="605"/>
                    <a:pt x="1499" y="648"/>
                    <a:pt x="1543" y="655"/>
                  </a:cubicBezTo>
                  <a:cubicBezTo>
                    <a:pt x="2201" y="765"/>
                    <a:pt x="2201" y="765"/>
                    <a:pt x="2201" y="765"/>
                  </a:cubicBezTo>
                  <a:cubicBezTo>
                    <a:pt x="1557" y="979"/>
                    <a:pt x="1557" y="979"/>
                    <a:pt x="1557" y="979"/>
                  </a:cubicBezTo>
                  <a:cubicBezTo>
                    <a:pt x="341" y="574"/>
                    <a:pt x="341" y="574"/>
                    <a:pt x="341" y="574"/>
                  </a:cubicBezTo>
                  <a:cubicBezTo>
                    <a:pt x="1557" y="169"/>
                    <a:pt x="1557" y="169"/>
                    <a:pt x="1557" y="169"/>
                  </a:cubicBezTo>
                  <a:cubicBezTo>
                    <a:pt x="2772" y="574"/>
                    <a:pt x="2772" y="574"/>
                    <a:pt x="2772" y="574"/>
                  </a:cubicBezTo>
                  <a:cubicBezTo>
                    <a:pt x="2533" y="654"/>
                    <a:pt x="2533" y="654"/>
                    <a:pt x="2533" y="654"/>
                  </a:cubicBezTo>
                  <a:close/>
                  <a:moveTo>
                    <a:pt x="2533" y="654"/>
                  </a:moveTo>
                  <a:cubicBezTo>
                    <a:pt x="2533" y="654"/>
                    <a:pt x="2533" y="654"/>
                    <a:pt x="2533" y="654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为患者提供心理支持和安慰，帮助他们缓解焦虑和恐惧。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心理支持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4292" r="1429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沟通与交流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6675" r="16675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教育宣教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8333" r="8333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与患者建立良好的沟通，了解他们的需求和担忧，并给予及时的回应。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向患者和家属介绍慢阻肺的疾病知识和护理要点，提高他们的认知和自我管理能力。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心理护理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提供营养均衡的食物，保证患者获得足够的能量和营养素。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6675" r="16675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l="16675" r="16675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l="16500" r="16500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营养均衡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减少食物中的盐分，以降低水肿和呼吸困难的风险。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控制盐分摄入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鼓励患者多喝水，保持充足的水分摄入，有助于痰液的排出。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增加水分摄入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饮食护理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规律作息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帮助患者建立规律的作息时间，保证充足的睡眠和休息。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保持室内空气清新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定期开窗通风，保持室内空气流通，减少空气中的细菌和病毒。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适度运动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鼓励患者在医生指导下进行适度的运动，以增强体质和免疫力。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rcRect l="98" r="98"/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tretch>
            <a:fillRect/>
          </a:stretch>
        </p:blipFill>
        <p:spPr>
          <a:xfrm>
            <a:off x="5358286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日常起居护理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2638" b="2638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2638" b="2638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4240" b="4240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康复护理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呼吸训练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指导患者进行呼吸训练，改善呼吸功能和肺活量。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排痰技巧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教授患者正确的排痰技巧，帮助他们有效地排出痰液。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长期氧疗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对于需要长期氧疗的患者，提供专业的指导和监测，确保氧疗的有效性和安全性。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571585" y="1029917"/>
            <a:ext cx="8683321" cy="114947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84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97052" y="2763839"/>
            <a:ext cx="8024317" cy="18726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慢阻肺的药物治疗</a:t>
            </a:r>
          </a:p>
        </p:txBody>
      </p:sp>
      <p:sp>
        <p:nvSpPr>
          <p:cNvPr id="4" name="Freeform 4"/>
          <p:cNvSpPr/>
          <p:nvPr/>
        </p:nvSpPr>
        <p:spPr>
          <a:xfrm>
            <a:off x="3033917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097052" y="5602490"/>
            <a:ext cx="3105564" cy="41033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cxnSp>
        <p:nvCxnSpPr>
          <p:cNvPr id="6" name="Connector 6"/>
          <p:cNvCxnSpPr/>
          <p:nvPr/>
        </p:nvCxnSpPr>
        <p:spPr>
          <a:xfrm>
            <a:off x="3377035" y="5849950"/>
            <a:ext cx="8820012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286235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269079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9" name="Group 9"/>
          <p:cNvGrpSpPr/>
          <p:nvPr/>
        </p:nvGrpSpPr>
        <p:grpSpPr>
          <a:xfrm>
            <a:off x="1097052" y="1098977"/>
            <a:ext cx="1335306" cy="1335306"/>
            <a:chOff x="1097052" y="1098977"/>
            <a:chExt cx="1335306" cy="1335306"/>
          </a:xfrm>
        </p:grpSpPr>
        <p:sp>
          <p:nvSpPr>
            <p:cNvPr id="10" name="AutoShape 10"/>
            <p:cNvSpPr/>
            <p:nvPr/>
          </p:nvSpPr>
          <p:spPr>
            <a:xfrm>
              <a:off x="1097052" y="1098977"/>
              <a:ext cx="1335306" cy="1335306"/>
            </a:xfrm>
            <a:prstGeom prst="roundRect">
              <a:avLst>
                <a:gd name="adj" fmla="val 8841"/>
              </a:avLst>
            </a:prstGeom>
            <a:gradFill>
              <a:gsLst>
                <a:gs pos="0">
                  <a:schemeClr val="accent1">
                    <a:alpha val="100000"/>
                    <a:lumMod val="85000"/>
                  </a:schemeClr>
                </a:gs>
                <a:gs pos="100000">
                  <a:schemeClr val="accent1">
                    <a:alpha val="100000"/>
                  </a:schemeClr>
                </a:gs>
              </a:gsLst>
              <a:lin ang="2700000"/>
            </a:gradFill>
            <a:effectLst>
              <a:outerShdw blurRad="203200" dist="101600" dir="2700000">
                <a:srgbClr val="000000">
                  <a:alpha val="30000"/>
                </a:srgbClr>
              </a:outerShdw>
            </a:effectLst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" name="Group 11"/>
          <p:cNvGrpSpPr/>
          <p:nvPr/>
        </p:nvGrpSpPr>
        <p:grpSpPr>
          <a:xfrm>
            <a:off x="1133886" y="1135811"/>
            <a:ext cx="1261638" cy="1261638"/>
            <a:chOff x="1133886" y="1135811"/>
            <a:chExt cx="1261638" cy="1261638"/>
          </a:xfrm>
        </p:grpSpPr>
        <p:sp>
          <p:nvSpPr>
            <p:cNvPr id="12" name="Freeform 12"/>
            <p:cNvSpPr/>
            <p:nvPr/>
          </p:nvSpPr>
          <p:spPr>
            <a:xfrm>
              <a:off x="1133886" y="1135811"/>
              <a:ext cx="1261638" cy="1261638"/>
            </a:xfrm>
            <a:custGeom>
              <a:rect l="l" t="t" r="r" b="b"/>
              <a:pathLst>
                <a:path w="1625021" h="1625022">
                  <a:moveTo>
                    <a:pt x="247132" y="108611"/>
                  </a:moveTo>
                  <a:cubicBezTo>
                    <a:pt x="173259" y="108611"/>
                    <a:pt x="113373" y="168497"/>
                    <a:pt x="113373" y="242370"/>
                  </a:cubicBezTo>
                  <a:lnTo>
                    <a:pt x="113373" y="1373126"/>
                  </a:lnTo>
                  <a:cubicBezTo>
                    <a:pt x="113373" y="1446999"/>
                    <a:pt x="173259" y="1506885"/>
                    <a:pt x="247132" y="1506885"/>
                  </a:cubicBezTo>
                  <a:lnTo>
                    <a:pt x="1377888" y="1506885"/>
                  </a:lnTo>
                  <a:cubicBezTo>
                    <a:pt x="1451761" y="1506885"/>
                    <a:pt x="1511647" y="1446999"/>
                    <a:pt x="1511647" y="1373126"/>
                  </a:cubicBezTo>
                  <a:lnTo>
                    <a:pt x="1511647" y="242370"/>
                  </a:lnTo>
                  <a:cubicBezTo>
                    <a:pt x="1511647" y="168497"/>
                    <a:pt x="1451761" y="108611"/>
                    <a:pt x="1377888" y="108611"/>
                  </a:cubicBezTo>
                  <a:close/>
                  <a:moveTo>
                    <a:pt x="143668" y="0"/>
                  </a:moveTo>
                  <a:lnTo>
                    <a:pt x="1481353" y="0"/>
                  </a:lnTo>
                  <a:cubicBezTo>
                    <a:pt x="1560699" y="0"/>
                    <a:pt x="1625021" y="64322"/>
                    <a:pt x="1625021" y="143668"/>
                  </a:cubicBezTo>
                  <a:lnTo>
                    <a:pt x="1625021" y="1481354"/>
                  </a:lnTo>
                  <a:cubicBezTo>
                    <a:pt x="1625021" y="1560700"/>
                    <a:pt x="1560699" y="1625022"/>
                    <a:pt x="1481353" y="1625022"/>
                  </a:cubicBezTo>
                  <a:lnTo>
                    <a:pt x="143668" y="1625022"/>
                  </a:lnTo>
                  <a:cubicBezTo>
                    <a:pt x="64322" y="1625022"/>
                    <a:pt x="0" y="1560700"/>
                    <a:pt x="0" y="1481354"/>
                  </a:cubicBezTo>
                  <a:lnTo>
                    <a:pt x="0" y="143668"/>
                  </a:lnTo>
                  <a:cubicBezTo>
                    <a:pt x="0" y="64322"/>
                    <a:pt x="64322" y="0"/>
                    <a:pt x="143668" y="0"/>
                  </a:cubicBezTo>
                  <a:close/>
                </a:path>
              </a:pathLst>
            </a:custGeom>
            <a:solidFill>
              <a:schemeClr val="accent1">
                <a:lumMod val="9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1133886" y="1135811"/>
              <a:ext cx="1261638" cy="1261638"/>
            </a:xfrm>
            <a:prstGeom prst="roundRect">
              <a:avLst>
                <a:gd name="adj" fmla="val 8841"/>
              </a:avLst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1221928" y="1223852"/>
              <a:ext cx="1085633" cy="1085633"/>
            </a:xfrm>
            <a:prstGeom prst="roundRect">
              <a:avLst>
                <a:gd name="adj" fmla="val 9566"/>
              </a:avLst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" name="Group 15"/>
          <p:cNvGrpSpPr/>
          <p:nvPr/>
        </p:nvGrpSpPr>
        <p:grpSpPr>
          <a:xfrm>
            <a:off x="1342916" y="1576096"/>
            <a:ext cx="843579" cy="577491"/>
            <a:chOff x="1342916" y="1576096"/>
            <a:chExt cx="843579" cy="577491"/>
          </a:xfrm>
        </p:grpSpPr>
        <p:sp>
          <p:nvSpPr>
            <p:cNvPr id="16" name="Freeform 16"/>
            <p:cNvSpPr/>
            <p:nvPr/>
          </p:nvSpPr>
          <p:spPr>
            <a:xfrm>
              <a:off x="1342916" y="1576096"/>
              <a:ext cx="843579" cy="577491"/>
            </a:xfrm>
            <a:custGeom>
              <a:rect l="l" t="t" r="r" b="b"/>
              <a:pathLst>
                <a:path w="3113" h="2131">
                  <a:moveTo>
                    <a:pt x="3057" y="497"/>
                  </a:moveTo>
                  <a:cubicBezTo>
                    <a:pt x="1582" y="5"/>
                    <a:pt x="1582" y="5"/>
                    <a:pt x="1582" y="5"/>
                  </a:cubicBezTo>
                  <a:cubicBezTo>
                    <a:pt x="1565" y="0"/>
                    <a:pt x="1547" y="0"/>
                    <a:pt x="1531" y="5"/>
                  </a:cubicBezTo>
                  <a:cubicBezTo>
                    <a:pt x="56" y="497"/>
                    <a:pt x="56" y="497"/>
                    <a:pt x="56" y="497"/>
                  </a:cubicBezTo>
                  <a:cubicBezTo>
                    <a:pt x="23" y="508"/>
                    <a:pt x="0" y="539"/>
                    <a:pt x="0" y="574"/>
                  </a:cubicBezTo>
                  <a:cubicBezTo>
                    <a:pt x="0" y="610"/>
                    <a:pt x="23" y="641"/>
                    <a:pt x="56" y="652"/>
                  </a:cubicBezTo>
                  <a:cubicBezTo>
                    <a:pt x="492" y="797"/>
                    <a:pt x="492" y="797"/>
                    <a:pt x="492" y="797"/>
                  </a:cubicBezTo>
                  <a:cubicBezTo>
                    <a:pt x="492" y="1230"/>
                    <a:pt x="492" y="1230"/>
                    <a:pt x="492" y="1230"/>
                  </a:cubicBezTo>
                  <a:cubicBezTo>
                    <a:pt x="492" y="1252"/>
                    <a:pt x="500" y="1272"/>
                    <a:pt x="515" y="1288"/>
                  </a:cubicBezTo>
                  <a:cubicBezTo>
                    <a:pt x="530" y="1302"/>
                    <a:pt x="875" y="1639"/>
                    <a:pt x="1556" y="1639"/>
                  </a:cubicBezTo>
                  <a:cubicBezTo>
                    <a:pt x="1804" y="1639"/>
                    <a:pt x="2036" y="1595"/>
                    <a:pt x="2244" y="1507"/>
                  </a:cubicBezTo>
                  <a:cubicBezTo>
                    <a:pt x="2285" y="1489"/>
                    <a:pt x="2305" y="1441"/>
                    <a:pt x="2287" y="1399"/>
                  </a:cubicBezTo>
                  <a:cubicBezTo>
                    <a:pt x="2270" y="1358"/>
                    <a:pt x="2222" y="1338"/>
                    <a:pt x="2180" y="1356"/>
                  </a:cubicBezTo>
                  <a:cubicBezTo>
                    <a:pt x="1992" y="1435"/>
                    <a:pt x="1782" y="1475"/>
                    <a:pt x="1557" y="1475"/>
                  </a:cubicBezTo>
                  <a:cubicBezTo>
                    <a:pt x="1238" y="1475"/>
                    <a:pt x="1004" y="1393"/>
                    <a:pt x="863" y="1324"/>
                  </a:cubicBezTo>
                  <a:cubicBezTo>
                    <a:pt x="759" y="1272"/>
                    <a:pt x="689" y="1221"/>
                    <a:pt x="656" y="1193"/>
                  </a:cubicBezTo>
                  <a:cubicBezTo>
                    <a:pt x="656" y="852"/>
                    <a:pt x="656" y="852"/>
                    <a:pt x="656" y="852"/>
                  </a:cubicBezTo>
                  <a:cubicBezTo>
                    <a:pt x="1531" y="1144"/>
                    <a:pt x="1531" y="1144"/>
                    <a:pt x="1531" y="1144"/>
                  </a:cubicBezTo>
                  <a:cubicBezTo>
                    <a:pt x="1539" y="1146"/>
                    <a:pt x="1548" y="1148"/>
                    <a:pt x="1557" y="1148"/>
                  </a:cubicBezTo>
                  <a:cubicBezTo>
                    <a:pt x="1565" y="1148"/>
                    <a:pt x="1574" y="1146"/>
                    <a:pt x="1583" y="1144"/>
                  </a:cubicBezTo>
                  <a:cubicBezTo>
                    <a:pt x="2458" y="852"/>
                    <a:pt x="2458" y="852"/>
                    <a:pt x="2458" y="852"/>
                  </a:cubicBezTo>
                  <a:cubicBezTo>
                    <a:pt x="2458" y="998"/>
                    <a:pt x="2458" y="998"/>
                    <a:pt x="2458" y="998"/>
                  </a:cubicBezTo>
                  <a:cubicBezTo>
                    <a:pt x="2362" y="1032"/>
                    <a:pt x="2294" y="1123"/>
                    <a:pt x="2294" y="1230"/>
                  </a:cubicBezTo>
                  <a:cubicBezTo>
                    <a:pt x="2294" y="1330"/>
                    <a:pt x="2354" y="1416"/>
                    <a:pt x="2440" y="1454"/>
                  </a:cubicBezTo>
                  <a:cubicBezTo>
                    <a:pt x="2296" y="2029"/>
                    <a:pt x="2296" y="2029"/>
                    <a:pt x="2296" y="2029"/>
                  </a:cubicBezTo>
                  <a:cubicBezTo>
                    <a:pt x="2290" y="2053"/>
                    <a:pt x="2296" y="2080"/>
                    <a:pt x="2311" y="2099"/>
                  </a:cubicBezTo>
                  <a:cubicBezTo>
                    <a:pt x="2327" y="2119"/>
                    <a:pt x="2351" y="2131"/>
                    <a:pt x="2376" y="2131"/>
                  </a:cubicBezTo>
                  <a:cubicBezTo>
                    <a:pt x="2704" y="2131"/>
                    <a:pt x="2704" y="2131"/>
                    <a:pt x="2704" y="2131"/>
                  </a:cubicBezTo>
                  <a:cubicBezTo>
                    <a:pt x="2729" y="2131"/>
                    <a:pt x="2753" y="2119"/>
                    <a:pt x="2768" y="2099"/>
                  </a:cubicBezTo>
                  <a:cubicBezTo>
                    <a:pt x="2784" y="2080"/>
                    <a:pt x="2789" y="2053"/>
                    <a:pt x="2783" y="2029"/>
                  </a:cubicBezTo>
                  <a:cubicBezTo>
                    <a:pt x="2639" y="1454"/>
                    <a:pt x="2639" y="1454"/>
                    <a:pt x="2639" y="1454"/>
                  </a:cubicBezTo>
                  <a:cubicBezTo>
                    <a:pt x="2725" y="1416"/>
                    <a:pt x="2785" y="1330"/>
                    <a:pt x="2785" y="1230"/>
                  </a:cubicBezTo>
                  <a:cubicBezTo>
                    <a:pt x="2785" y="1123"/>
                    <a:pt x="2717" y="1032"/>
                    <a:pt x="2622" y="998"/>
                  </a:cubicBezTo>
                  <a:cubicBezTo>
                    <a:pt x="2622" y="797"/>
                    <a:pt x="2622" y="797"/>
                    <a:pt x="2622" y="797"/>
                  </a:cubicBezTo>
                  <a:cubicBezTo>
                    <a:pt x="3057" y="652"/>
                    <a:pt x="3057" y="652"/>
                    <a:pt x="3057" y="652"/>
                  </a:cubicBezTo>
                  <a:cubicBezTo>
                    <a:pt x="3091" y="641"/>
                    <a:pt x="3113" y="610"/>
                    <a:pt x="3113" y="574"/>
                  </a:cubicBezTo>
                  <a:cubicBezTo>
                    <a:pt x="3113" y="539"/>
                    <a:pt x="3091" y="508"/>
                    <a:pt x="3057" y="497"/>
                  </a:cubicBezTo>
                  <a:close/>
                  <a:moveTo>
                    <a:pt x="2540" y="1148"/>
                  </a:moveTo>
                  <a:cubicBezTo>
                    <a:pt x="2585" y="1148"/>
                    <a:pt x="2621" y="1184"/>
                    <a:pt x="2621" y="1230"/>
                  </a:cubicBezTo>
                  <a:cubicBezTo>
                    <a:pt x="2621" y="1275"/>
                    <a:pt x="2585" y="1312"/>
                    <a:pt x="2540" y="1312"/>
                  </a:cubicBezTo>
                  <a:cubicBezTo>
                    <a:pt x="2494" y="1312"/>
                    <a:pt x="2458" y="1275"/>
                    <a:pt x="2458" y="1230"/>
                  </a:cubicBezTo>
                  <a:cubicBezTo>
                    <a:pt x="2458" y="1184"/>
                    <a:pt x="2494" y="1148"/>
                    <a:pt x="2540" y="1148"/>
                  </a:cubicBezTo>
                  <a:close/>
                  <a:moveTo>
                    <a:pt x="2481" y="1967"/>
                  </a:moveTo>
                  <a:cubicBezTo>
                    <a:pt x="2540" y="1731"/>
                    <a:pt x="2540" y="1731"/>
                    <a:pt x="2540" y="1731"/>
                  </a:cubicBezTo>
                  <a:cubicBezTo>
                    <a:pt x="2599" y="1967"/>
                    <a:pt x="2599" y="1967"/>
                    <a:pt x="2599" y="1967"/>
                  </a:cubicBezTo>
                  <a:cubicBezTo>
                    <a:pt x="2481" y="1967"/>
                    <a:pt x="2481" y="1967"/>
                    <a:pt x="2481" y="1967"/>
                  </a:cubicBezTo>
                  <a:close/>
                  <a:moveTo>
                    <a:pt x="2533" y="654"/>
                  </a:moveTo>
                  <a:cubicBezTo>
                    <a:pt x="1570" y="493"/>
                    <a:pt x="1570" y="493"/>
                    <a:pt x="1570" y="493"/>
                  </a:cubicBezTo>
                  <a:cubicBezTo>
                    <a:pt x="1525" y="486"/>
                    <a:pt x="1483" y="516"/>
                    <a:pt x="1476" y="561"/>
                  </a:cubicBezTo>
                  <a:cubicBezTo>
                    <a:pt x="1469" y="605"/>
                    <a:pt x="1499" y="648"/>
                    <a:pt x="1543" y="655"/>
                  </a:cubicBezTo>
                  <a:cubicBezTo>
                    <a:pt x="2201" y="765"/>
                    <a:pt x="2201" y="765"/>
                    <a:pt x="2201" y="765"/>
                  </a:cubicBezTo>
                  <a:cubicBezTo>
                    <a:pt x="1557" y="979"/>
                    <a:pt x="1557" y="979"/>
                    <a:pt x="1557" y="979"/>
                  </a:cubicBezTo>
                  <a:cubicBezTo>
                    <a:pt x="341" y="574"/>
                    <a:pt x="341" y="574"/>
                    <a:pt x="341" y="574"/>
                  </a:cubicBezTo>
                  <a:cubicBezTo>
                    <a:pt x="1557" y="169"/>
                    <a:pt x="1557" y="169"/>
                    <a:pt x="1557" y="169"/>
                  </a:cubicBezTo>
                  <a:cubicBezTo>
                    <a:pt x="2772" y="574"/>
                    <a:pt x="2772" y="574"/>
                    <a:pt x="2772" y="574"/>
                  </a:cubicBezTo>
                  <a:cubicBezTo>
                    <a:pt x="2533" y="654"/>
                    <a:pt x="2533" y="654"/>
                    <a:pt x="2533" y="654"/>
                  </a:cubicBezTo>
                  <a:close/>
                  <a:moveTo>
                    <a:pt x="2533" y="654"/>
                  </a:moveTo>
                  <a:cubicBezTo>
                    <a:pt x="2533" y="654"/>
                    <a:pt x="2533" y="654"/>
                    <a:pt x="2533" y="654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短效β₂受体激动剂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如沙丁胺醇、特布他林。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抗胆碱药物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如异丙托溴铵。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支气管舒张剂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松弛支气管平滑肌，缓解气流受限，提高呼吸功能。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69006" y="1293634"/>
            <a:ext cx="4563025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药物治疗的种类和作用机制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https://d.book118.com/967004063031006034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2A26"/>
      </a:lt1>
      <a:dk2>
        <a:srgbClr val="D9FFFA"/>
      </a:dk2>
      <a:lt2>
        <a:srgbClr val="000000"/>
      </a:lt2>
      <a:accent1>
        <a:srgbClr val="00BEA8"/>
      </a:accent1>
      <a:accent2>
        <a:srgbClr val="00A5B2"/>
      </a:accent2>
      <a:accent3>
        <a:srgbClr val="00657D"/>
      </a:accent3>
      <a:accent4>
        <a:srgbClr val="05DD68"/>
      </a:accent4>
      <a:accent5>
        <a:srgbClr val="5DE88C"/>
      </a:accent5>
      <a:accent6>
        <a:srgbClr val="6BAFF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71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9">
      <vt:lpstr>Arial</vt:lpstr>
      <vt:lpstr>Calibri</vt:lpstr>
      <vt:lpstr>Microsoft Yahei</vt:lpstr>
      <vt:lpstr>黑体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2024-09-07T23:43:13.978</cp:lastPrinted>
  <dcterms:created xsi:type="dcterms:W3CDTF">2024-09-07T15:43:13Z</dcterms:created>
  <dcterms:modified xsi:type="dcterms:W3CDTF">2024-09-07T15:43:16Z</dcterms:modified>
</cp:coreProperties>
</file>