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7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F1397-2B03-48E4-ACAA-D0CC887E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AC4CE-99E2-4416-8818-6E6C9ABD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62DAB-E2BA-4172-91F9-CFDB007B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E3B1C-26B1-4074-ABA6-4C9590F2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4634F-6256-4281-8879-03510A36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6C3A7-23BC-48DE-B146-21E42B39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30410-8B23-48DB-B7E2-0BA11BEC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1C835-722F-4F81-9056-4CB14B6A5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E3365-477A-4284-BDA5-4DA32408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EB321-C025-4C55-9BFF-7772E84B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9ADFD-1C61-4A23-B6B6-E4348D6D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tags" Target="../tags/tag54.xml" /><Relationship Id="rId13" Type="http://schemas.openxmlformats.org/officeDocument/2006/relationships/tags" Target="../tags/tag55.xml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image" Target="../media/image2.jpeg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tags" Target="../tags/tag97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98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image" Target="../media/image3.gif" /><Relationship Id="rId19" Type="http://schemas.openxmlformats.org/officeDocument/2006/relationships/image" Target="../media/image4.gif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.gif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image" Target="../media/image6.gif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image" Target="../media/image7.gif" /><Relationship Id="rId9" Type="http://schemas.openxmlformats.org/officeDocument/2006/relationships/image" Target="../media/image8.gi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9.png" /><Relationship Id="rId4" Type="http://schemas.openxmlformats.org/officeDocument/2006/relationships/tags" Target="../tags/tag138.xml" /><Relationship Id="rId5" Type="http://schemas.openxmlformats.org/officeDocument/2006/relationships/hyperlink" Target="https://baike.baidu.com/item/%E9%B9%8A%E5%B7%A2%E9%B8%A0%E5%8D%A0?fromModule=lemma_search-box" TargetMode="Externa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gif" /><Relationship Id="rId11" Type="http://schemas.openxmlformats.org/officeDocument/2006/relationships/image" Target="../media/image11.gif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gif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image" Target="../media/image12.gi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12031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441325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专题0</a:t>
            </a:r>
            <a:r>
              <a:rPr lang="en-US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2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       </a:t>
            </a: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</a:t>
            </a:r>
            <a:r>
              <a:rPr lang="en-US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2</a:t>
            </a:r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       </a:t>
            </a:r>
            <a:r>
              <a:rPr lang="zh-CN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汉字</a:t>
            </a:r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识记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1150620"/>
          <a:ext cx="11078210" cy="4354195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93850">
                <a:tc row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500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794000"/>
            <a:ext cx="41910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1.书写工整规范。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71500" y="3689350"/>
            <a:ext cx="418909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2.能区别和掌握常用汉字的形、音、义，不写错别字，能辨析错别字。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860290" y="287909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1.形近字的辨析。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949190" y="448564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2.同音字的辨识。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11008360" y="28803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10939780" y="455803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17390"/>
        </p:xfrm>
        <a:graphic>
          <a:graphicData uri="http://schemas.openxmlformats.org/drawingml/2006/table">
            <a:tbl>
              <a:tblPr/>
              <a:tblGrid>
                <a:gridCol w="809625"/>
                <a:gridCol w="3509645"/>
                <a:gridCol w="744220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989965" y="2444750"/>
            <a:ext cx="3690620" cy="423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同音字、易误读字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31240" y="3130550"/>
            <a:ext cx="3648710" cy="423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同音字、易误读字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031240" y="3898900"/>
            <a:ext cx="3896360" cy="423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同音字、易误读字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388747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631190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633158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632206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158240" y="4772660"/>
            <a:ext cx="1065276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近几年字音和字形结合在一起考查，分值稳定，字形考查内容多为形近字、同音字，字音较多考查多音字、形近字、同音字、易误读字等。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5975350" y="1376680"/>
            <a:ext cx="2079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buFont typeface="Arial" pitchFamily="34" charset="0"/>
            </a:pPr>
            <a:r>
              <a:rPr lang="en-US" sz="2380" b="1">
                <a:latin typeface="隶书" panose="02010509060101010101" charset="-122"/>
                <a:ea typeface="隶书" panose="02010509060101010101" charset="-122"/>
                <a:cs typeface="等线" panose="02010600030101010101" charset="-122"/>
                <a:sym typeface="+mn-ea"/>
              </a:rPr>
              <a:t>难易程度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260840" y="1384300"/>
            <a:ext cx="2079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buFont typeface="Arial" pitchFamily="34" charset="0"/>
            </a:pPr>
            <a:r>
              <a:rPr lang="en-US" sz="2380" b="1">
                <a:latin typeface="隶书" panose="02010509060101010101" charset="-122"/>
                <a:ea typeface="隶书" panose="02010509060101010101" charset="-122"/>
                <a:cs typeface="等线" panose="02010600030101010101" charset="-122"/>
                <a:sym typeface="+mn-ea"/>
              </a:rPr>
              <a:t>试题类型</a:t>
            </a:r>
            <a:endParaRPr lang="en-US" sz="2380" b="1">
              <a:latin typeface="隶书" panose="02010509060101010101" charset="-122"/>
              <a:ea typeface="隶书" panose="02010509060101010101" charset="-122"/>
              <a:cs typeface="等线" panose="0201060003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1739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925320" y="2458720"/>
            <a:ext cx="25336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898650" y="3130550"/>
            <a:ext cx="2553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835150" y="3884930"/>
            <a:ext cx="26936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形近字、 同音字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388747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703008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04850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765300" y="4772660"/>
            <a:ext cx="1004570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近几年字音题型分值稳定，每个选项由两个双音节词语和两个成语组成，考查内容主要集中在形近字、同音字（词）等方面。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5975350" y="1376680"/>
            <a:ext cx="2079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buFont typeface="Arial" pitchFamily="34" charset="0"/>
            </a:pPr>
            <a:r>
              <a:rPr lang="en-US" sz="2380" b="1">
                <a:latin typeface="隶书" panose="02010509060101010101" charset="-122"/>
                <a:ea typeface="隶书" panose="02010509060101010101" charset="-122"/>
                <a:cs typeface="等线" panose="02010600030101010101" charset="-122"/>
                <a:sym typeface="+mn-ea"/>
              </a:rPr>
              <a:t>难易程度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260840" y="1384300"/>
            <a:ext cx="2079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buFont typeface="Arial" pitchFamily="34" charset="0"/>
            </a:pPr>
            <a:r>
              <a:rPr lang="en-US" sz="2380" b="1">
                <a:latin typeface="隶书" panose="02010509060101010101" charset="-122"/>
                <a:ea typeface="隶书" panose="02010509060101010101" charset="-122"/>
                <a:cs typeface="等线" panose="02010600030101010101" charset="-122"/>
                <a:sym typeface="+mn-ea"/>
              </a:rPr>
              <a:t>试题类型</a:t>
            </a:r>
            <a:endParaRPr lang="en-US" sz="2380" b="1">
              <a:latin typeface="隶书" panose="02010509060101010101" charset="-122"/>
              <a:ea typeface="隶书" panose="02010509060101010101" charset="-122"/>
              <a:cs typeface="等线" panose="0201060003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8242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从近几年的单招考试试题和对口升学考试试题来看，主要的考点在常见的多音字、形近字和其他易误读字的读音。复习时，要注意：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160655" y="277558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对汉字的笔顺，了解一般的笔画顺序的规则就可以了，即先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后竖，先撇后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到下，从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到右，从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到里，从外到里再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后两边。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22567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（一）书写工整规范，包括笔顺、笔画正确及正确使用简化字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9383395" y="2941320"/>
            <a:ext cx="614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横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654050" y="354901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2056765" y="3549015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3856990" y="352107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5636260" y="353504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8731885" y="351726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封口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9997440" y="351726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/>
      <p:bldP spid="17" grpId="0"/>
      <p:bldP spid="18" grpId="0"/>
      <p:bldP spid="19" grpId="0"/>
      <p:bldP spid="20" grpId="0"/>
      <p:bldP spid="21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096000" y="2157730"/>
            <a:ext cx="12852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繁体字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279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汉字的基本笔画分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、横、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、撇、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、挑、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、钩八种。从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到收笔，叫作“一画”。正确分析笔画，不但有助于书写，而且可以计算任何一个字的笔画数目，便于查字典和其他工具书。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3445510" y="172720"/>
            <a:ext cx="7150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4974590" y="186690"/>
            <a:ext cx="6572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6487795" y="186690"/>
            <a:ext cx="8077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8165465" y="200660"/>
            <a:ext cx="7067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8"/>
            </p:custDataLst>
          </p:nvPr>
        </p:nvSpPr>
        <p:spPr>
          <a:xfrm>
            <a:off x="10629900" y="18669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起笔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6675" y="2025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正确使用简化字包括不写已简化了的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，不写已经废除的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，不写旧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字。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以上内容在考试时主要体现在作文的书写上，不会专门出题考查。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9752965" y="2171700"/>
            <a:ext cx="13703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异体字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757555" y="2742565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印刷体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12"/>
          <a:stretch>
            <a:fillRect/>
          </a:stretch>
        </p:blipFill>
        <p:spPr>
          <a:xfrm>
            <a:off x="458470" y="4184650"/>
            <a:ext cx="11306810" cy="1841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7" grpId="0"/>
      <p:bldP spid="18" grpId="0"/>
      <p:bldP spid="19" grpId="0"/>
      <p:bldP spid="20" grpId="0"/>
      <p:bldP spid="21" grpId="0"/>
      <p:bldP spid="4" grpId="0"/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65810" y="219329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</a:t>
            </a:r>
            <a:endParaRPr lang="zh-CN" alt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160655" y="2691765"/>
            <a:ext cx="1186878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履（   ）历    络（    ）绎                  髀（   ）骨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木屐（   ）    胳（   ）膊  胳（   ）肢窝    稗（   ）子  裨（    ）益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敝屣（   ）    烙（    ）饼                  裨（   ）将  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织屦（   ）    恪（   ）守                   脾（   ）气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（二）重点掌握形近字、同音字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07720" y="282003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Iǚ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1200150" y="34251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jī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133985" y="79311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对口升学考试所考查的大都是形近字、同音字。这是文字复习的重点，也是难点，复习时一定要联系词语的含义来把握字形。以中职课文中的词语为例：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214120" y="405638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xǐ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1111885" y="461518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jù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左大括号 1"/>
          <p:cNvSpPr/>
          <p:nvPr/>
        </p:nvSpPr>
        <p:spPr>
          <a:xfrm>
            <a:off x="30480" y="3026410"/>
            <a:ext cx="317500" cy="1833245"/>
          </a:xfrm>
          <a:prstGeom prst="leftBrace">
            <a:avLst>
              <a:gd name="adj1" fmla="val 8333"/>
              <a:gd name="adj2" fmla="val 508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6" name="左大括号 1"/>
          <p:cNvSpPr/>
          <p:nvPr/>
        </p:nvSpPr>
        <p:spPr>
          <a:xfrm>
            <a:off x="2462530" y="3083560"/>
            <a:ext cx="317500" cy="1833245"/>
          </a:xfrm>
          <a:prstGeom prst="leftBrace">
            <a:avLst>
              <a:gd name="adj1" fmla="val 8333"/>
              <a:gd name="adj2" fmla="val 508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9" name="左大括号 1"/>
          <p:cNvSpPr/>
          <p:nvPr/>
        </p:nvSpPr>
        <p:spPr>
          <a:xfrm>
            <a:off x="7354570" y="3055620"/>
            <a:ext cx="317500" cy="1833245"/>
          </a:xfrm>
          <a:prstGeom prst="leftBrace">
            <a:avLst>
              <a:gd name="adj1" fmla="val 8333"/>
              <a:gd name="adj2" fmla="val 508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107315" y="52787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织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屦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[zhī 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jù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]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：用麻、草、丝、革等为材料编织鞋子。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3323590" y="282130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Iuò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3310890" y="342646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gē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3227070" y="405765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Iào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3334385" y="461645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kè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8266430" y="286385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8172450" y="344043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bài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8228330" y="400304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pí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8270240" y="460184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pí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5407660" y="3416300"/>
            <a:ext cx="947420" cy="4686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gā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10464800" y="341376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0"/>
            </p:custDataLst>
          </p:nvPr>
        </p:nvSpPr>
        <p:spPr>
          <a:xfrm>
            <a:off x="108585" y="590867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恪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守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kè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shǒu]：（书）（动）严格遵守</a:t>
            </a:r>
            <a:r>
              <a:rPr 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7" grpId="0"/>
      <p:bldP spid="20" grpId="0"/>
      <p:bldP spid="4" grpId="0"/>
      <p:bldP spid="5" grpId="0"/>
      <p:bldP spid="8" grpId="0"/>
      <p:bldP spid="10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1" grpId="0"/>
      <p:bldP spid="22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65810" y="85217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形近字</a:t>
            </a:r>
            <a:endParaRPr lang="zh-CN" alt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160655" y="1252855"/>
            <a:ext cx="1186878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 点缀（     ）                             嬴（     ）姓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 辍（     ）学                             输赢（      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 啜（     ）泣  啜（      ）姓             羸（     ）弱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 掇（    ）拾                              蜾蠃（          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（二）重点掌握形近字、同音字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1560195" y="138811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zhuì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1237615" y="202057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chuò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214120" y="256476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chuò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3719830" y="2578735"/>
            <a:ext cx="14833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chuài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左大括号 1"/>
          <p:cNvSpPr/>
          <p:nvPr/>
        </p:nvSpPr>
        <p:spPr>
          <a:xfrm>
            <a:off x="226060" y="1601470"/>
            <a:ext cx="302895" cy="1839595"/>
          </a:xfrm>
          <a:prstGeom prst="leftBrace">
            <a:avLst>
              <a:gd name="adj1" fmla="val 8333"/>
              <a:gd name="adj2" fmla="val 508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9" name="左大括号 1"/>
          <p:cNvSpPr/>
          <p:nvPr/>
        </p:nvSpPr>
        <p:spPr>
          <a:xfrm>
            <a:off x="7105015" y="1607820"/>
            <a:ext cx="317500" cy="1833245"/>
          </a:xfrm>
          <a:prstGeom prst="leftBrace">
            <a:avLst>
              <a:gd name="adj1" fmla="val 8333"/>
              <a:gd name="adj2" fmla="val 508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77165" y="39516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啜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泣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chuò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qì]：抽噎；抽抽搭搭地哭</a:t>
            </a:r>
            <a:r>
              <a:rPr 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214120" y="3161030"/>
            <a:ext cx="1292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duō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8018780" y="138811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yíng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8432800" y="19519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yíng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8432800" y="3182620"/>
            <a:ext cx="9480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guǒ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9231630" y="318452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luǒ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4"/>
            </p:custDataLst>
          </p:nvPr>
        </p:nvSpPr>
        <p:spPr>
          <a:xfrm>
            <a:off x="8186420" y="25742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léi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5"/>
            </p:custDataLst>
          </p:nvPr>
        </p:nvSpPr>
        <p:spPr>
          <a:xfrm>
            <a:off x="164465" y="46234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掇</a:t>
            </a:r>
            <a:r>
              <a:rPr 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拾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duō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shí]：（书）（动）①拾掇。②搜集</a:t>
            </a:r>
            <a:r>
              <a:rPr 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193675" y="533717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羸</a:t>
            </a:r>
            <a:r>
              <a:rPr 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弱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léi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ruò]：（书）（形）瘦弱。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179705" y="596582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蜾蠃[guǒ luǒ]：蠮[yē]螉、蒲卢、细腰蜂。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18"/>
          <a:stretch>
            <a:fillRect/>
          </a:stretch>
        </p:blipFill>
        <p:spPr>
          <a:xfrm>
            <a:off x="7791450" y="4413250"/>
            <a:ext cx="2044065" cy="20294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/>
        </p:nvPicPr>
        <p:blipFill>
          <a:blip r:embed="rId19"/>
          <a:stretch>
            <a:fillRect/>
          </a:stretch>
        </p:blipFill>
        <p:spPr>
          <a:xfrm>
            <a:off x="9989185" y="4417060"/>
            <a:ext cx="2040255" cy="20212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7" grpId="0"/>
      <p:bldP spid="20" grpId="0"/>
      <p:bldP spid="5" grpId="0"/>
      <p:bldP spid="8" grpId="0"/>
      <p:bldP spid="10" grpId="0"/>
      <p:bldP spid="12" grpId="0"/>
      <p:bldP spid="16" grpId="0"/>
      <p:bldP spid="18" grpId="0"/>
      <p:bldP spid="19" grpId="0"/>
      <p:bldP spid="21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67945" y="22225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正确识记汉字的字形，就要弄清汉字书写错误的原因，常见的错别字类型有：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2.同音字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7683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公事、公式、工事、攻势、宫室;食油、石油;教室、教士;权利、权力;启事、启示;即时、及时; 期中、期终;厉害、利害。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882650" y="3224530"/>
            <a:ext cx="1101788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（1）形近而误。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如：把“宽敞”的“敞”误写成“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”，“如火如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”的“荼”误写成“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5547995" y="3541395"/>
            <a:ext cx="9036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bì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7854950" y="3914140"/>
            <a:ext cx="5003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547995" y="3900170"/>
            <a:ext cx="786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7854950" y="3541395"/>
            <a:ext cx="9036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tú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3" name="图片 102"/>
          <p:cNvPicPr/>
          <p:nvPr/>
        </p:nvPicPr>
        <p:blipFill>
          <a:blip r:embed="rId10"/>
          <a:stretch>
            <a:fillRect/>
          </a:stretch>
        </p:blipFill>
        <p:spPr>
          <a:xfrm>
            <a:off x="2805430" y="4620895"/>
            <a:ext cx="2430145" cy="1971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1098530" y="3886835"/>
            <a:ext cx="5003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10996295" y="3541395"/>
            <a:ext cx="9036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chá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4" name="图片 103"/>
          <p:cNvPicPr/>
          <p:nvPr/>
        </p:nvPicPr>
        <p:blipFill>
          <a:blip r:embed="rId13"/>
          <a:stretch>
            <a:fillRect/>
          </a:stretch>
        </p:blipFill>
        <p:spPr>
          <a:xfrm>
            <a:off x="7299960" y="4548505"/>
            <a:ext cx="2200910" cy="20548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2" grpId="0"/>
      <p:bldP spid="13" grpId="0"/>
      <p:bldP spid="5" grpId="0"/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67945" y="7416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如：把“不求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解”的“甚”误写成“深”，把“迫不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待”的“及”误写成“急”。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（2）音同或音近而误。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2755900" y="923290"/>
            <a:ext cx="8642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8807450" y="908685"/>
            <a:ext cx="611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338455" y="2061845"/>
            <a:ext cx="11563350" cy="118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不求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甚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解[bù qiú shèn jiě]：意思是说读书只领会精神实质，不咬文嚼字。现多指只求懂得个大概，不求深刻了解。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甚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解: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深入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的了解，探讨</a:t>
            </a:r>
            <a:r>
              <a:rPr lang="zh-CN" alt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325755" y="3460115"/>
            <a:ext cx="11563350" cy="1343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zh-CN" alt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迫不及待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[pò bù jí dài]：形容心情十分急切，急迫得不能再等待。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及:来得及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3" grpId="0"/>
      <p:bldP spid="1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67945" y="7416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如：把“好高骛远”的“骛”误写成“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”，把“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王侯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”的“侯”误写成“候”。</a:t>
            </a:r>
            <a:endParaRPr lang="zh-CN" alt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（3）音同形近而误。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6563995" y="908685"/>
            <a:ext cx="6324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9890125" y="54610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hóu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338455" y="2061845"/>
            <a:ext cx="11562715" cy="118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好高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骛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远[hào gāo 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wù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yuǎn]：脱离实际地追求目前不可能实现的过高、过远的目标。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骛：追求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325755" y="3446145"/>
            <a:ext cx="11563350" cy="1343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趋之若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鹜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[qū zhī ruò 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wù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]：像鸭子一样成群地跑过去。比喻争相追逐不正当的事物。</a:t>
            </a:r>
            <a:r>
              <a:rPr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鹜（wù）：鸭子</a:t>
            </a:r>
            <a:r>
              <a:rPr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8"/>
          <a:stretch>
            <a:fillRect/>
          </a:stretch>
        </p:blipFill>
        <p:spPr>
          <a:xfrm>
            <a:off x="1802765" y="4802505"/>
            <a:ext cx="2242185" cy="18249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9"/>
          <a:stretch>
            <a:fillRect/>
          </a:stretch>
        </p:blipFill>
        <p:spPr>
          <a:xfrm>
            <a:off x="8190230" y="4801870"/>
            <a:ext cx="2132330" cy="17824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226060" y="116967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hòu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1647825" y="1483360"/>
            <a:ext cx="93421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【闽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侯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（Mǐn 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），地名，在福建。】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3594100" y="147828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hòu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2675890" y="60325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wù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6562090" y="58801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wù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3" grpId="0"/>
      <p:bldP spid="13" grpId="0"/>
      <p:bldP spid="5" grpId="0"/>
      <p:bldP spid="4" grpId="0"/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106"/>
          <p:cNvPicPr/>
          <p:nvPr/>
        </p:nvPicPr>
        <p:blipFill>
          <a:blip r:embed="rId3"/>
          <a:stretch>
            <a:fillRect/>
          </a:stretch>
        </p:blipFill>
        <p:spPr>
          <a:xfrm>
            <a:off x="4356100" y="3408045"/>
            <a:ext cx="4154170" cy="33597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38455" y="1738630"/>
            <a:ext cx="11722100" cy="118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鸠占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鹊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巢[jiū zhàn 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què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cháo]：见〖鹊巢鸠占〗：比喻强占别人的房屋、土地、产业等。【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  <a:hlinkClick r:id="rId5" action="ppaction://hlinkfile"/>
              </a:rPr>
              <a:t>百度百科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】</a:t>
            </a:r>
            <a:endParaRPr lang="zh-CN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508000" y="2905125"/>
            <a:ext cx="11268075" cy="1026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  雀[     ]义同“雀（què）”。用于“家雀儿”“雀盲眼（夜盲）”。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  雀[     ]〔雀子〕雀（què）斑。】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67945" y="62992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如：把“鸠占鹊巢”的“鹊”误写成“</a:t>
            </a:r>
            <a:r>
              <a:rPr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”，把“扼守”的“扼”误写成“</a:t>
            </a:r>
            <a:r>
              <a:rPr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13970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（4）音同义近而误。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6368415" y="810895"/>
            <a:ext cx="6324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1447800" y="303403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qiǎo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589280" y="1393190"/>
            <a:ext cx="625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404620" y="356108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qiāo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2620010" y="463550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què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6282690" y="446405"/>
            <a:ext cx="97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què</a:t>
            </a:r>
            <a:endParaRPr 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3" grpId="0"/>
      <p:bldP spid="13" grpId="0"/>
      <p:bldP spid="4" grpId="0"/>
      <p:bldP spid="6" grpId="0"/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38455" y="2059940"/>
            <a:ext cx="11722100" cy="7353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风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采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[fēng 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cǎi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]：（名）风度，</a:t>
            </a:r>
            <a:r>
              <a:rPr lang="zh-CN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神采</a:t>
            </a:r>
            <a:r>
              <a:rPr lang="zh-CN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（指一个人美好的仪表举止）。也作丰采。</a:t>
            </a:r>
            <a:endParaRPr lang="zh-CN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508000" y="2905125"/>
            <a:ext cx="11268075" cy="17538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摩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擦[</a:t>
            </a: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mó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cā]</a:t>
            </a:r>
            <a:r>
              <a:rPr lang="zh-CN" alt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：①物体和物体紧密接触，来回移动。②一个物体在另一个物体上运动时，在接触面上发生的阻碍相对运动的现象。③指个人、团体、党派间的矛盾冲突。</a:t>
            </a:r>
            <a:endParaRPr lang="zh-CN" alt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67945" y="62992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如：把“风采”的“采”误写成“</a:t>
            </a:r>
            <a:r>
              <a:rPr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”，把“摩擦”的“摩”误写成“</a:t>
            </a:r>
            <a:r>
              <a:rPr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13970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（5）音形义皆近而误。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6101080" y="796290"/>
            <a:ext cx="3162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0400" y="1365250"/>
            <a:ext cx="625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95300" y="4722495"/>
            <a:ext cx="11268075" cy="17538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针对汉字书写错误，我们可以从音、形、义三方面着手，找到解决方法，纠正错误，从而巧识巧记。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" grpId="0"/>
      <p:bldP spid="13" grpId="0"/>
      <p:bldP spid="4" grpId="0"/>
      <p:bldP spid="6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9215" y="30340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选[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yīng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xuǎn]：（书）（动）当选。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7945" y="21526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（1）赝（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）选。“赝”读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1.音辨法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264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音辨法，即通过“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”发现书写错误的一种方法。当然这要求同学们平时就要读准字音（包括声调），才能准确找出错别字。例如（括号中为正确字形）：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499485" y="883285"/>
            <a:ext cx="6470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2429510" y="2352675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5472430" y="2287270"/>
            <a:ext cx="949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yàn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101965" y="2272665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yīng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08" name="图片 107"/>
          <p:cNvPicPr/>
          <p:nvPr/>
        </p:nvPicPr>
        <p:blipFill>
          <a:blip r:embed="rId10"/>
          <a:stretch>
            <a:fillRect/>
          </a:stretch>
        </p:blipFill>
        <p:spPr>
          <a:xfrm>
            <a:off x="2733675" y="4023995"/>
            <a:ext cx="2941320" cy="26657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9" name="图片 108"/>
          <p:cNvPicPr/>
          <p:nvPr/>
        </p:nvPicPr>
        <p:blipFill>
          <a:blip r:embed="rId11"/>
          <a:stretch>
            <a:fillRect/>
          </a:stretch>
        </p:blipFill>
        <p:spPr>
          <a:xfrm>
            <a:off x="6724015" y="3971290"/>
            <a:ext cx="3023870" cy="26365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13" grpId="0"/>
      <p:bldP spid="5" grpId="0"/>
      <p:bldP spid="9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9215" y="23215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梦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魇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[mèng 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yǎn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]：梦中惊悸。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7945" y="14960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笑靥[xiào yè]：①酒窝儿。 ②笑脸。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靥（yè）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1.音辨法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26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（2）笑魇（     ）。“魇”读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，“靥”读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733675" y="883285"/>
            <a:ext cx="6470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7972425" y="869950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5472430" y="881380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yǎn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9"/>
          <a:stretch>
            <a:fillRect/>
          </a:stretch>
        </p:blipFill>
        <p:spPr>
          <a:xfrm>
            <a:off x="2733675" y="3314700"/>
            <a:ext cx="2924810" cy="2755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1" name="图片 110"/>
          <p:cNvPicPr/>
          <p:nvPr/>
        </p:nvPicPr>
        <p:blipFill>
          <a:blip r:embed="rId10"/>
          <a:stretch>
            <a:fillRect/>
          </a:stretch>
        </p:blipFill>
        <p:spPr>
          <a:xfrm>
            <a:off x="7214870" y="3314700"/>
            <a:ext cx="2823845" cy="27559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13" grpId="0"/>
      <p:bldP spid="9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9215" y="23215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梦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魇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[mèng 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yǎn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]：梦中惊悸。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7945" y="14960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捅娄子：①酒窝儿。 ②笑脸。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靥（yè）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1.音辨法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26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（3）捅漏（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）子。“漏”读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”读lóu。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653665" y="875030"/>
            <a:ext cx="6470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10705" y="908685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5382895" y="892175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lòu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13" grpId="0"/>
      <p:bldP spid="9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https://d.book118.com/967012031122006036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2024-09-11T15:08:19.547</cp:lastPrinted>
  <dcterms:created xsi:type="dcterms:W3CDTF">2024-09-11T07:08:19Z</dcterms:created>
  <dcterms:modified xsi:type="dcterms:W3CDTF">2024-09-11T07:08:21Z</dcterms:modified>
</cp:coreProperties>
</file>