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201C0C1-E6D6-4F7F-A3F1-EF1AC8F3BBA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sldImg"/>
          </p:nvPr>
        </p:nvSpPr>
        <p:spPr>
          <a:xfrm>
            <a:off x="685800" y="1143000"/>
            <a:ext cx="5486040" cy="3085920"/>
          </a:xfrm>
          <a:prstGeom prst="rect">
            <a:avLst/>
          </a:prstGeom>
          <a:ln w="0">
            <a:noFill/>
          </a:ln>
        </p:spPr>
      </p:sp>
      <p:sp>
        <p:nvSpPr>
          <p:cNvPr id="35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7" name="PlaceHolder 1"/>
          <p:cNvSpPr>
            <a:spLocks noGrp="1"/>
          </p:cNvSpPr>
          <p:nvPr>
            <p:ph type="sldImg"/>
          </p:nvPr>
        </p:nvSpPr>
        <p:spPr>
          <a:xfrm>
            <a:off x="685800" y="1143000"/>
            <a:ext cx="5486040" cy="3085920"/>
          </a:xfrm>
          <a:prstGeom prst="rect">
            <a:avLst/>
          </a:prstGeom>
          <a:ln w="0">
            <a:noFill/>
          </a:ln>
        </p:spPr>
      </p:sp>
      <p:sp>
        <p:nvSpPr>
          <p:cNvPr id="35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0" name="PlaceHolder 1"/>
          <p:cNvSpPr>
            <a:spLocks noGrp="1"/>
          </p:cNvSpPr>
          <p:nvPr>
            <p:ph type="sldImg"/>
          </p:nvPr>
        </p:nvSpPr>
        <p:spPr>
          <a:xfrm>
            <a:off x="685800" y="1143000"/>
            <a:ext cx="5486040" cy="3085920"/>
          </a:xfrm>
          <a:prstGeom prst="rect">
            <a:avLst/>
          </a:prstGeom>
          <a:ln w="0">
            <a:noFill/>
          </a:ln>
        </p:spPr>
      </p:sp>
      <p:sp>
        <p:nvSpPr>
          <p:cNvPr id="36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3" name="PlaceHolder 1"/>
          <p:cNvSpPr>
            <a:spLocks noGrp="1"/>
          </p:cNvSpPr>
          <p:nvPr>
            <p:ph type="sldImg"/>
          </p:nvPr>
        </p:nvSpPr>
        <p:spPr>
          <a:xfrm>
            <a:off x="685800" y="1143000"/>
            <a:ext cx="5486040" cy="3085920"/>
          </a:xfrm>
          <a:prstGeom prst="rect">
            <a:avLst/>
          </a:prstGeom>
          <a:ln w="0">
            <a:noFill/>
          </a:ln>
        </p:spPr>
      </p:sp>
      <p:sp>
        <p:nvSpPr>
          <p:cNvPr id="36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6" name="PlaceHolder 1"/>
          <p:cNvSpPr>
            <a:spLocks noGrp="1"/>
          </p:cNvSpPr>
          <p:nvPr>
            <p:ph type="sldImg"/>
          </p:nvPr>
        </p:nvSpPr>
        <p:spPr>
          <a:xfrm>
            <a:off x="685800" y="1143000"/>
            <a:ext cx="5486040" cy="3085920"/>
          </a:xfrm>
          <a:prstGeom prst="rect">
            <a:avLst/>
          </a:prstGeom>
          <a:ln w="0">
            <a:noFill/>
          </a:ln>
        </p:spPr>
      </p:sp>
      <p:sp>
        <p:nvSpPr>
          <p:cNvPr id="36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AEBB39-6881-49CB-A00B-FD38AF2E2C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85ECD7-7E46-4085-8A90-C06AB49A68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9D1AB2-A704-40CE-99E3-CA0CE479FC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CBC724-52A6-411D-8EBC-AB5815EA2B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30DBC1-04AE-4BEF-ADE9-DDF65F2E79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8BAF04-E30C-483A-AF64-58D7924680C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329B8C-937E-4047-8B7C-4EC3EDC254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EF40DA-158A-47A4-A35E-C799D60485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624CFF-681F-4120-A30A-220E6DC750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7FF890-ADB5-4608-A934-E739D9EDD0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AC591C-DF55-4C6A-B723-54CA301CF1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E1BCCE8-09F2-4CE1-A352-C18767F9CDA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21461873-7075-4D38-9878-3649A6D0B242}"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7014112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心理健康与家庭生活质量</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心理健康对家庭生活质量的影响</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心理健康对亲子关系的影响</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心理健康对伴侣关系的影响</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心理健康对家庭团结的影响</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心理健康对家庭冲突处理的影响</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心理健康对家庭生活质量的影响</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家庭生活质量的重要性</a:t>
            </a:r>
            <a:endParaRPr lang="en-US" sz="2200" b="0" strike="noStrike" spc="-1">
              <a:solidFill>
                <a:srgbClr val="000000"/>
              </a:solidFill>
              <a:latin typeface="Arial"/>
            </a:endParaRPr>
          </a:p>
        </p:txBody>
      </p:sp>
      <p:sp>
        <p:nvSpPr>
          <p:cNvPr id="8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家庭生活质量直接影响家庭成员的幸福感和满意度，是构建和谐家庭关系的基础。</a:t>
            </a:r>
            <a:endParaRPr lang="en-US" sz="1500" b="0" strike="noStrike" spc="-1">
              <a:solidFill>
                <a:srgbClr val="000000"/>
              </a:solidFill>
              <a:latin typeface="Arial"/>
            </a:endParaRPr>
          </a:p>
        </p:txBody>
      </p:sp>
      <p:sp>
        <p:nvSpPr>
          <p:cNvPr id="8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8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8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介绍</a:t>
            </a:r>
            <a:endParaRPr lang="en-US" sz="3600" b="0" strike="noStrike" spc="-1">
              <a:solidFill>
                <a:schemeClr val="dk1"/>
              </a:solidFill>
              <a:latin typeface="Arial"/>
            </a:endParaRPr>
          </a:p>
        </p:txBody>
      </p:sp>
      <p:sp>
        <p:nvSpPr>
          <p:cNvPr id="9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什么是心理健康</a:t>
            </a:r>
            <a:endParaRPr lang="en-US" sz="2200" b="0" strike="noStrike" spc="-1">
              <a:solidFill>
                <a:srgbClr val="000000"/>
              </a:solidFill>
              <a:latin typeface="Arial"/>
            </a:endParaRPr>
          </a:p>
        </p:txBody>
      </p:sp>
      <p:sp>
        <p:nvSpPr>
          <p:cNvPr id="9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心理健康是指个体情感、认知、行为等各方面的健康状态，包括积极的情感体验、自我实现和良好的社会互动。</a:t>
            </a:r>
            <a:endParaRPr lang="en-US" sz="1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心理健康状况</a:t>
            </a:r>
            <a:endParaRPr lang="en-US" sz="3500" b="0" strike="noStrike" spc="-1">
              <a:solidFill>
                <a:srgbClr val="000000"/>
              </a:solidFill>
              <a:latin typeface="Arial"/>
            </a:endParaRPr>
          </a:p>
        </p:txBody>
      </p:sp>
      <p:sp>
        <p:nvSpPr>
          <p:cNvPr id="9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心理健康的标准包括积极的情感体验、自我实现和良好的社会互动。家庭成员的心理健康状况对家庭生活质量有重要影响。</a:t>
            </a:r>
            <a:endParaRPr lang="en-US" sz="2500" b="0" strike="noStrike" spc="-1">
              <a:solidFill>
                <a:srgbClr val="000000"/>
              </a:solidFill>
              <a:latin typeface="Arial"/>
            </a:endParaRPr>
          </a:p>
        </p:txBody>
      </p:sp>
      <p:sp>
        <p:nvSpPr>
          <p:cNvPr id="9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家庭生活质量的评价标准</a:t>
            </a:r>
            <a:endParaRPr lang="en-US" sz="2200" b="0" strike="noStrike" spc="-1">
              <a:solidFill>
                <a:srgbClr val="000000"/>
              </a:solidFill>
              <a:latin typeface="Arial"/>
            </a:endParaRPr>
          </a:p>
        </p:txBody>
      </p:sp>
      <p:sp>
        <p:nvSpPr>
          <p:cNvPr id="9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家庭成员的幸福感、家庭氛围的和谐与稳定程度、家庭成员的精神健康等。</a:t>
            </a:r>
            <a:endParaRPr lang="en-US" sz="1500" b="0" strike="noStrike" spc="-1">
              <a:solidFill>
                <a:srgbClr val="000000"/>
              </a:solidFill>
              <a:latin typeface="Arial"/>
            </a:endParaRPr>
          </a:p>
        </p:txBody>
      </p:sp>
      <p:sp>
        <p:nvSpPr>
          <p:cNvPr id="10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家庭生活质量的定义</a:t>
            </a:r>
            <a:endParaRPr lang="en-US" sz="3600" b="0" strike="noStrike" spc="-1">
              <a:solidFill>
                <a:schemeClr val="dk1"/>
              </a:solidFill>
              <a:latin typeface="Arial"/>
            </a:endParaRPr>
          </a:p>
        </p:txBody>
      </p:sp>
      <p:sp>
        <p:nvSpPr>
          <p:cNvPr id="10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家庭生活质量包括哪些方面</a:t>
            </a:r>
            <a:endParaRPr lang="en-US" sz="2200" b="0" strike="noStrike" spc="-1">
              <a:solidFill>
                <a:srgbClr val="000000"/>
              </a:solidFill>
              <a:latin typeface="Arial"/>
            </a:endParaRPr>
          </a:p>
        </p:txBody>
      </p:sp>
      <p:sp>
        <p:nvSpPr>
          <p:cNvPr id="10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物质生活水平、家庭关系和沟通、家庭氛围和氛围、家庭成员的心理状况等。</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心理健康与家庭生活质量的关系</a:t>
            </a:r>
            <a:endParaRPr lang="en-US" sz="3600" b="0" strike="noStrike" spc="-1">
              <a:solidFill>
                <a:schemeClr val="dk1"/>
              </a:solidFill>
              <a:latin typeface="Arial"/>
            </a:endParaRPr>
          </a:p>
        </p:txBody>
      </p:sp>
      <p:sp>
        <p:nvSpPr>
          <p:cNvPr id="11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心理健康状况会影响家庭生活质量，家庭生活质量也会影响个体的心理健康。</a:t>
            </a:r>
            <a:endParaRPr lang="en-US" sz="2000" b="0" strike="noStrike" spc="-1">
              <a:solidFill>
                <a:srgbClr val="000000"/>
              </a:solidFill>
              <a:latin typeface="Arial"/>
            </a:endParaRPr>
          </a:p>
        </p:txBody>
      </p:sp>
      <p:sp>
        <p:nvSpPr>
          <p:cNvPr id="11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相互影响</a:t>
            </a:r>
            <a:endParaRPr lang="en-US" sz="3000" b="0" strike="noStrike" spc="-1">
              <a:solidFill>
                <a:srgbClr val="000000"/>
              </a:solidFill>
              <a:latin typeface="Arial"/>
            </a:endParaRPr>
          </a:p>
        </p:txBody>
      </p:sp>
      <p:sp>
        <p:nvSpPr>
          <p:cNvPr id="11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1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1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通过促进家庭成员的心理健康，可以提升家庭生活质量，创造更美好的家庭氛围。</a:t>
            </a:r>
            <a:endParaRPr lang="en-US" sz="2000" b="0" strike="noStrike" spc="-1">
              <a:solidFill>
                <a:srgbClr val="000000"/>
              </a:solidFill>
              <a:latin typeface="Arial"/>
            </a:endParaRPr>
          </a:p>
        </p:txBody>
      </p:sp>
      <p:sp>
        <p:nvSpPr>
          <p:cNvPr id="11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改善方法</a:t>
            </a:r>
            <a:endParaRPr lang="en-US" sz="3000" b="0" strike="noStrike" spc="-1">
              <a:solidFill>
                <a:srgbClr val="000000"/>
              </a:solidFill>
              <a:latin typeface="Arial"/>
            </a:endParaRPr>
          </a:p>
        </p:txBody>
      </p:sp>
      <p:sp>
        <p:nvSpPr>
          <p:cNvPr id="119" name="椭圆 1"/>
          <p:cNvSpPr/>
          <p:nvPr/>
        </p:nvSpPr>
        <p:spPr>
          <a:xfrm>
            <a:off x="58680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如何改善家庭生活质量</a:t>
            </a:r>
            <a:endParaRPr lang="en-US" sz="3600" b="0" strike="noStrike" spc="-1">
              <a:solidFill>
                <a:schemeClr val="dk1"/>
              </a:solidFill>
              <a:latin typeface="Arial"/>
            </a:endParaRPr>
          </a:p>
        </p:txBody>
      </p:sp>
      <p:sp>
        <p:nvSpPr>
          <p:cNvPr id="12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亲情、友情、爱情等关系的维护对家庭生活质量至关重要。</a:t>
            </a:r>
            <a:endParaRPr lang="en-US" sz="1500" b="0" strike="noStrike" spc="-1">
              <a:solidFill>
                <a:srgbClr val="000000"/>
              </a:solidFill>
              <a:latin typeface="Arial"/>
            </a:endParaRPr>
          </a:p>
        </p:txBody>
      </p:sp>
      <p:sp>
        <p:nvSpPr>
          <p:cNvPr id="12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建立良好的家庭关系</a:t>
            </a:r>
            <a:endParaRPr lang="en-US" sz="2200" b="0" strike="noStrike" spc="-1">
              <a:solidFill>
                <a:srgbClr val="000000"/>
              </a:solidFill>
              <a:latin typeface="Arial"/>
            </a:endParaRPr>
          </a:p>
        </p:txBody>
      </p:sp>
      <p:sp>
        <p:nvSpPr>
          <p:cNvPr id="12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关心家庭成员的情感状态，提供适当的支持和关怀。</a:t>
            </a:r>
            <a:endParaRPr lang="en-US" sz="1500" b="0" strike="noStrike" spc="-1">
              <a:solidFill>
                <a:srgbClr val="000000"/>
              </a:solidFill>
              <a:latin typeface="Arial"/>
            </a:endParaRPr>
          </a:p>
        </p:txBody>
      </p:sp>
      <p:sp>
        <p:nvSpPr>
          <p:cNvPr id="12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关注家庭成员的心理健康</a:t>
            </a:r>
            <a:endParaRPr lang="en-US" sz="2200" b="0" strike="noStrike" spc="-1">
              <a:solidFill>
                <a:srgbClr val="000000"/>
              </a:solidFill>
              <a:latin typeface="Arial"/>
            </a:endParaRPr>
          </a:p>
        </p:txBody>
      </p:sp>
      <p:sp>
        <p:nvSpPr>
          <p:cNvPr id="12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营造家庭洋溢着爱与和谐的氛围，增进成员之间的亲密关系。</a:t>
            </a:r>
            <a:endParaRPr lang="en-US" sz="1500" b="0" strike="noStrike" spc="-1">
              <a:solidFill>
                <a:srgbClr val="000000"/>
              </a:solidFill>
              <a:latin typeface="Arial"/>
            </a:endParaRPr>
          </a:p>
        </p:txBody>
      </p:sp>
      <p:sp>
        <p:nvSpPr>
          <p:cNvPr id="12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培养积极的家庭氛围</a:t>
            </a:r>
            <a:endParaRPr lang="en-US" sz="2200" b="0" strike="noStrike" spc="-1">
              <a:solidFill>
                <a:srgbClr val="000000"/>
              </a:solidFill>
              <a:latin typeface="Arial"/>
            </a:endParaRPr>
          </a:p>
        </p:txBody>
      </p:sp>
      <p:sp>
        <p:nvSpPr>
          <p:cNvPr id="12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共同参与家庭活动，增进家庭成员之间的交流和理解。</a:t>
            </a:r>
            <a:endParaRPr lang="en-US" sz="1500" b="0" strike="noStrike" spc="-1">
              <a:solidFill>
                <a:srgbClr val="000000"/>
              </a:solidFill>
              <a:latin typeface="Arial"/>
            </a:endParaRPr>
          </a:p>
        </p:txBody>
      </p:sp>
      <p:sp>
        <p:nvSpPr>
          <p:cNvPr id="12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定期进行家庭活动</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心理健康对亲子关系的影响</a:t>
            </a:r>
            <a:endParaRPr lang="en-US" sz="3600" b="0" strike="noStrike" spc="-1">
              <a:solidFill>
                <a:schemeClr val="dk1"/>
              </a:solidFill>
              <a:latin typeface="Arial"/>
            </a:endParaRPr>
          </a:p>
        </p:txBody>
      </p:sp>
      <p:sp>
        <p:nvSpPr>
          <p:cNvPr id="13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亲子关系的重要性</a:t>
            </a:r>
            <a:endParaRPr lang="en-US" sz="3600" b="0" strike="noStrike" spc="-1">
              <a:solidFill>
                <a:schemeClr val="dk1"/>
              </a:solidFill>
              <a:latin typeface="Arial"/>
            </a:endParaRPr>
          </a:p>
        </p:txBody>
      </p:sp>
      <p:sp>
        <p:nvSpPr>
          <p:cNvPr id="13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亲子关系是家庭生活中至关重要的一环。良好的亲子关系可以促进家庭成员之间的理解和信任，有助于家庭生活质量的提升。而心理健康状况往往会直接影响亲子关系的发展，因此重视心理健康对于维护亲子关系至关重要。</a:t>
            </a:r>
            <a:endParaRPr lang="en-US" sz="2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亲子关系的重要性</a:t>
            </a:r>
            <a:endParaRPr lang="en-US" sz="3600" b="0" strike="noStrike" spc="-1">
              <a:solidFill>
                <a:schemeClr val="dk1"/>
              </a:solidFill>
              <a:latin typeface="Arial"/>
            </a:endParaRPr>
          </a:p>
        </p:txBody>
      </p:sp>
      <p:sp>
        <p:nvSpPr>
          <p:cNvPr id="13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增进家庭成员之间的理解和信任</a:t>
            </a:r>
            <a:endParaRPr lang="en-US" sz="2200" b="0" strike="noStrike" spc="-1">
              <a:solidFill>
                <a:srgbClr val="000000"/>
              </a:solidFill>
              <a:latin typeface="Arial"/>
            </a:endParaRPr>
          </a:p>
        </p:txBody>
      </p:sp>
      <p:sp>
        <p:nvSpPr>
          <p:cNvPr id="13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提升家庭生活质量</a:t>
            </a:r>
            <a:endParaRPr lang="en-US" sz="2200" b="0" strike="noStrike" spc="-1">
              <a:solidFill>
                <a:srgbClr val="000000"/>
              </a:solidFill>
              <a:latin typeface="Arial"/>
            </a:endParaRPr>
          </a:p>
        </p:txBody>
      </p:sp>
      <p:sp>
        <p:nvSpPr>
          <p:cNvPr id="13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影响子女的成长和发展</a:t>
            </a:r>
            <a:endParaRPr lang="en-US" sz="2200" b="0" strike="noStrike" spc="-1">
              <a:solidFill>
                <a:srgbClr val="000000"/>
              </a:solidFill>
              <a:latin typeface="Arial"/>
            </a:endParaRPr>
          </a:p>
        </p:txBody>
      </p:sp>
      <p:sp>
        <p:nvSpPr>
          <p:cNvPr id="14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心理健康对家长的影响</a:t>
            </a:r>
            <a:endParaRPr lang="en-US" sz="3500" b="0" strike="noStrike" spc="-1">
              <a:solidFill>
                <a:srgbClr val="000000"/>
              </a:solidFill>
              <a:latin typeface="Arial"/>
            </a:endParaRPr>
          </a:p>
        </p:txBody>
      </p:sp>
      <p:sp>
        <p:nvSpPr>
          <p:cNvPr id="14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家长的心理健康状况对子女的教养方式和亲子交流方式有着重要影响。心理健康良好的家长往往能够更好地关心和教导子女，维护良好的亲子关系。反之，心理健康问题可能导致家长在亲子交流中表现疏远或冷漠，对子女的成长产生负面影响。</a:t>
            </a:r>
            <a:endParaRPr lang="en-US" sz="2500" b="0" strike="noStrike" spc="-1">
              <a:solidFill>
                <a:srgbClr val="000000"/>
              </a:solidFill>
              <a:latin typeface="Arial"/>
            </a:endParaRPr>
          </a:p>
        </p:txBody>
      </p:sp>
      <p:sp>
        <p:nvSpPr>
          <p:cNvPr id="14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影响家长的亲子交流方式</a:t>
            </a:r>
            <a:endParaRPr lang="en-US" sz="2200" b="0" strike="noStrike" spc="-1">
              <a:solidFill>
                <a:srgbClr val="000000"/>
              </a:solidFill>
              <a:latin typeface="Arial"/>
            </a:endParaRPr>
          </a:p>
        </p:txBody>
      </p:sp>
      <p:sp>
        <p:nvSpPr>
          <p:cNvPr id="14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心理健康问题可能导致家长缺乏与子女进行沟通的能力，影响亲子关系的建立。</a:t>
            </a:r>
            <a:endParaRPr lang="en-US" sz="1500" b="0" strike="noStrike" spc="-1">
              <a:solidFill>
                <a:srgbClr val="000000"/>
              </a:solidFill>
              <a:latin typeface="Arial"/>
            </a:endParaRPr>
          </a:p>
        </p:txBody>
      </p:sp>
      <p:sp>
        <p:nvSpPr>
          <p:cNvPr id="15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影响家庭氛围</a:t>
            </a:r>
            <a:endParaRPr lang="en-US" sz="2200" b="0" strike="noStrike" spc="-1">
              <a:solidFill>
                <a:srgbClr val="000000"/>
              </a:solidFill>
              <a:latin typeface="Arial"/>
            </a:endParaRPr>
          </a:p>
        </p:txBody>
      </p:sp>
      <p:sp>
        <p:nvSpPr>
          <p:cNvPr id="15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家长的心理健康状况直接影响家庭的和谐与稳定。</a:t>
            </a:r>
            <a:endParaRPr lang="en-US" sz="1500" b="0" strike="noStrike" spc="-1">
              <a:solidFill>
                <a:srgbClr val="000000"/>
              </a:solidFill>
              <a:latin typeface="Arial"/>
            </a:endParaRPr>
          </a:p>
        </p:txBody>
      </p:sp>
      <p:sp>
        <p:nvSpPr>
          <p:cNvPr id="15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心理健康对家长的影响</a:t>
            </a:r>
            <a:endParaRPr lang="en-US" sz="3600" b="0" strike="noStrike" spc="-1">
              <a:solidFill>
                <a:schemeClr val="dk1"/>
              </a:solidFill>
              <a:latin typeface="Arial"/>
            </a:endParaRPr>
          </a:p>
        </p:txBody>
      </p:sp>
      <p:sp>
        <p:nvSpPr>
          <p:cNvPr id="15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影响子女的教养方式</a:t>
            </a:r>
            <a:endParaRPr lang="en-US" sz="2200" b="0" strike="noStrike" spc="-1">
              <a:solidFill>
                <a:srgbClr val="000000"/>
              </a:solidFill>
              <a:latin typeface="Arial"/>
            </a:endParaRPr>
          </a:p>
        </p:txBody>
      </p:sp>
      <p:sp>
        <p:nvSpPr>
          <p:cNvPr id="15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心理健康良好的家长可能更具耐心和关爱，能够制定合理的教育计划。</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心理健康对子女的影响</a:t>
            </a:r>
            <a:endParaRPr lang="en-US" sz="3600" b="0" strike="noStrike" spc="-1">
              <a:solidFill>
                <a:schemeClr val="dk1"/>
              </a:solidFill>
              <a:latin typeface="Arial"/>
            </a:endParaRPr>
          </a:p>
        </p:txBody>
      </p:sp>
      <p:sp>
        <p:nvSpPr>
          <p:cNvPr id="16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家庭生活质量</a:t>
            </a:r>
            <a:endParaRPr lang="en-US" sz="1500" b="0" strike="noStrike" spc="-1">
              <a:solidFill>
                <a:srgbClr val="000000"/>
              </a:solidFill>
              <a:latin typeface="Arial"/>
            </a:endParaRPr>
          </a:p>
        </p:txBody>
      </p:sp>
      <p:sp>
        <p:nvSpPr>
          <p:cNvPr id="16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与家庭生活质量的关系</a:t>
            </a:r>
            <a:endParaRPr lang="en-US" sz="2200" b="0" strike="noStrike" spc="-1">
              <a:solidFill>
                <a:srgbClr val="000000"/>
              </a:solidFill>
              <a:latin typeface="Arial"/>
            </a:endParaRPr>
          </a:p>
        </p:txBody>
      </p:sp>
      <p:sp>
        <p:nvSpPr>
          <p:cNvPr id="16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维护心理健康</a:t>
            </a:r>
            <a:endParaRPr lang="en-US" sz="1500" b="0" strike="noStrike" spc="-1">
              <a:solidFill>
                <a:srgbClr val="000000"/>
              </a:solidFill>
              <a:latin typeface="Arial"/>
            </a:endParaRPr>
          </a:p>
        </p:txBody>
      </p:sp>
      <p:sp>
        <p:nvSpPr>
          <p:cNvPr id="16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家长的帮助</a:t>
            </a:r>
            <a:endParaRPr lang="en-US" sz="2200" b="0" strike="noStrike" spc="-1">
              <a:solidFill>
                <a:srgbClr val="000000"/>
              </a:solidFill>
              <a:latin typeface="Arial"/>
            </a:endParaRPr>
          </a:p>
        </p:txBody>
      </p:sp>
      <p:sp>
        <p:nvSpPr>
          <p:cNvPr id="16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6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亲子关系的改善</a:t>
            </a:r>
            <a:endParaRPr lang="en-US" sz="3600" b="0" strike="noStrike" spc="-1">
              <a:solidFill>
                <a:schemeClr val="dk1"/>
              </a:solidFill>
              <a:latin typeface="Arial"/>
            </a:endParaRPr>
          </a:p>
        </p:txBody>
      </p:sp>
      <p:sp>
        <p:nvSpPr>
          <p:cNvPr id="17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关键步骤</a:t>
            </a:r>
            <a:endParaRPr lang="en-US" sz="2000" b="0" strike="noStrike" spc="-1">
              <a:solidFill>
                <a:srgbClr val="000000"/>
              </a:solidFill>
              <a:latin typeface="Arial"/>
            </a:endParaRPr>
          </a:p>
        </p:txBody>
      </p:sp>
      <p:sp>
        <p:nvSpPr>
          <p:cNvPr id="17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促进心理健康</a:t>
            </a:r>
            <a:endParaRPr lang="en-US" sz="3000" b="0" strike="noStrike" spc="-1">
              <a:solidFill>
                <a:srgbClr val="000000"/>
              </a:solidFill>
              <a:latin typeface="Arial"/>
            </a:endParaRPr>
          </a:p>
        </p:txBody>
      </p:sp>
      <p:sp>
        <p:nvSpPr>
          <p:cNvPr id="17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7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7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亲子关系</a:t>
            </a:r>
            <a:endParaRPr lang="en-US" sz="2000" b="0" strike="noStrike" spc="-1">
              <a:solidFill>
                <a:srgbClr val="000000"/>
              </a:solidFill>
              <a:latin typeface="Arial"/>
            </a:endParaRPr>
          </a:p>
        </p:txBody>
      </p:sp>
      <p:sp>
        <p:nvSpPr>
          <p:cNvPr id="17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持续影响</a:t>
            </a:r>
            <a:endParaRPr lang="en-US" sz="3000" b="0" strike="noStrike" spc="-1">
              <a:solidFill>
                <a:srgbClr val="000000"/>
              </a:solidFill>
              <a:latin typeface="Arial"/>
            </a:endParaRPr>
          </a:p>
        </p:txBody>
      </p:sp>
      <p:sp>
        <p:nvSpPr>
          <p:cNvPr id="178" name="椭圆 1"/>
          <p:cNvSpPr/>
          <p:nvPr/>
        </p:nvSpPr>
        <p:spPr>
          <a:xfrm>
            <a:off x="58680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第三章 心理健康对伴侣关系的影响</a:t>
            </a:r>
            <a:endParaRPr lang="en-US" sz="3600" b="0" strike="noStrike" spc="-1">
              <a:solidFill>
                <a:schemeClr val="dk1"/>
              </a:solidFill>
              <a:latin typeface="Arial"/>
            </a:endParaRPr>
          </a:p>
        </p:txBody>
      </p:sp>
      <p:sp>
        <p:nvSpPr>
          <p:cNvPr id="18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伴侣关系在家庭生活中的地位</a:t>
            </a:r>
            <a:endParaRPr lang="en-US" sz="3500" b="0" strike="noStrike" spc="-1">
              <a:solidFill>
                <a:srgbClr val="000000"/>
              </a:solidFill>
              <a:latin typeface="Arial"/>
            </a:endParaRPr>
          </a:p>
        </p:txBody>
      </p:sp>
      <p:sp>
        <p:nvSpPr>
          <p:cNvPr id="18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伴侣关系在家庭中扮演着重要的角色，它不仅连接了家庭成员之间的情感纽带，也是家庭生活质量的重要保障。心理健康状态良好的伴侣关系更容易实现稳定和和谐的状态，从而提升家庭生活的幸福感和质量。</a:t>
            </a:r>
            <a:endParaRPr lang="en-US" sz="2500" b="0" strike="noStrike" spc="-1">
              <a:solidFill>
                <a:srgbClr val="000000"/>
              </a:solidFill>
              <a:latin typeface="Arial"/>
            </a:endParaRPr>
          </a:p>
        </p:txBody>
      </p:sp>
      <p:sp>
        <p:nvSpPr>
          <p:cNvPr id="18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心理健康如何影响伴侣关系的稳定性</a:t>
            </a:r>
            <a:endParaRPr lang="en-US" sz="3600" b="0" strike="noStrike" spc="-1">
              <a:solidFill>
                <a:schemeClr val="dk1"/>
              </a:solidFill>
              <a:latin typeface="Arial"/>
            </a:endParaRPr>
          </a:p>
        </p:txBody>
      </p:sp>
      <p:sp>
        <p:nvSpPr>
          <p:cNvPr id="18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控制情绪对维护伴侣关系的重要性</a:t>
            </a:r>
            <a:endParaRPr lang="en-US" sz="1500" b="0" strike="noStrike" spc="-1">
              <a:solidFill>
                <a:srgbClr val="000000"/>
              </a:solidFill>
              <a:latin typeface="Arial"/>
            </a:endParaRPr>
          </a:p>
        </p:txBody>
      </p:sp>
      <p:sp>
        <p:nvSpPr>
          <p:cNvPr id="18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情绪管理</a:t>
            </a:r>
            <a:endParaRPr lang="en-US" sz="2200" b="0" strike="noStrike" spc="-1">
              <a:solidFill>
                <a:srgbClr val="000000"/>
              </a:solidFill>
              <a:latin typeface="Arial"/>
            </a:endParaRPr>
          </a:p>
        </p:txBody>
      </p:sp>
      <p:sp>
        <p:nvSpPr>
          <p:cNvPr id="18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有效沟通是促进伴侣关系和谐的关键</a:t>
            </a:r>
            <a:endParaRPr lang="en-US" sz="1500" b="0" strike="noStrike" spc="-1">
              <a:solidFill>
                <a:srgbClr val="000000"/>
              </a:solidFill>
              <a:latin typeface="Arial"/>
            </a:endParaRPr>
          </a:p>
        </p:txBody>
      </p:sp>
      <p:sp>
        <p:nvSpPr>
          <p:cNvPr id="19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沟通能力</a:t>
            </a:r>
            <a:endParaRPr lang="en-US" sz="2200" b="0" strike="noStrike" spc="-1">
              <a:solidFill>
                <a:srgbClr val="000000"/>
              </a:solidFill>
              <a:latin typeface="Arial"/>
            </a:endParaRPr>
          </a:p>
        </p:txBody>
      </p:sp>
      <p:sp>
        <p:nvSpPr>
          <p:cNvPr id="19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建立亲密关系可以增进伴侣间的信任和理解</a:t>
            </a:r>
            <a:endParaRPr lang="en-US" sz="1500" b="0" strike="noStrike" spc="-1">
              <a:solidFill>
                <a:srgbClr val="000000"/>
              </a:solidFill>
              <a:latin typeface="Arial"/>
            </a:endParaRPr>
          </a:p>
        </p:txBody>
      </p:sp>
      <p:sp>
        <p:nvSpPr>
          <p:cNvPr id="19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亲密关系</a:t>
            </a:r>
            <a:endParaRPr lang="en-US" sz="2200" b="0" strike="noStrike" spc="-1">
              <a:solidFill>
                <a:srgbClr val="000000"/>
              </a:solidFill>
              <a:latin typeface="Arial"/>
            </a:endParaRPr>
          </a:p>
        </p:txBody>
      </p:sp>
      <p:sp>
        <p:nvSpPr>
          <p:cNvPr id="19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心理健康对夫妻关系的影响</a:t>
            </a:r>
            <a:endParaRPr lang="en-US" sz="3500" b="0" strike="noStrike" spc="-1">
              <a:solidFill>
                <a:srgbClr val="000000"/>
              </a:solidFill>
              <a:latin typeface="Arial"/>
            </a:endParaRPr>
          </a:p>
        </p:txBody>
      </p:sp>
      <p:sp>
        <p:nvSpPr>
          <p:cNvPr id="19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夫妻关系是家庭重要组成部分，而心理健康问题往往会影响夫妻间的沟通和互动方式，从而可能造成矛盾和不和谐。维护心理健康可以帮助夫妻间更好地理解和支持彼此，建立更加稳定的夫妻关系。</a:t>
            </a:r>
            <a:endParaRPr lang="en-US" sz="2500" b="0" strike="noStrike" spc="-1">
              <a:solidFill>
                <a:srgbClr val="000000"/>
              </a:solidFill>
              <a:latin typeface="Arial"/>
            </a:endParaRPr>
          </a:p>
        </p:txBody>
      </p:sp>
      <p:sp>
        <p:nvSpPr>
          <p:cNvPr id="19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如何通过维护心理健康来改善夫妻关系</a:t>
            </a:r>
            <a:endParaRPr lang="en-US" sz="3600" b="0" strike="noStrike" spc="-1">
              <a:solidFill>
                <a:schemeClr val="dk1"/>
              </a:solidFill>
              <a:latin typeface="Arial"/>
            </a:endParaRPr>
          </a:p>
        </p:txBody>
      </p:sp>
      <p:sp>
        <p:nvSpPr>
          <p:cNvPr id="20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通过心理沟通建立更深层次的情感联系</a:t>
            </a:r>
            <a:endParaRPr lang="en-US" sz="1500" b="0" strike="noStrike" spc="-1">
              <a:solidFill>
                <a:srgbClr val="000000"/>
              </a:solidFill>
              <a:latin typeface="Arial"/>
            </a:endParaRPr>
          </a:p>
        </p:txBody>
      </p:sp>
      <p:sp>
        <p:nvSpPr>
          <p:cNvPr id="20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心理沟通</a:t>
            </a:r>
            <a:endParaRPr lang="en-US" sz="2200" b="0" strike="noStrike" spc="-1">
              <a:solidFill>
                <a:srgbClr val="000000"/>
              </a:solidFill>
              <a:latin typeface="Arial"/>
            </a:endParaRPr>
          </a:p>
        </p:txBody>
      </p:sp>
      <p:sp>
        <p:nvSpPr>
          <p:cNvPr id="20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理解对方的感受和情绪，增进夫妻间的亲密度</a:t>
            </a:r>
            <a:endParaRPr lang="en-US" sz="1500" b="0" strike="noStrike" spc="-1">
              <a:solidFill>
                <a:srgbClr val="000000"/>
              </a:solidFill>
              <a:latin typeface="Arial"/>
            </a:endParaRPr>
          </a:p>
        </p:txBody>
      </p:sp>
      <p:sp>
        <p:nvSpPr>
          <p:cNvPr id="20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共情能力</a:t>
            </a:r>
            <a:endParaRPr lang="en-US" sz="2200" b="0" strike="noStrike" spc="-1">
              <a:solidFill>
                <a:srgbClr val="000000"/>
              </a:solidFill>
              <a:latin typeface="Arial"/>
            </a:endParaRPr>
          </a:p>
        </p:txBody>
      </p:sp>
      <p:sp>
        <p:nvSpPr>
          <p:cNvPr id="20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学会有效处理冲突，促进夫妻间的和谐关系</a:t>
            </a:r>
            <a:endParaRPr lang="en-US" sz="1500" b="0" strike="noStrike" spc="-1">
              <a:solidFill>
                <a:srgbClr val="000000"/>
              </a:solidFill>
              <a:latin typeface="Arial"/>
            </a:endParaRPr>
          </a:p>
        </p:txBody>
      </p:sp>
      <p:sp>
        <p:nvSpPr>
          <p:cNvPr id="20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冲突处理</a:t>
            </a:r>
            <a:endParaRPr lang="en-US" sz="2200" b="0" strike="noStrike" spc="-1">
              <a:solidFill>
                <a:srgbClr val="000000"/>
              </a:solidFill>
              <a:latin typeface="Arial"/>
            </a:endParaRPr>
          </a:p>
        </p:txBody>
      </p:sp>
      <p:sp>
        <p:nvSpPr>
          <p:cNvPr id="20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https://d.book118.com/967014112012006055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127</Paragraphs>
  <Slides>21</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心理健康与家庭生活质量</vt:lpstr>
      <vt:lpstr>目录</vt:lpstr>
      <vt:lpstr>第一章 心理健康对家庭生活质量的影响</vt:lpstr>
      <vt:lpstr>介绍</vt:lpstr>
      <vt:lpstr> </vt:lpstr>
      <vt:lpstr>家庭生活质量的定义</vt:lpstr>
      <vt:lpstr>心理健康与家庭生活质量的关系</vt:lpstr>
      <vt:lpstr>如何改善家庭生活质量</vt:lpstr>
      <vt:lpstr>第2章 心理健康对亲子关系的影响</vt:lpstr>
      <vt:lpstr>亲子关系的重要性</vt:lpstr>
      <vt:lpstr>亲子关系的重要性</vt:lpstr>
      <vt:lpstr> </vt:lpstr>
      <vt:lpstr>心理健康对家长的影响</vt:lpstr>
      <vt:lpstr>心理健康对子女的影响</vt:lpstr>
      <vt:lpstr>亲子关系的改善</vt:lpstr>
      <vt:lpstr>第三章 心理健康对伴侣关系的影响</vt:lpstr>
      <vt:lpstr> </vt:lpstr>
      <vt:lpstr>心理健康如何影响伴侣关系的稳定性</vt:lpstr>
      <vt:lpstr> </vt:lpstr>
      <vt:lpstr>如何通过维护心理健康来改善夫妻关系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2024-09-29T14:51:57.079</cp:lastPrinted>
  <dcterms:created xsi:type="dcterms:W3CDTF">2024-09-29T06:51:57Z</dcterms:created>
  <dcterms:modified xsi:type="dcterms:W3CDTF">2024-09-29T06:51:59Z</dcterms:modified>
</cp:coreProperties>
</file>