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  <p:sldMasterId id="2147483692" r:id="rId3"/>
    <p:sldMasterId id="2147483703" r:id="rId4"/>
    <p:sldMasterId id="2147483714" r:id="rId5"/>
    <p:sldMasterId id="2147483725" r:id="rId6"/>
    <p:sldMasterId id="2147483736" r:id="rId7"/>
  </p:sldMasterIdLst>
  <p:sldIdLst>
    <p:sldId id="259" r:id="rId8"/>
    <p:sldId id="262" r:id="rId9"/>
    <p:sldId id="265" r:id="rId10"/>
    <p:sldId id="268" r:id="rId11"/>
    <p:sldId id="271" r:id="rId12"/>
    <p:sldId id="274" r:id="rId13"/>
    <p:sldId id="277" r:id="rId14"/>
    <p:sldId id="280" r:id="rId15"/>
    <p:sldId id="283" r:id="rId16"/>
    <p:sldId id="286" r:id="rId17"/>
    <p:sldId id="289" r:id="rId18"/>
    <p:sldId id="292" r:id="rId19"/>
    <p:sldId id="295" r:id="rId20"/>
    <p:sldId id="298" r:id="rId21"/>
    <p:sldId id="301" r:id="rId22"/>
    <p:sldId id="303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3.xml" /><Relationship Id="rId11" Type="http://schemas.openxmlformats.org/officeDocument/2006/relationships/slide" Target="slides/slide4.xml" /><Relationship Id="rId12" Type="http://schemas.openxmlformats.org/officeDocument/2006/relationships/slide" Target="slides/slide5.xml" /><Relationship Id="rId13" Type="http://schemas.openxmlformats.org/officeDocument/2006/relationships/slide" Target="slides/slide6.xml" /><Relationship Id="rId14" Type="http://schemas.openxmlformats.org/officeDocument/2006/relationships/slide" Target="slides/slide7.xml" /><Relationship Id="rId15" Type="http://schemas.openxmlformats.org/officeDocument/2006/relationships/slide" Target="slides/slide8.xml" /><Relationship Id="rId16" Type="http://schemas.openxmlformats.org/officeDocument/2006/relationships/slide" Target="slides/slide9.xml" /><Relationship Id="rId17" Type="http://schemas.openxmlformats.org/officeDocument/2006/relationships/slide" Target="slides/slide10.xml" /><Relationship Id="rId18" Type="http://schemas.openxmlformats.org/officeDocument/2006/relationships/slide" Target="slides/slide11.xml" /><Relationship Id="rId19" Type="http://schemas.openxmlformats.org/officeDocument/2006/relationships/slide" Target="slides/slide12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3.xml" /><Relationship Id="rId21" Type="http://schemas.openxmlformats.org/officeDocument/2006/relationships/slide" Target="slides/slide14.xml" /><Relationship Id="rId22" Type="http://schemas.openxmlformats.org/officeDocument/2006/relationships/slide" Target="slides/slide15.xml" /><Relationship Id="rId23" Type="http://schemas.openxmlformats.org/officeDocument/2006/relationships/slide" Target="slides/slide16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slideMaster" Target="slideMasters/slideMaster6.xml" /><Relationship Id="rId7" Type="http://schemas.openxmlformats.org/officeDocument/2006/relationships/slideMaster" Target="slideMasters/slideMaster7.xml" /><Relationship Id="rId8" Type="http://schemas.openxmlformats.org/officeDocument/2006/relationships/slide" Target="slides/slide1.xml" /><Relationship Id="rId9" Type="http://schemas.openxmlformats.org/officeDocument/2006/relationships/slide" Target="slides/slide2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6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6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6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6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6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6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6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A6E42-1B1C-4CB6-814D-1466746AC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3DB8C-D54D-4E02-AB83-0C41CF20B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76801-F408-458E-A58D-4BF9B1B3E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503A4-2910-4D07-8E7D-9EEEBCC35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8E0E38-CFDB-4BBA-91B7-97A31ACF1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259B87-C773-45DC-B8B1-FAC389483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6DDC71-C4CE-4872-9CA5-7B9A3FE47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A2E72-0D19-4A2D-9DB7-557FB4D10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64BEB0-386B-4B64-AC5E-7095D3230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5F538-8082-4333-A1E9-6D4F73204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F48E0-C12D-4CBD-878A-1851604C6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auto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838200" y="365125"/>
            <a:ext cx="10515600" cy="5811838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auto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838200" y="365125"/>
            <a:ext cx="10515600" cy="5811838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auto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838200" y="365125"/>
            <a:ext cx="10515600" cy="5811838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auto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838200" y="365125"/>
            <a:ext cx="10515600" cy="5811838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auto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6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6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838200" y="365125"/>
            <a:ext cx="10515600" cy="5811838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6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auto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6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6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6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6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6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6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6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7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7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838200" y="365125"/>
            <a:ext cx="10515600" cy="5811838"/>
          </a:xfr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10" Type="http://schemas.openxmlformats.org/officeDocument/2006/relationships/slideLayout" Target="../slideLayouts/slideLayout31.xml" /><Relationship Id="rId11" Type="http://schemas.openxmlformats.org/officeDocument/2006/relationships/theme" Target="../theme/theme3.xml" /><Relationship Id="rId2" Type="http://schemas.openxmlformats.org/officeDocument/2006/relationships/slideLayout" Target="../slideLayouts/slideLayout23.xml" /><Relationship Id="rId3" Type="http://schemas.openxmlformats.org/officeDocument/2006/relationships/slideLayout" Target="../slideLayouts/slideLayout24.xml" /><Relationship Id="rId4" Type="http://schemas.openxmlformats.org/officeDocument/2006/relationships/slideLayout" Target="../slideLayouts/slideLayout25.xml" /><Relationship Id="rId5" Type="http://schemas.openxmlformats.org/officeDocument/2006/relationships/slideLayout" Target="../slideLayouts/slideLayout26.xml" /><Relationship Id="rId6" Type="http://schemas.openxmlformats.org/officeDocument/2006/relationships/slideLayout" Target="../slideLayouts/slideLayout27.xml" /><Relationship Id="rId7" Type="http://schemas.openxmlformats.org/officeDocument/2006/relationships/slideLayout" Target="../slideLayouts/slideLayout28.xml" /><Relationship Id="rId8" Type="http://schemas.openxmlformats.org/officeDocument/2006/relationships/slideLayout" Target="../slideLayouts/slideLayout29.xml" /><Relationship Id="rId9" Type="http://schemas.openxmlformats.org/officeDocument/2006/relationships/slideLayout" Target="../slideLayouts/slideLayout30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10" Type="http://schemas.openxmlformats.org/officeDocument/2006/relationships/slideLayout" Target="../slideLayouts/slideLayout41.xml" /><Relationship Id="rId11" Type="http://schemas.openxmlformats.org/officeDocument/2006/relationships/theme" Target="../theme/theme4.xml" /><Relationship Id="rId2" Type="http://schemas.openxmlformats.org/officeDocument/2006/relationships/slideLayout" Target="../slideLayouts/slideLayout33.xml" /><Relationship Id="rId3" Type="http://schemas.openxmlformats.org/officeDocument/2006/relationships/slideLayout" Target="../slideLayouts/slideLayout34.xml" /><Relationship Id="rId4" Type="http://schemas.openxmlformats.org/officeDocument/2006/relationships/slideLayout" Target="../slideLayouts/slideLayout35.xml" /><Relationship Id="rId5" Type="http://schemas.openxmlformats.org/officeDocument/2006/relationships/slideLayout" Target="../slideLayouts/slideLayout36.xml" /><Relationship Id="rId6" Type="http://schemas.openxmlformats.org/officeDocument/2006/relationships/slideLayout" Target="../slideLayouts/slideLayout37.xml" /><Relationship Id="rId7" Type="http://schemas.openxmlformats.org/officeDocument/2006/relationships/slideLayout" Target="../slideLayouts/slideLayout38.xml" /><Relationship Id="rId8" Type="http://schemas.openxmlformats.org/officeDocument/2006/relationships/slideLayout" Target="../slideLayouts/slideLayout39.xml" /><Relationship Id="rId9" Type="http://schemas.openxmlformats.org/officeDocument/2006/relationships/slideLayout" Target="../slideLayouts/slideLayout40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2.xml" /><Relationship Id="rId10" Type="http://schemas.openxmlformats.org/officeDocument/2006/relationships/slideLayout" Target="../slideLayouts/slideLayout51.xml" /><Relationship Id="rId11" Type="http://schemas.openxmlformats.org/officeDocument/2006/relationships/theme" Target="../theme/theme5.xml" /><Relationship Id="rId2" Type="http://schemas.openxmlformats.org/officeDocument/2006/relationships/slideLayout" Target="../slideLayouts/slideLayout43.xml" /><Relationship Id="rId3" Type="http://schemas.openxmlformats.org/officeDocument/2006/relationships/slideLayout" Target="../slideLayouts/slideLayout44.xml" /><Relationship Id="rId4" Type="http://schemas.openxmlformats.org/officeDocument/2006/relationships/slideLayout" Target="../slideLayouts/slideLayout45.xml" /><Relationship Id="rId5" Type="http://schemas.openxmlformats.org/officeDocument/2006/relationships/slideLayout" Target="../slideLayouts/slideLayout46.xml" /><Relationship Id="rId6" Type="http://schemas.openxmlformats.org/officeDocument/2006/relationships/slideLayout" Target="../slideLayouts/slideLayout47.xml" /><Relationship Id="rId7" Type="http://schemas.openxmlformats.org/officeDocument/2006/relationships/slideLayout" Target="../slideLayouts/slideLayout48.xml" /><Relationship Id="rId8" Type="http://schemas.openxmlformats.org/officeDocument/2006/relationships/slideLayout" Target="../slideLayouts/slideLayout49.xml" /><Relationship Id="rId9" Type="http://schemas.openxmlformats.org/officeDocument/2006/relationships/slideLayout" Target="../slideLayouts/slideLayout50.xml" /></Relationships>
</file>

<file path=ppt/slideMasters/_rels/slideMaster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2.xml" /><Relationship Id="rId10" Type="http://schemas.openxmlformats.org/officeDocument/2006/relationships/slideLayout" Target="../slideLayouts/slideLayout61.xml" /><Relationship Id="rId11" Type="http://schemas.openxmlformats.org/officeDocument/2006/relationships/theme" Target="../theme/theme6.xml" /><Relationship Id="rId2" Type="http://schemas.openxmlformats.org/officeDocument/2006/relationships/slideLayout" Target="../slideLayouts/slideLayout53.xml" /><Relationship Id="rId3" Type="http://schemas.openxmlformats.org/officeDocument/2006/relationships/slideLayout" Target="../slideLayouts/slideLayout54.xml" /><Relationship Id="rId4" Type="http://schemas.openxmlformats.org/officeDocument/2006/relationships/slideLayout" Target="../slideLayouts/slideLayout55.xml" /><Relationship Id="rId5" Type="http://schemas.openxmlformats.org/officeDocument/2006/relationships/slideLayout" Target="../slideLayouts/slideLayout56.xml" /><Relationship Id="rId6" Type="http://schemas.openxmlformats.org/officeDocument/2006/relationships/slideLayout" Target="../slideLayouts/slideLayout57.xml" /><Relationship Id="rId7" Type="http://schemas.openxmlformats.org/officeDocument/2006/relationships/slideLayout" Target="../slideLayouts/slideLayout58.xml" /><Relationship Id="rId8" Type="http://schemas.openxmlformats.org/officeDocument/2006/relationships/slideLayout" Target="../slideLayouts/slideLayout59.xml" /><Relationship Id="rId9" Type="http://schemas.openxmlformats.org/officeDocument/2006/relationships/slideLayout" Target="../slideLayouts/slideLayout60.xml" /></Relationships>
</file>

<file path=ppt/slideMasters/_rels/slideMaster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2.xml" /><Relationship Id="rId10" Type="http://schemas.openxmlformats.org/officeDocument/2006/relationships/slideLayout" Target="../slideLayouts/slideLayout71.xml" /><Relationship Id="rId11" Type="http://schemas.openxmlformats.org/officeDocument/2006/relationships/theme" Target="../theme/theme7.xml" /><Relationship Id="rId2" Type="http://schemas.openxmlformats.org/officeDocument/2006/relationships/slideLayout" Target="../slideLayouts/slideLayout63.xml" /><Relationship Id="rId3" Type="http://schemas.openxmlformats.org/officeDocument/2006/relationships/slideLayout" Target="../slideLayouts/slideLayout64.xml" /><Relationship Id="rId4" Type="http://schemas.openxmlformats.org/officeDocument/2006/relationships/slideLayout" Target="../slideLayouts/slideLayout65.xml" /><Relationship Id="rId5" Type="http://schemas.openxmlformats.org/officeDocument/2006/relationships/slideLayout" Target="../slideLayouts/slideLayout66.xml" /><Relationship Id="rId6" Type="http://schemas.openxmlformats.org/officeDocument/2006/relationships/slideLayout" Target="../slideLayouts/slideLayout67.xml" /><Relationship Id="rId7" Type="http://schemas.openxmlformats.org/officeDocument/2006/relationships/slideLayout" Target="../slideLayouts/slideLayout68.xml" /><Relationship Id="rId8" Type="http://schemas.openxmlformats.org/officeDocument/2006/relationships/slideLayout" Target="../slideLayouts/slideLayout69.xml" /><Relationship Id="rId9" Type="http://schemas.openxmlformats.org/officeDocument/2006/relationships/slideLayout" Target="../slideLayouts/slideLayout7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gradFill rotWithShape="0">
          <a:gsLst>
            <a:gs pos="0">
              <a:srgbClr val="F7FAFD">
                <a:alpha val="100000"/>
              </a:srgbClr>
            </a:gs>
            <a:gs pos="74001">
              <a:srgbClr val="B5D2EC">
                <a:alpha val="100000"/>
              </a:srgbClr>
            </a:gs>
            <a:gs pos="83000">
              <a:srgbClr val="B5D2EC">
                <a:alpha val="100000"/>
              </a:srgbClr>
            </a:gs>
            <a:gs pos="100000">
              <a:srgbClr val="CEE1F2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"/>
          <p:cNvSpPr>
            <a:spLocks noGrp="1"/>
          </p:cNvSpPr>
          <p:nvPr>
            <p:ph type="body" idx="5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t"/>
          <a:lstStyle/>
          <a:p>
            <a:pPr lvl="0" indent="-22860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2860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gradFill rotWithShape="0">
          <a:gsLst>
            <a:gs pos="0">
              <a:srgbClr val="F7FAFD">
                <a:alpha val="100000"/>
              </a:srgbClr>
            </a:gs>
            <a:gs pos="74001">
              <a:srgbClr val="B5D2EC">
                <a:alpha val="100000"/>
              </a:srgbClr>
            </a:gs>
            <a:gs pos="83000">
              <a:srgbClr val="B5D2EC">
                <a:alpha val="100000"/>
              </a:srgbClr>
            </a:gs>
            <a:gs pos="100000">
              <a:srgbClr val="CEE1F2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/>
      <p:sp>
        <p:nvSpPr>
          <p:cNvPr id="4098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099" name="文本占位符 2"/>
          <p:cNvSpPr>
            <a:spLocks noGrp="1"/>
          </p:cNvSpPr>
          <p:nvPr>
            <p:ph type="body" idx="5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t"/>
          <a:lstStyle/>
          <a:p>
            <a:pPr lvl="0" indent="-22860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2860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gradFill rotWithShape="0">
          <a:gsLst>
            <a:gs pos="0">
              <a:srgbClr val="F7FAFD">
                <a:alpha val="100000"/>
              </a:srgbClr>
            </a:gs>
            <a:gs pos="74001">
              <a:srgbClr val="B5D2EC">
                <a:alpha val="100000"/>
              </a:srgbClr>
            </a:gs>
            <a:gs pos="83000">
              <a:srgbClr val="B5D2EC">
                <a:alpha val="100000"/>
              </a:srgbClr>
            </a:gs>
            <a:gs pos="100000">
              <a:srgbClr val="CEE1F2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/>
      <p:sp>
        <p:nvSpPr>
          <p:cNvPr id="2050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051" name="文本占位符 2"/>
          <p:cNvSpPr>
            <a:spLocks noGrp="1"/>
          </p:cNvSpPr>
          <p:nvPr>
            <p:ph type="body" idx="5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t"/>
          <a:lstStyle/>
          <a:p>
            <a:pPr lvl="0" indent="-22860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2860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gradFill rotWithShape="0">
          <a:gsLst>
            <a:gs pos="0">
              <a:srgbClr val="F7FAFD">
                <a:alpha val="100000"/>
              </a:srgbClr>
            </a:gs>
            <a:gs pos="74001">
              <a:srgbClr val="B5D2EC">
                <a:alpha val="100000"/>
              </a:srgbClr>
            </a:gs>
            <a:gs pos="83000">
              <a:srgbClr val="B5D2EC">
                <a:alpha val="100000"/>
              </a:srgbClr>
            </a:gs>
            <a:gs pos="100000">
              <a:srgbClr val="CEE1F2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/>
      <p:sp>
        <p:nvSpPr>
          <p:cNvPr id="512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5123" name="文本占位符 2"/>
          <p:cNvSpPr>
            <a:spLocks noGrp="1"/>
          </p:cNvSpPr>
          <p:nvPr>
            <p:ph type="body" idx="5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t"/>
          <a:lstStyle/>
          <a:p>
            <a:pPr lvl="0" indent="-22860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2860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gradFill rotWithShape="0">
          <a:gsLst>
            <a:gs pos="0">
              <a:srgbClr val="F7FAFD">
                <a:alpha val="100000"/>
              </a:srgbClr>
            </a:gs>
            <a:gs pos="74001">
              <a:srgbClr val="B5D2EC">
                <a:alpha val="100000"/>
              </a:srgbClr>
            </a:gs>
            <a:gs pos="83000">
              <a:srgbClr val="B5D2EC">
                <a:alpha val="100000"/>
              </a:srgbClr>
            </a:gs>
            <a:gs pos="100000">
              <a:srgbClr val="CEE1F2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/>
      <p:sp>
        <p:nvSpPr>
          <p:cNvPr id="3074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075" name="文本占位符 2"/>
          <p:cNvSpPr>
            <a:spLocks noGrp="1"/>
          </p:cNvSpPr>
          <p:nvPr>
            <p:ph type="body" idx="5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t"/>
          <a:lstStyle/>
          <a:p>
            <a:pPr lvl="0" indent="-22860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2860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gradFill rotWithShape="0">
          <a:gsLst>
            <a:gs pos="0">
              <a:srgbClr val="F7FAFD">
                <a:alpha val="100000"/>
              </a:srgbClr>
            </a:gs>
            <a:gs pos="74001">
              <a:srgbClr val="B5D2EC">
                <a:alpha val="100000"/>
              </a:srgbClr>
            </a:gs>
            <a:gs pos="83000">
              <a:srgbClr val="B5D2EC">
                <a:alpha val="100000"/>
              </a:srgbClr>
            </a:gs>
            <a:gs pos="100000">
              <a:srgbClr val="CEE1F2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/>
      <p:sp>
        <p:nvSpPr>
          <p:cNvPr id="512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5123" name="文本占位符 2"/>
          <p:cNvSpPr>
            <a:spLocks noGrp="1"/>
          </p:cNvSpPr>
          <p:nvPr>
            <p:ph type="body" idx="5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t"/>
          <a:lstStyle/>
          <a:p>
            <a:pPr lvl="0" indent="-22860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2860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fontAlgn="auto"/>
            <a:fld id="{82F288E0-7875-42C4-84C8-98DBBD3BF4D2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fontAlgn="auto"/>
            <a:fld id="{7D9BB5D0-35E4-459D-AEF3-FE4D7C45CC19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2114113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B5D2EC">
                <a:alpha val="100000"/>
              </a:srgbClr>
            </a:gs>
            <a:gs pos="57001">
              <a:srgbClr val="F8FAFD">
                <a:alpha val="100000"/>
              </a:srgbClr>
            </a:gs>
            <a:gs pos="100000">
              <a:srgbClr val="B5D2EC">
                <a:alpha val="100000"/>
              </a:srgbClr>
            </a:gs>
            <a:gs pos="100000">
              <a:srgbClr val="CEE1F2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170" name="组合 15"/>
          <p:cNvGrpSpPr/>
          <p:nvPr/>
        </p:nvGrpSpPr>
        <p:grpSpPr>
          <a:xfrm>
            <a:off x="223838" y="139700"/>
            <a:ext cx="1773237" cy="441325"/>
            <a:chOff x="353" y="220"/>
            <a:chExt cx="2792" cy="694"/>
          </a:xfrm>
        </p:grpSpPr>
        <p:pic>
          <p:nvPicPr>
            <p:cNvPr id="7171" name="图片 6" descr="AD[8]_45@{73TQ3T4}QAZ`P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53" y="220"/>
              <a:ext cx="694" cy="69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" name="文本框 7"/>
            <p:cNvSpPr txBox="1"/>
            <p:nvPr/>
          </p:nvSpPr>
          <p:spPr>
            <a:xfrm>
              <a:off x="1047" y="277"/>
              <a:ext cx="2098" cy="5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auto"/>
              <a:r>
                <a:rPr lang="zh-CN" altLang="zh-CN" b="1" noProof="1">
                  <a:solidFill>
                    <a:schemeClr val="accent4"/>
                  </a:solidFill>
                  <a:latin typeface="+mn-lt"/>
                  <a:ea typeface="+mn-ea"/>
                  <a:cs typeface="+mn-cs"/>
                </a:rPr>
                <a:t>紫妍微课堂</a:t>
              </a:r>
              <a:endParaRPr lang="zh-CN" altLang="zh-CN" b="1" noProof="1">
                <a:solidFill>
                  <a:schemeClr val="accent4"/>
                </a:solidFill>
              </a:endParaRPr>
            </a:p>
          </p:txBody>
        </p:sp>
      </p:grpSp>
      <p:grpSp>
        <p:nvGrpSpPr>
          <p:cNvPr id="7173" name="组合 17"/>
          <p:cNvGrpSpPr/>
          <p:nvPr/>
        </p:nvGrpSpPr>
        <p:grpSpPr>
          <a:xfrm>
            <a:off x="10347325" y="5384800"/>
            <a:ext cx="1771650" cy="1368425"/>
            <a:chOff x="16294" y="8481"/>
            <a:chExt cx="2792" cy="2155"/>
          </a:xfrm>
        </p:grpSpPr>
        <p:grpSp>
          <p:nvGrpSpPr>
            <p:cNvPr id="7174" name="组合 16"/>
            <p:cNvGrpSpPr/>
            <p:nvPr/>
          </p:nvGrpSpPr>
          <p:grpSpPr>
            <a:xfrm>
              <a:off x="16294" y="9942"/>
              <a:ext cx="2792" cy="694"/>
              <a:chOff x="16294" y="9942"/>
              <a:chExt cx="2792" cy="694"/>
            </a:xfrm>
          </p:grpSpPr>
          <p:sp>
            <p:nvSpPr>
              <p:cNvPr id="11" name="文本框 10"/>
              <p:cNvSpPr txBox="1"/>
              <p:nvPr/>
            </p:nvSpPr>
            <p:spPr>
              <a:xfrm>
                <a:off x="16294" y="10056"/>
                <a:ext cx="2098" cy="58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/>
                <a:r>
                  <a:rPr lang="zh-CN" altLang="zh-CN" b="1" noProof="1">
                    <a:solidFill>
                      <a:schemeClr val="accent4"/>
                    </a:solidFill>
                    <a:latin typeface="+mn-lt"/>
                    <a:ea typeface="+mn-ea"/>
                    <a:cs typeface="+mn-cs"/>
                  </a:rPr>
                  <a:t>紫妍微课堂</a:t>
                </a:r>
                <a:endParaRPr lang="zh-CN" altLang="zh-CN" b="1" noProof="1">
                  <a:solidFill>
                    <a:schemeClr val="accent4"/>
                  </a:solidFill>
                </a:endParaRPr>
              </a:p>
            </p:txBody>
          </p:sp>
          <p:pic>
            <p:nvPicPr>
              <p:cNvPr id="7176" name="图片 11" descr="AD[8]_45@{73TQ3T4}QAZ`P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8392" y="9942"/>
                <a:ext cx="694" cy="694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7177" name="图片 13" descr="(R`E~3YZ}9M)6`[VFUU`]DA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6760" y="8481"/>
              <a:ext cx="1455" cy="1575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7178" name="TextBox 6"/>
          <p:cNvSpPr/>
          <p:nvPr/>
        </p:nvSpPr>
        <p:spPr>
          <a:xfrm>
            <a:off x="1323975" y="2219325"/>
            <a:ext cx="5832475" cy="1936750"/>
          </a:xfrm>
          <a:prstGeom prst="rect">
            <a:avLst/>
          </a:prstGeom>
          <a:noFill/>
          <a:ln w="9525">
            <a:noFill/>
          </a:ln>
        </p:spPr>
        <p:txBody>
          <a:bodyPr wrap="square" lIns="91429" tIns="45714" rIns="91429" bIns="45714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0070C0"/>
                </a:solidFill>
                <a:latin typeface="黑体" panose="02010609060101010101" pitchFamily="2" charset="-122"/>
                <a:ea typeface="黑体" panose="02010609060101010101" pitchFamily="2" charset="-122"/>
                <a:sym typeface="微软雅黑" panose="020b0503020204020204" charset="-122"/>
              </a:rPr>
              <a:t>课题名：</a:t>
            </a:r>
            <a:endParaRPr lang="zh-CN" altLang="en-US" sz="4000" b="1">
              <a:solidFill>
                <a:srgbClr val="0070C0"/>
              </a:solidFill>
              <a:latin typeface="黑体" panose="02010609060101010101" pitchFamily="2" charset="-122"/>
              <a:ea typeface="黑体" panose="02010609060101010101" pitchFamily="2" charset="-122"/>
              <a:sym typeface="微软雅黑" panose="020b0503020204020204" charset="-122"/>
            </a:endParaRPr>
          </a:p>
          <a:p>
            <a:pPr algn="ctr"/>
            <a:r>
              <a:rPr lang="zh-CN" altLang="en-US" sz="4000" b="1">
                <a:solidFill>
                  <a:srgbClr val="0070C0"/>
                </a:solidFill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2.2探索直线平行的条件(第1课时)</a:t>
            </a:r>
            <a:endParaRPr lang="zh-CN" altLang="en-US" sz="4000" b="1">
              <a:solidFill>
                <a:srgbClr val="0070C0"/>
              </a:solidFill>
              <a:latin typeface="黑体" panose="02010609060101010101" pitchFamily="2" charset="-122"/>
              <a:ea typeface="黑体" panose="02010609060101010101" pitchFamily="2" charset="-122"/>
              <a:sym typeface="微软雅黑" panose="020b0503020204020204" charset="-122"/>
            </a:endParaRPr>
          </a:p>
        </p:txBody>
      </p:sp>
      <p:pic>
        <p:nvPicPr>
          <p:cNvPr id="7179" name="Picture 2" descr="D:\（原）本地磁盘 (D)\教材推广与维护\教材封面\8上\8上教材封面封底.JPG"/>
          <p:cNvPicPr>
            <a:picLocks noChangeAspect="1"/>
          </p:cNvPicPr>
          <p:nvPr/>
        </p:nvPicPr>
        <p:blipFill>
          <a:blip r:embed="rId4"/>
          <a:srcRect l="51157"/>
          <a:stretch>
            <a:fillRect/>
          </a:stretch>
        </p:blipFill>
        <p:spPr>
          <a:xfrm>
            <a:off x="7515225" y="2219325"/>
            <a:ext cx="2163763" cy="30622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80" name="TextBox 14"/>
          <p:cNvSpPr/>
          <p:nvPr/>
        </p:nvSpPr>
        <p:spPr>
          <a:xfrm>
            <a:off x="2552700" y="4089400"/>
            <a:ext cx="4359275" cy="736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ts val="1200"/>
              </a:spcBef>
            </a:pPr>
            <a:r>
              <a:rPr lang="zh-CN" altLang="en-US" sz="1600" b="1">
                <a:solidFill>
                  <a:srgbClr val="000000"/>
                </a:solidFill>
                <a:latin typeface="方正大标宋_GBK" pitchFamily="2" charset="-122"/>
                <a:ea typeface="方正大标宋_GBK" pitchFamily="2" charset="-122"/>
                <a:sym typeface="方正大标宋_GBK" pitchFamily="2" charset="-122"/>
              </a:rPr>
              <a:t>设计：陈锦辉  广东省清远市阳山黎埠中学    </a:t>
            </a:r>
            <a:endParaRPr lang="en-US" altLang="zh-CN" sz="1600" b="1">
              <a:solidFill>
                <a:srgbClr val="000000"/>
              </a:solidFill>
              <a:latin typeface="方正大标宋_GBK"/>
              <a:ea typeface="方正大标宋_GBK"/>
              <a:sym typeface="方正大标宋_GBK"/>
            </a:endParaRPr>
          </a:p>
          <a:p>
            <a:pPr>
              <a:spcBef>
                <a:spcPts val="1200"/>
              </a:spcBef>
            </a:pPr>
            <a:r>
              <a:rPr lang="zh-CN" altLang="en-US" sz="1600" b="1">
                <a:solidFill>
                  <a:srgbClr val="000000"/>
                </a:solidFill>
                <a:latin typeface="方正大标宋_GBK" pitchFamily="2" charset="-122"/>
                <a:ea typeface="方正大标宋_GBK" pitchFamily="2" charset="-122"/>
                <a:sym typeface="方正大标宋_GBK" pitchFamily="2" charset="-122"/>
              </a:rPr>
              <a:t>讲解：陈锦辉  阳山黎埠中学</a:t>
            </a:r>
            <a:endParaRPr lang="zh-CN" altLang="en-US" sz="1600" b="1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CEE1F2">
                <a:alpha val="100000"/>
              </a:srgbClr>
            </a:gs>
            <a:gs pos="50000">
              <a:srgbClr val="F9FAFD">
                <a:alpha val="100000"/>
              </a:srgbClr>
            </a:gs>
            <a:gs pos="100000">
              <a:srgbClr val="B5D2EC">
                <a:alpha val="100000"/>
              </a:srgbClr>
            </a:gs>
            <a:gs pos="100000">
              <a:srgbClr val="B5D2EC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194" name="组合 15"/>
          <p:cNvGrpSpPr/>
          <p:nvPr/>
        </p:nvGrpSpPr>
        <p:grpSpPr>
          <a:xfrm>
            <a:off x="223838" y="139700"/>
            <a:ext cx="1773237" cy="441325"/>
            <a:chOff x="353" y="220"/>
            <a:chExt cx="2792" cy="694"/>
          </a:xfrm>
        </p:grpSpPr>
        <p:pic>
          <p:nvPicPr>
            <p:cNvPr id="8195" name="图片 6" descr="AD[8]_45@{73TQ3T4}QAZ`P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53" y="220"/>
              <a:ext cx="694" cy="69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" name="文本框 7"/>
            <p:cNvSpPr txBox="1"/>
            <p:nvPr/>
          </p:nvSpPr>
          <p:spPr>
            <a:xfrm>
              <a:off x="1047" y="277"/>
              <a:ext cx="2098" cy="5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auto"/>
              <a:r>
                <a:rPr lang="zh-CN" altLang="zh-CN" b="1" noProof="1">
                  <a:solidFill>
                    <a:schemeClr val="accent4"/>
                  </a:solidFill>
                  <a:latin typeface="+mn-lt"/>
                  <a:ea typeface="+mn-ea"/>
                  <a:cs typeface="+mn-cs"/>
                </a:rPr>
                <a:t>紫妍微课堂</a:t>
              </a:r>
              <a:endParaRPr lang="zh-CN" altLang="zh-CN" b="1" noProof="1">
                <a:solidFill>
                  <a:schemeClr val="accent4"/>
                </a:solidFill>
              </a:endParaRPr>
            </a:p>
          </p:txBody>
        </p:sp>
      </p:grpSp>
      <p:grpSp>
        <p:nvGrpSpPr>
          <p:cNvPr id="8197" name="组合 17"/>
          <p:cNvGrpSpPr/>
          <p:nvPr/>
        </p:nvGrpSpPr>
        <p:grpSpPr>
          <a:xfrm>
            <a:off x="10347325" y="5384800"/>
            <a:ext cx="1771650" cy="1368425"/>
            <a:chOff x="16294" y="8481"/>
            <a:chExt cx="2792" cy="2155"/>
          </a:xfrm>
        </p:grpSpPr>
        <p:grpSp>
          <p:nvGrpSpPr>
            <p:cNvPr id="8198" name="组合 16"/>
            <p:cNvGrpSpPr/>
            <p:nvPr/>
          </p:nvGrpSpPr>
          <p:grpSpPr>
            <a:xfrm>
              <a:off x="16294" y="9942"/>
              <a:ext cx="2792" cy="694"/>
              <a:chOff x="16294" y="9942"/>
              <a:chExt cx="2792" cy="694"/>
            </a:xfrm>
          </p:grpSpPr>
          <p:sp>
            <p:nvSpPr>
              <p:cNvPr id="11" name="文本框 10"/>
              <p:cNvSpPr txBox="1"/>
              <p:nvPr/>
            </p:nvSpPr>
            <p:spPr>
              <a:xfrm>
                <a:off x="16294" y="10056"/>
                <a:ext cx="2098" cy="58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/>
                <a:r>
                  <a:rPr lang="zh-CN" altLang="zh-CN" b="1" noProof="1">
                    <a:solidFill>
                      <a:schemeClr val="accent4"/>
                    </a:solidFill>
                    <a:latin typeface="+mn-lt"/>
                    <a:ea typeface="+mn-ea"/>
                    <a:cs typeface="+mn-cs"/>
                  </a:rPr>
                  <a:t>紫妍微课堂</a:t>
                </a:r>
                <a:endParaRPr lang="zh-CN" altLang="zh-CN" b="1" noProof="1">
                  <a:solidFill>
                    <a:schemeClr val="accent4"/>
                  </a:solidFill>
                </a:endParaRPr>
              </a:p>
            </p:txBody>
          </p:sp>
          <p:pic>
            <p:nvPicPr>
              <p:cNvPr id="8200" name="图片 11" descr="AD[8]_45@{73TQ3T4}QAZ`P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8392" y="9942"/>
                <a:ext cx="694" cy="694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8201" name="图片 13" descr="(R`E~3YZ}9M)6`[VFUU`]DA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6760" y="8481"/>
              <a:ext cx="1455" cy="1575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8202" name="矩形 6"/>
          <p:cNvSpPr/>
          <p:nvPr/>
        </p:nvSpPr>
        <p:spPr>
          <a:xfrm>
            <a:off x="619125" y="581025"/>
            <a:ext cx="2274888" cy="584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Aft>
                <a:spcPts val="600"/>
              </a:spcAft>
              <a:buFont typeface="Arial" pitchFamily="34" charset="0"/>
              <a:buNone/>
            </a:pPr>
            <a:r>
              <a:rPr lang="zh-CN" altLang="en-US" sz="32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复习回顾：</a:t>
            </a:r>
            <a:endParaRPr lang="zh-CN" altLang="en-US" sz="32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43011" name="Text Box 3"/>
          <p:cNvSpPr txBox="1">
            <a:spLocks noChangeArrowheads="1"/>
          </p:cNvSpPr>
          <p:nvPr/>
        </p:nvSpPr>
        <p:spPr bwMode="auto">
          <a:xfrm>
            <a:off x="1116013" y="1129665"/>
            <a:ext cx="7696200" cy="131127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2400" kern="1200" cap="none" spc="0" normalizeH="0" baseline="0" noProof="0">
                <a:solidFill>
                  <a:schemeClr val="tx1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 </a:t>
            </a:r>
            <a:r>
              <a:rPr kumimoji="1" lang="zh-CN" altLang="en-US" sz="4000" b="1" kern="1200" cap="none" spc="0" normalizeH="0" baseline="0" noProof="0">
                <a:solidFill>
                  <a:schemeClr val="tx1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问题</a:t>
            </a:r>
            <a:r>
              <a:rPr kumimoji="1" lang="en-US" altLang="zh-CN" sz="4000" b="1" kern="1200" cap="none" spc="0" normalizeH="0" baseline="0" noProof="0">
                <a:solidFill>
                  <a:schemeClr val="tx1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1</a:t>
            </a:r>
            <a:r>
              <a:rPr kumimoji="1" lang="zh-CN" altLang="en-US" sz="4000" b="1" kern="1200" cap="none" spc="0" normalizeH="0" baseline="0" noProof="0">
                <a:solidFill>
                  <a:schemeClr val="tx1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：在同一平面内两条直线的位置关系有 几种？分别是什么？</a:t>
            </a:r>
            <a:r>
              <a:rPr kumimoji="1" lang="zh-CN" altLang="en-US" kern="1200" cap="none" spc="0" normalizeH="0" baseline="0" noProof="0">
                <a:solidFill>
                  <a:schemeClr val="tx1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 </a:t>
            </a:r>
            <a:endParaRPr kumimoji="1" lang="zh-CN" altLang="en-US" kern="1200" cap="none" spc="0" normalizeH="0" baseline="0" noProof="0">
              <a:solidFill>
                <a:schemeClr val="tx1"/>
              </a:solidFill>
              <a:effectLst>
                <a:outerShdw blurRad="38100" dist="38100" dir="2700000" algn="tl">
                  <a:srgbClr val="1F497D"/>
                </a:outerShdw>
              </a:effectLst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3012" name="Text Box 4"/>
          <p:cNvSpPr txBox="1">
            <a:spLocks noChangeArrowheads="1"/>
          </p:cNvSpPr>
          <p:nvPr/>
        </p:nvSpPr>
        <p:spPr bwMode="auto">
          <a:xfrm>
            <a:off x="1177925" y="2577465"/>
            <a:ext cx="7391400" cy="131127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2400" kern="1200" cap="none" spc="0" normalizeH="0" baseline="0" noProof="0">
                <a:solidFill>
                  <a:schemeClr val="tx1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 </a:t>
            </a:r>
            <a:r>
              <a:rPr kumimoji="1" lang="zh-CN" altLang="en-US" sz="4000" b="1" kern="1200" cap="none" spc="0" normalizeH="0" baseline="0" noProof="0">
                <a:solidFill>
                  <a:schemeClr val="tx1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问题</a:t>
            </a:r>
            <a:r>
              <a:rPr kumimoji="1" lang="en-US" altLang="zh-CN" sz="4000" b="1" kern="1200" cap="none" spc="0" normalizeH="0" baseline="0" noProof="0">
                <a:solidFill>
                  <a:schemeClr val="tx1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2</a:t>
            </a:r>
            <a:r>
              <a:rPr kumimoji="1" lang="zh-CN" altLang="en-US" sz="4000" b="1" kern="1200" cap="none" spc="0" normalizeH="0" baseline="0" noProof="0">
                <a:solidFill>
                  <a:schemeClr val="tx1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：如图，两条直线相交所构成的四个角中分别有何关系？</a:t>
            </a:r>
            <a:r>
              <a:rPr kumimoji="1" lang="zh-CN" altLang="en-US" sz="3600" kern="1200" cap="none" spc="0" normalizeH="0" baseline="0" noProof="0">
                <a:solidFill>
                  <a:schemeClr val="tx1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rPr>
              <a:t> </a:t>
            </a:r>
            <a:endParaRPr kumimoji="1" lang="zh-CN" altLang="en-US" sz="3600" kern="1200" cap="none" spc="0" normalizeH="0" baseline="0" noProof="0">
              <a:solidFill>
                <a:schemeClr val="tx1"/>
              </a:solidFill>
              <a:effectLst>
                <a:outerShdw blurRad="38100" dist="38100" dir="2700000" algn="tl">
                  <a:srgbClr val="1F497D"/>
                </a:outerShdw>
              </a:effectLst>
              <a:latin typeface="华文新魏" panose="02010800040101010101" pitchFamily="2" charset="-122"/>
              <a:ea typeface="华文新魏" panose="02010800040101010101" pitchFamily="2" charset="-122"/>
              <a:cs typeface="+mn-cs"/>
            </a:endParaRPr>
          </a:p>
        </p:txBody>
      </p:sp>
      <p:grpSp>
        <p:nvGrpSpPr>
          <p:cNvPr id="2" name="Group 5"/>
          <p:cNvGrpSpPr/>
          <p:nvPr/>
        </p:nvGrpSpPr>
        <p:grpSpPr>
          <a:xfrm>
            <a:off x="2295525" y="3720465"/>
            <a:ext cx="5019675" cy="2892425"/>
            <a:chOff x="1627" y="2277"/>
            <a:chExt cx="3162" cy="1822"/>
          </a:xfrm>
        </p:grpSpPr>
        <p:grpSp>
          <p:nvGrpSpPr>
            <p:cNvPr id="3079" name="Group 6"/>
            <p:cNvGrpSpPr/>
            <p:nvPr/>
          </p:nvGrpSpPr>
          <p:grpSpPr>
            <a:xfrm>
              <a:off x="1627" y="2277"/>
              <a:ext cx="3162" cy="1822"/>
              <a:chOff x="1627" y="2277"/>
              <a:chExt cx="3162" cy="1822"/>
            </a:xfrm>
          </p:grpSpPr>
          <p:sp>
            <p:nvSpPr>
              <p:cNvPr id="3085" name="Text Box 7"/>
              <p:cNvSpPr txBox="1"/>
              <p:nvPr/>
            </p:nvSpPr>
            <p:spPr>
              <a:xfrm>
                <a:off x="4032" y="3360"/>
                <a:ext cx="757" cy="66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rPr>
                  <a:t>B</a:t>
                </a:r>
                <a:endParaRPr lang="en-US" altLang="zh-CN" b="1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3086" name="Text Box 8"/>
              <p:cNvSpPr txBox="1"/>
              <p:nvPr/>
            </p:nvSpPr>
            <p:spPr>
              <a:xfrm>
                <a:off x="3926" y="2277"/>
                <a:ext cx="757" cy="66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rPr>
                  <a:t>D</a:t>
                </a:r>
                <a:endParaRPr lang="en-US" altLang="zh-CN" b="1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3087" name="Text Box 9"/>
              <p:cNvSpPr txBox="1"/>
              <p:nvPr/>
            </p:nvSpPr>
            <p:spPr>
              <a:xfrm>
                <a:off x="1627" y="3435"/>
                <a:ext cx="757" cy="66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rPr>
                  <a:t>C</a:t>
                </a:r>
                <a:endParaRPr lang="en-US" altLang="zh-CN" b="1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3080" name="Group 10"/>
            <p:cNvGrpSpPr/>
            <p:nvPr/>
          </p:nvGrpSpPr>
          <p:grpSpPr>
            <a:xfrm>
              <a:off x="1666" y="2355"/>
              <a:ext cx="2256" cy="1318"/>
              <a:chOff x="1776" y="2322"/>
              <a:chExt cx="2256" cy="1318"/>
            </a:xfrm>
          </p:grpSpPr>
          <p:sp>
            <p:nvSpPr>
              <p:cNvPr id="3081" name="Line 11"/>
              <p:cNvSpPr/>
              <p:nvPr/>
            </p:nvSpPr>
            <p:spPr>
              <a:xfrm flipV="1">
                <a:off x="1776" y="2517"/>
                <a:ext cx="2196" cy="964"/>
              </a:xfrm>
              <a:prstGeom prst="line">
                <a:avLst/>
              </a:prstGeom>
              <a:ln w="38100" cap="flat" cmpd="sng">
                <a:solidFill>
                  <a:srgbClr val="FFCCFF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3082" name="Line 12"/>
              <p:cNvSpPr/>
              <p:nvPr/>
            </p:nvSpPr>
            <p:spPr>
              <a:xfrm>
                <a:off x="2184" y="2526"/>
                <a:ext cx="1848" cy="1081"/>
              </a:xfrm>
              <a:prstGeom prst="line">
                <a:avLst/>
              </a:prstGeom>
              <a:ln w="38100" cap="flat" cmpd="sng">
                <a:solidFill>
                  <a:srgbClr val="FFCCFF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3083" name="Text Box 13"/>
              <p:cNvSpPr txBox="1"/>
              <p:nvPr/>
            </p:nvSpPr>
            <p:spPr>
              <a:xfrm>
                <a:off x="1902" y="2322"/>
                <a:ext cx="757" cy="66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rPr>
                  <a:t>A</a:t>
                </a:r>
                <a:endParaRPr lang="en-US" altLang="zh-CN" b="1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3084" name="Text Box 14"/>
              <p:cNvSpPr txBox="1"/>
              <p:nvPr/>
            </p:nvSpPr>
            <p:spPr>
              <a:xfrm>
                <a:off x="2798" y="2976"/>
                <a:ext cx="757" cy="66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rPr>
                  <a:t>O</a:t>
                </a:r>
                <a:endParaRPr lang="en-US" altLang="zh-CN" b="1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endParaRPr>
              </a:p>
            </p:txBody>
          </p:sp>
        </p:grpSp>
      </p:grpSp>
      <p:sp>
        <p:nvSpPr>
          <p:cNvPr id="43023" name="Rectangle 15"/>
          <p:cNvSpPr/>
          <p:nvPr/>
        </p:nvSpPr>
        <p:spPr>
          <a:xfrm>
            <a:off x="1306513" y="5854065"/>
            <a:ext cx="8447087" cy="1143000"/>
          </a:xfrm>
          <a:prstGeom prst="rect">
            <a:avLst/>
          </a:prstGeom>
          <a:noFill/>
          <a:ln w="9525">
            <a:noFill/>
          </a:ln>
        </p:spPr>
        <p:txBody>
          <a:bodyPr lIns="92075" tIns="46038" rIns="92075" bIns="46038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问题</a:t>
            </a:r>
            <a:r>
              <a:rPr lang="en-US" altLang="zh-CN" sz="40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3</a:t>
            </a:r>
            <a:r>
              <a:rPr lang="zh-CN" altLang="en-US" sz="40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：</a:t>
            </a:r>
            <a:r>
              <a:rPr lang="zh-CN" altLang="en-US" sz="4000" b="1">
                <a:solidFill>
                  <a:schemeClr val="tx1"/>
                </a:solidFill>
                <a:latin typeface="Times New Roman" panose="02020603050405020304" pitchFamily="18" charset="0"/>
                <a:ea typeface="华文新魏" panose="02010800040101010101" pitchFamily="2" charset="-122"/>
              </a:rPr>
              <a:t>什么叫两条直线平行？</a:t>
            </a:r>
            <a:r>
              <a:rPr lang="zh-CN" altLang="en-US" sz="4400" b="1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rPr>
              <a:t> </a:t>
            </a:r>
            <a:endParaRPr lang="zh-CN" altLang="en-US" sz="4400" b="1">
              <a:solidFill>
                <a:schemeClr val="tx1"/>
              </a:solidFill>
              <a:latin typeface="Times New Roman" panose="02020603050405020304" pitchFamily="18" charset="0"/>
              <a:ea typeface="幼圆" panose="02010509060101010101" pitchFamily="49" charset="-122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30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30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4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30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1" grpId="0"/>
      <p:bldP spid="43012" grpId="0"/>
      <p:bldP spid="4302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flip="none" rotWithShape="0">
          <a:gsLst>
            <a:gs pos="0">
              <a:srgbClr val="CEE1F2"/>
            </a:gs>
            <a:gs pos="50000">
              <a:srgbClr val="F9FAFD"/>
            </a:gs>
            <a:gs pos="100000">
              <a:srgbClr val="B5D2EC"/>
            </a:gs>
            <a:gs pos="100000">
              <a:srgbClr val="B5D2E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218" name="组合 15"/>
          <p:cNvGrpSpPr/>
          <p:nvPr/>
        </p:nvGrpSpPr>
        <p:grpSpPr>
          <a:xfrm>
            <a:off x="223838" y="139700"/>
            <a:ext cx="1773237" cy="441325"/>
            <a:chOff x="353" y="220"/>
            <a:chExt cx="2792" cy="694"/>
          </a:xfrm>
        </p:grpSpPr>
        <p:pic>
          <p:nvPicPr>
            <p:cNvPr id="9219" name="图片 6" descr="AD[8]_45@{73TQ3T4}QAZ`P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53" y="220"/>
              <a:ext cx="694" cy="69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" name="文本框 7"/>
            <p:cNvSpPr txBox="1"/>
            <p:nvPr/>
          </p:nvSpPr>
          <p:spPr>
            <a:xfrm>
              <a:off x="1047" y="277"/>
              <a:ext cx="2098" cy="5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auto"/>
              <a:r>
                <a:rPr lang="zh-CN" altLang="zh-CN" b="1" noProof="1">
                  <a:solidFill>
                    <a:schemeClr val="accent4"/>
                  </a:solidFill>
                  <a:latin typeface="+mn-lt"/>
                  <a:ea typeface="+mn-ea"/>
                  <a:cs typeface="+mn-cs"/>
                </a:rPr>
                <a:t>紫妍微课堂</a:t>
              </a:r>
              <a:endParaRPr lang="zh-CN" altLang="zh-CN" b="1" noProof="1">
                <a:solidFill>
                  <a:schemeClr val="accent4"/>
                </a:solidFill>
              </a:endParaRPr>
            </a:p>
          </p:txBody>
        </p:sp>
      </p:grpSp>
      <p:grpSp>
        <p:nvGrpSpPr>
          <p:cNvPr id="9221" name="组合 17"/>
          <p:cNvGrpSpPr/>
          <p:nvPr/>
        </p:nvGrpSpPr>
        <p:grpSpPr>
          <a:xfrm>
            <a:off x="10347325" y="5384800"/>
            <a:ext cx="1771650" cy="1368425"/>
            <a:chOff x="16294" y="8481"/>
            <a:chExt cx="2792" cy="2155"/>
          </a:xfrm>
        </p:grpSpPr>
        <p:grpSp>
          <p:nvGrpSpPr>
            <p:cNvPr id="9222" name="组合 16"/>
            <p:cNvGrpSpPr/>
            <p:nvPr/>
          </p:nvGrpSpPr>
          <p:grpSpPr>
            <a:xfrm>
              <a:off x="16294" y="9942"/>
              <a:ext cx="2792" cy="694"/>
              <a:chOff x="16294" y="9942"/>
              <a:chExt cx="2792" cy="694"/>
            </a:xfrm>
          </p:grpSpPr>
          <p:sp>
            <p:nvSpPr>
              <p:cNvPr id="11" name="文本框 10"/>
              <p:cNvSpPr txBox="1"/>
              <p:nvPr/>
            </p:nvSpPr>
            <p:spPr>
              <a:xfrm>
                <a:off x="16294" y="10056"/>
                <a:ext cx="2098" cy="58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/>
                <a:r>
                  <a:rPr lang="zh-CN" altLang="zh-CN" b="1" noProof="1">
                    <a:solidFill>
                      <a:schemeClr val="accent4"/>
                    </a:solidFill>
                    <a:latin typeface="+mn-lt"/>
                    <a:ea typeface="+mn-ea"/>
                    <a:cs typeface="+mn-cs"/>
                  </a:rPr>
                  <a:t>紫妍微课堂</a:t>
                </a:r>
                <a:endParaRPr lang="zh-CN" altLang="zh-CN" b="1" noProof="1">
                  <a:solidFill>
                    <a:schemeClr val="accent4"/>
                  </a:solidFill>
                </a:endParaRPr>
              </a:p>
            </p:txBody>
          </p:sp>
          <p:pic>
            <p:nvPicPr>
              <p:cNvPr id="9224" name="图片 11" descr="AD[8]_45@{73TQ3T4}QAZ`P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8392" y="9942"/>
                <a:ext cx="694" cy="694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9225" name="图片 13" descr="(R`E~3YZ}9M)6`[VFUU`]DA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6760" y="8481"/>
              <a:ext cx="1455" cy="1575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9226" name="矩形 6"/>
          <p:cNvSpPr/>
          <p:nvPr/>
        </p:nvSpPr>
        <p:spPr>
          <a:xfrm>
            <a:off x="619125" y="581025"/>
            <a:ext cx="2274888" cy="584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Aft>
                <a:spcPts val="600"/>
              </a:spcAft>
              <a:buFont typeface="Arial" pitchFamily="34" charset="0"/>
              <a:buNone/>
            </a:pPr>
            <a:r>
              <a:rPr lang="zh-CN" altLang="en-US" sz="32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情境引入：</a:t>
            </a:r>
            <a:endParaRPr lang="zh-CN" altLang="en-US" sz="32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27650" name="Rectangle 4"/>
          <p:cNvSpPr>
            <a:spLocks noChangeArrowheads="1"/>
          </p:cNvSpPr>
          <p:nvPr/>
        </p:nvSpPr>
        <p:spPr bwMode="auto">
          <a:xfrm>
            <a:off x="0" y="132715"/>
            <a:ext cx="9144000" cy="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" name="Rectangle 2"/>
          <p:cNvSpPr txBox="1"/>
          <p:nvPr/>
        </p:nvSpPr>
        <p:spPr>
          <a:xfrm>
            <a:off x="539750" y="969328"/>
            <a:ext cx="8266113" cy="1223962"/>
          </a:xfrm>
          <a:prstGeom prst="rect">
            <a:avLst/>
          </a:prstGeom>
        </p:spPr>
        <p:txBody>
          <a:bodyPr anchor="ctr">
            <a:normAutofit fontScale="925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defRPr/>
            </a:pPr>
            <a:r>
              <a:rPr lang="zh-CN" altLang="en-US" sz="3000" b="1">
                <a:latin typeface="Times New Roman" panose="02020603050405020304" pitchFamily="18" charset="0"/>
                <a:ea typeface="宋体" panose="02010600030101010101" pitchFamily="2" charset="-122"/>
                <a:cs typeface="+mj-cs"/>
              </a:rPr>
              <a:t>   观察下面每幅图中的直线</a:t>
            </a:r>
            <a:r>
              <a:rPr lang="en-US" altLang="zh-CN" sz="3000" b="1" i="1">
                <a:latin typeface="Times New Roman" panose="02020603050405020304" pitchFamily="18" charset="0"/>
                <a:ea typeface="宋体" panose="02010600030101010101" pitchFamily="2" charset="-122"/>
                <a:cs typeface="+mj-cs"/>
              </a:rPr>
              <a:t>a</a:t>
            </a:r>
            <a:r>
              <a:rPr lang="zh-CN" altLang="en-US" sz="3000" b="1" i="1">
                <a:latin typeface="Times New Roman" panose="02020603050405020304" pitchFamily="18" charset="0"/>
                <a:ea typeface="宋体" panose="02010600030101010101" pitchFamily="2" charset="-122"/>
                <a:cs typeface="+mj-cs"/>
              </a:rPr>
              <a:t>、</a:t>
            </a:r>
            <a:r>
              <a:rPr lang="en-US" altLang="zh-CN" sz="3000" b="1" i="1">
                <a:latin typeface="Times New Roman" panose="02020603050405020304" pitchFamily="18" charset="0"/>
                <a:ea typeface="宋体" panose="02010600030101010101" pitchFamily="2" charset="-122"/>
                <a:cs typeface="+mj-cs"/>
              </a:rPr>
              <a:t>b</a:t>
            </a:r>
            <a:r>
              <a:rPr lang="zh-CN" altLang="en-US" sz="3000" b="1">
                <a:latin typeface="Times New Roman" panose="02020603050405020304" pitchFamily="18" charset="0"/>
                <a:ea typeface="宋体" panose="02010600030101010101" pitchFamily="2" charset="-122"/>
                <a:cs typeface="+mj-cs"/>
              </a:rPr>
              <a:t>，它们分别平行吗？你能验证吗？ </a:t>
            </a:r>
            <a:endParaRPr lang="zh-CN" altLang="en-US" sz="3000" b="1">
              <a:latin typeface="Times New Roman" panose="02020603050405020304" pitchFamily="18" charset="0"/>
              <a:ea typeface="宋体" panose="02010600030101010101" pitchFamily="2" charset="-122"/>
              <a:cs typeface="+mj-cs"/>
            </a:endParaRPr>
          </a:p>
        </p:txBody>
      </p:sp>
      <p:grpSp>
        <p:nvGrpSpPr>
          <p:cNvPr id="27652" name="Group 6"/>
          <p:cNvGrpSpPr/>
          <p:nvPr/>
        </p:nvGrpSpPr>
        <p:grpSpPr>
          <a:xfrm>
            <a:off x="2082800" y="2075815"/>
            <a:ext cx="5076825" cy="2070100"/>
            <a:chOff x="2034" y="1104"/>
            <a:chExt cx="3198" cy="1304"/>
          </a:xfrm>
        </p:grpSpPr>
        <p:grpSp>
          <p:nvGrpSpPr>
            <p:cNvPr id="27729" name="Group 7"/>
            <p:cNvGrpSpPr/>
            <p:nvPr/>
          </p:nvGrpSpPr>
          <p:grpSpPr>
            <a:xfrm>
              <a:off x="2034" y="1104"/>
              <a:ext cx="3198" cy="1304"/>
              <a:chOff x="2541" y="10534"/>
              <a:chExt cx="3106" cy="1419"/>
            </a:xfrm>
          </p:grpSpPr>
          <p:grpSp>
            <p:nvGrpSpPr>
              <p:cNvPr id="27732" name="Group 8"/>
              <p:cNvGrpSpPr/>
              <p:nvPr/>
            </p:nvGrpSpPr>
            <p:grpSpPr>
              <a:xfrm>
                <a:off x="4095" y="10534"/>
                <a:ext cx="1552" cy="1416"/>
                <a:chOff x="4095" y="10534"/>
                <a:chExt cx="1552" cy="1416"/>
              </a:xfrm>
            </p:grpSpPr>
            <p:sp>
              <p:nvSpPr>
                <p:cNvPr id="27743" name="AutoShape 9"/>
                <p:cNvSpPr>
                  <a:spLocks noChangeArrowheads="1"/>
                </p:cNvSpPr>
                <p:nvPr/>
              </p:nvSpPr>
              <p:spPr bwMode="auto">
                <a:xfrm rot="5400000">
                  <a:off x="3505" y="11124"/>
                  <a:ext cx="1416" cy="235"/>
                </a:xfrm>
                <a:prstGeom prst="triangle">
                  <a:avLst>
                    <a:gd name="adj" fmla="val 50000"/>
                  </a:avLst>
                </a:prstGeom>
                <a:noFill/>
                <a:ln w="38100">
                  <a:solidFill>
                    <a:srgbClr val="FFFF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3200">
                    <a:solidFill>
                      <a:srgbClr val="FF0000"/>
                    </a:solidFill>
                    <a:ea typeface="黑体" panose="02010609060101010101" pitchFamily="2" charset="-122"/>
                  </a:endParaRPr>
                </a:p>
              </p:txBody>
            </p:sp>
            <p:sp>
              <p:nvSpPr>
                <p:cNvPr id="27744" name="AutoShape 10"/>
                <p:cNvSpPr>
                  <a:spLocks noChangeArrowheads="1"/>
                </p:cNvSpPr>
                <p:nvPr/>
              </p:nvSpPr>
              <p:spPr bwMode="auto">
                <a:xfrm rot="5400000">
                  <a:off x="3557" y="11072"/>
                  <a:ext cx="1416" cy="339"/>
                </a:xfrm>
                <a:prstGeom prst="triangle">
                  <a:avLst>
                    <a:gd name="adj" fmla="val 50000"/>
                  </a:avLst>
                </a:prstGeom>
                <a:noFill/>
                <a:ln w="38100">
                  <a:solidFill>
                    <a:srgbClr val="FFFF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3200">
                    <a:solidFill>
                      <a:srgbClr val="FF0000"/>
                    </a:solidFill>
                    <a:ea typeface="黑体" panose="02010609060101010101" pitchFamily="2" charset="-122"/>
                  </a:endParaRPr>
                </a:p>
              </p:txBody>
            </p:sp>
            <p:sp>
              <p:nvSpPr>
                <p:cNvPr id="27745" name="AutoShape 11"/>
                <p:cNvSpPr>
                  <a:spLocks noChangeArrowheads="1"/>
                </p:cNvSpPr>
                <p:nvPr/>
              </p:nvSpPr>
              <p:spPr bwMode="auto">
                <a:xfrm rot="5400000">
                  <a:off x="3629" y="11000"/>
                  <a:ext cx="1416" cy="483"/>
                </a:xfrm>
                <a:prstGeom prst="triangle">
                  <a:avLst>
                    <a:gd name="adj" fmla="val 50000"/>
                  </a:avLst>
                </a:prstGeom>
                <a:noFill/>
                <a:ln w="38100">
                  <a:solidFill>
                    <a:srgbClr val="FFFF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3200">
                    <a:solidFill>
                      <a:srgbClr val="FF0000"/>
                    </a:solidFill>
                    <a:ea typeface="黑体" panose="02010609060101010101" pitchFamily="2" charset="-122"/>
                  </a:endParaRPr>
                </a:p>
              </p:txBody>
            </p:sp>
            <p:sp>
              <p:nvSpPr>
                <p:cNvPr id="27746" name="AutoShape 12"/>
                <p:cNvSpPr>
                  <a:spLocks noChangeArrowheads="1"/>
                </p:cNvSpPr>
                <p:nvPr/>
              </p:nvSpPr>
              <p:spPr bwMode="auto">
                <a:xfrm rot="5400000">
                  <a:off x="3702" y="10927"/>
                  <a:ext cx="1416" cy="629"/>
                </a:xfrm>
                <a:prstGeom prst="triangle">
                  <a:avLst>
                    <a:gd name="adj" fmla="val 50000"/>
                  </a:avLst>
                </a:prstGeom>
                <a:noFill/>
                <a:ln w="38100">
                  <a:solidFill>
                    <a:srgbClr val="FFFF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3200">
                    <a:solidFill>
                      <a:srgbClr val="FF0000"/>
                    </a:solidFill>
                    <a:ea typeface="黑体" panose="02010609060101010101" pitchFamily="2" charset="-122"/>
                  </a:endParaRPr>
                </a:p>
              </p:txBody>
            </p:sp>
            <p:sp>
              <p:nvSpPr>
                <p:cNvPr id="27747" name="AutoShape 13"/>
                <p:cNvSpPr>
                  <a:spLocks noChangeArrowheads="1"/>
                </p:cNvSpPr>
                <p:nvPr/>
              </p:nvSpPr>
              <p:spPr bwMode="auto">
                <a:xfrm rot="5400000">
                  <a:off x="3775" y="10854"/>
                  <a:ext cx="1416" cy="775"/>
                </a:xfrm>
                <a:prstGeom prst="triangle">
                  <a:avLst>
                    <a:gd name="adj" fmla="val 50000"/>
                  </a:avLst>
                </a:prstGeom>
                <a:noFill/>
                <a:ln w="38100">
                  <a:solidFill>
                    <a:srgbClr val="FFFF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3200">
                    <a:solidFill>
                      <a:srgbClr val="FF0000"/>
                    </a:solidFill>
                    <a:ea typeface="黑体" panose="02010609060101010101" pitchFamily="2" charset="-122"/>
                  </a:endParaRPr>
                </a:p>
              </p:txBody>
            </p:sp>
            <p:sp>
              <p:nvSpPr>
                <p:cNvPr id="27748" name="AutoShape 14"/>
                <p:cNvSpPr>
                  <a:spLocks noChangeArrowheads="1"/>
                </p:cNvSpPr>
                <p:nvPr/>
              </p:nvSpPr>
              <p:spPr bwMode="auto">
                <a:xfrm rot="5400000">
                  <a:off x="3848" y="10781"/>
                  <a:ext cx="1416" cy="921"/>
                </a:xfrm>
                <a:prstGeom prst="triangle">
                  <a:avLst>
                    <a:gd name="adj" fmla="val 50000"/>
                  </a:avLst>
                </a:prstGeom>
                <a:noFill/>
                <a:ln w="38100">
                  <a:solidFill>
                    <a:srgbClr val="FFFF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3200">
                    <a:solidFill>
                      <a:srgbClr val="FF0000"/>
                    </a:solidFill>
                    <a:ea typeface="黑体" panose="02010609060101010101" pitchFamily="2" charset="-122"/>
                  </a:endParaRPr>
                </a:p>
              </p:txBody>
            </p:sp>
            <p:sp>
              <p:nvSpPr>
                <p:cNvPr id="27749" name="AutoShape 15"/>
                <p:cNvSpPr>
                  <a:spLocks noChangeArrowheads="1"/>
                </p:cNvSpPr>
                <p:nvPr/>
              </p:nvSpPr>
              <p:spPr bwMode="auto">
                <a:xfrm rot="5400000">
                  <a:off x="4051" y="10578"/>
                  <a:ext cx="1416" cy="1328"/>
                </a:xfrm>
                <a:prstGeom prst="triangle">
                  <a:avLst>
                    <a:gd name="adj" fmla="val 50000"/>
                  </a:avLst>
                </a:prstGeom>
                <a:noFill/>
                <a:ln w="38100">
                  <a:solidFill>
                    <a:srgbClr val="FFFF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3200">
                    <a:solidFill>
                      <a:srgbClr val="FF0000"/>
                    </a:solidFill>
                    <a:ea typeface="黑体" panose="02010609060101010101" pitchFamily="2" charset="-122"/>
                  </a:endParaRPr>
                </a:p>
              </p:txBody>
            </p:sp>
            <p:sp>
              <p:nvSpPr>
                <p:cNvPr id="27750" name="AutoShape 16"/>
                <p:cNvSpPr>
                  <a:spLocks noChangeArrowheads="1"/>
                </p:cNvSpPr>
                <p:nvPr/>
              </p:nvSpPr>
              <p:spPr bwMode="auto">
                <a:xfrm rot="5400000">
                  <a:off x="3954" y="10675"/>
                  <a:ext cx="1416" cy="1134"/>
                </a:xfrm>
                <a:prstGeom prst="triangle">
                  <a:avLst>
                    <a:gd name="adj" fmla="val 50000"/>
                  </a:avLst>
                </a:prstGeom>
                <a:noFill/>
                <a:ln w="38100">
                  <a:solidFill>
                    <a:srgbClr val="FFFF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3200">
                    <a:solidFill>
                      <a:srgbClr val="FF0000"/>
                    </a:solidFill>
                    <a:ea typeface="黑体" panose="02010609060101010101" pitchFamily="2" charset="-122"/>
                  </a:endParaRPr>
                </a:p>
              </p:txBody>
            </p:sp>
            <p:sp>
              <p:nvSpPr>
                <p:cNvPr id="27751" name="AutoShape 17"/>
                <p:cNvSpPr>
                  <a:spLocks noChangeArrowheads="1"/>
                </p:cNvSpPr>
                <p:nvPr/>
              </p:nvSpPr>
              <p:spPr bwMode="auto">
                <a:xfrm rot="5400000">
                  <a:off x="4163" y="10466"/>
                  <a:ext cx="1416" cy="1552"/>
                </a:xfrm>
                <a:prstGeom prst="triangle">
                  <a:avLst>
                    <a:gd name="adj" fmla="val 50000"/>
                  </a:avLst>
                </a:prstGeom>
                <a:noFill/>
                <a:ln w="38100">
                  <a:solidFill>
                    <a:srgbClr val="FFFF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3200">
                    <a:solidFill>
                      <a:srgbClr val="FF0000"/>
                    </a:solidFill>
                    <a:ea typeface="黑体" panose="02010609060101010101" pitchFamily="2" charset="-122"/>
                  </a:endParaRPr>
                </a:p>
              </p:txBody>
            </p:sp>
          </p:grpSp>
          <p:grpSp>
            <p:nvGrpSpPr>
              <p:cNvPr id="27733" name="Group 18"/>
              <p:cNvGrpSpPr/>
              <p:nvPr/>
            </p:nvGrpSpPr>
            <p:grpSpPr>
              <a:xfrm flipH="1">
                <a:off x="2541" y="10537"/>
                <a:ext cx="1552" cy="1416"/>
                <a:chOff x="4095" y="10534"/>
                <a:chExt cx="1552" cy="1416"/>
              </a:xfrm>
            </p:grpSpPr>
            <p:sp>
              <p:nvSpPr>
                <p:cNvPr id="27734" name="AutoShape 19"/>
                <p:cNvSpPr>
                  <a:spLocks noChangeArrowheads="1"/>
                </p:cNvSpPr>
                <p:nvPr/>
              </p:nvSpPr>
              <p:spPr bwMode="auto">
                <a:xfrm rot="5400000">
                  <a:off x="3505" y="11124"/>
                  <a:ext cx="1416" cy="235"/>
                </a:xfrm>
                <a:prstGeom prst="triangle">
                  <a:avLst>
                    <a:gd name="adj" fmla="val 50000"/>
                  </a:avLst>
                </a:prstGeom>
                <a:noFill/>
                <a:ln w="38100">
                  <a:solidFill>
                    <a:srgbClr val="FFFF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3200">
                    <a:solidFill>
                      <a:srgbClr val="FF0000"/>
                    </a:solidFill>
                    <a:ea typeface="黑体" panose="02010609060101010101" pitchFamily="2" charset="-122"/>
                  </a:endParaRPr>
                </a:p>
              </p:txBody>
            </p:sp>
            <p:sp>
              <p:nvSpPr>
                <p:cNvPr id="27735" name="AutoShape 20"/>
                <p:cNvSpPr>
                  <a:spLocks noChangeArrowheads="1"/>
                </p:cNvSpPr>
                <p:nvPr/>
              </p:nvSpPr>
              <p:spPr bwMode="auto">
                <a:xfrm rot="5400000">
                  <a:off x="3557" y="11072"/>
                  <a:ext cx="1416" cy="339"/>
                </a:xfrm>
                <a:prstGeom prst="triangle">
                  <a:avLst>
                    <a:gd name="adj" fmla="val 50000"/>
                  </a:avLst>
                </a:prstGeom>
                <a:noFill/>
                <a:ln w="38100">
                  <a:solidFill>
                    <a:srgbClr val="FFFF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3200">
                    <a:solidFill>
                      <a:srgbClr val="FF0000"/>
                    </a:solidFill>
                    <a:ea typeface="黑体" panose="02010609060101010101" pitchFamily="2" charset="-122"/>
                  </a:endParaRPr>
                </a:p>
              </p:txBody>
            </p:sp>
            <p:sp>
              <p:nvSpPr>
                <p:cNvPr id="27736" name="AutoShape 21"/>
                <p:cNvSpPr>
                  <a:spLocks noChangeArrowheads="1"/>
                </p:cNvSpPr>
                <p:nvPr/>
              </p:nvSpPr>
              <p:spPr bwMode="auto">
                <a:xfrm rot="5400000">
                  <a:off x="3629" y="11000"/>
                  <a:ext cx="1416" cy="483"/>
                </a:xfrm>
                <a:prstGeom prst="triangle">
                  <a:avLst>
                    <a:gd name="adj" fmla="val 50000"/>
                  </a:avLst>
                </a:prstGeom>
                <a:noFill/>
                <a:ln w="38100">
                  <a:solidFill>
                    <a:srgbClr val="FFFF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3200">
                    <a:solidFill>
                      <a:srgbClr val="FF0000"/>
                    </a:solidFill>
                    <a:ea typeface="黑体" panose="02010609060101010101" pitchFamily="2" charset="-122"/>
                  </a:endParaRPr>
                </a:p>
              </p:txBody>
            </p:sp>
            <p:sp>
              <p:nvSpPr>
                <p:cNvPr id="27737" name="AutoShape 22"/>
                <p:cNvSpPr>
                  <a:spLocks noChangeArrowheads="1"/>
                </p:cNvSpPr>
                <p:nvPr/>
              </p:nvSpPr>
              <p:spPr bwMode="auto">
                <a:xfrm rot="5400000">
                  <a:off x="3702" y="10927"/>
                  <a:ext cx="1416" cy="629"/>
                </a:xfrm>
                <a:prstGeom prst="triangle">
                  <a:avLst>
                    <a:gd name="adj" fmla="val 50000"/>
                  </a:avLst>
                </a:prstGeom>
                <a:noFill/>
                <a:ln w="38100">
                  <a:solidFill>
                    <a:srgbClr val="FFFF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3200">
                    <a:solidFill>
                      <a:srgbClr val="FF0000"/>
                    </a:solidFill>
                    <a:ea typeface="黑体" panose="02010609060101010101" pitchFamily="2" charset="-122"/>
                  </a:endParaRPr>
                </a:p>
              </p:txBody>
            </p:sp>
            <p:sp>
              <p:nvSpPr>
                <p:cNvPr id="27738" name="AutoShape 23"/>
                <p:cNvSpPr>
                  <a:spLocks noChangeArrowheads="1"/>
                </p:cNvSpPr>
                <p:nvPr/>
              </p:nvSpPr>
              <p:spPr bwMode="auto">
                <a:xfrm rot="5400000">
                  <a:off x="3775" y="10854"/>
                  <a:ext cx="1416" cy="775"/>
                </a:xfrm>
                <a:prstGeom prst="triangle">
                  <a:avLst>
                    <a:gd name="adj" fmla="val 50000"/>
                  </a:avLst>
                </a:prstGeom>
                <a:noFill/>
                <a:ln w="38100">
                  <a:solidFill>
                    <a:srgbClr val="FFFF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3200">
                    <a:solidFill>
                      <a:srgbClr val="FF0000"/>
                    </a:solidFill>
                    <a:ea typeface="黑体" panose="02010609060101010101" pitchFamily="2" charset="-122"/>
                  </a:endParaRPr>
                </a:p>
              </p:txBody>
            </p:sp>
            <p:sp>
              <p:nvSpPr>
                <p:cNvPr id="27739" name="AutoShape 24"/>
                <p:cNvSpPr>
                  <a:spLocks noChangeArrowheads="1"/>
                </p:cNvSpPr>
                <p:nvPr/>
              </p:nvSpPr>
              <p:spPr bwMode="auto">
                <a:xfrm rot="5400000">
                  <a:off x="3848" y="10781"/>
                  <a:ext cx="1416" cy="921"/>
                </a:xfrm>
                <a:prstGeom prst="triangle">
                  <a:avLst>
                    <a:gd name="adj" fmla="val 50000"/>
                  </a:avLst>
                </a:prstGeom>
                <a:noFill/>
                <a:ln w="38100">
                  <a:solidFill>
                    <a:srgbClr val="FFFF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3200">
                    <a:solidFill>
                      <a:srgbClr val="FF0000"/>
                    </a:solidFill>
                    <a:ea typeface="黑体" panose="02010609060101010101" pitchFamily="2" charset="-122"/>
                  </a:endParaRPr>
                </a:p>
              </p:txBody>
            </p:sp>
            <p:sp>
              <p:nvSpPr>
                <p:cNvPr id="27740" name="AutoShape 25"/>
                <p:cNvSpPr>
                  <a:spLocks noChangeArrowheads="1"/>
                </p:cNvSpPr>
                <p:nvPr/>
              </p:nvSpPr>
              <p:spPr bwMode="auto">
                <a:xfrm rot="5400000">
                  <a:off x="4051" y="10578"/>
                  <a:ext cx="1416" cy="1328"/>
                </a:xfrm>
                <a:prstGeom prst="triangle">
                  <a:avLst>
                    <a:gd name="adj" fmla="val 50000"/>
                  </a:avLst>
                </a:prstGeom>
                <a:noFill/>
                <a:ln w="38100">
                  <a:solidFill>
                    <a:srgbClr val="FFFF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3200">
                    <a:solidFill>
                      <a:srgbClr val="FF0000"/>
                    </a:solidFill>
                    <a:ea typeface="黑体" panose="02010609060101010101" pitchFamily="2" charset="-122"/>
                  </a:endParaRPr>
                </a:p>
              </p:txBody>
            </p:sp>
            <p:sp>
              <p:nvSpPr>
                <p:cNvPr id="27741" name="AutoShape 26"/>
                <p:cNvSpPr>
                  <a:spLocks noChangeArrowheads="1"/>
                </p:cNvSpPr>
                <p:nvPr/>
              </p:nvSpPr>
              <p:spPr bwMode="auto">
                <a:xfrm rot="5400000">
                  <a:off x="3954" y="10675"/>
                  <a:ext cx="1416" cy="1134"/>
                </a:xfrm>
                <a:prstGeom prst="triangle">
                  <a:avLst>
                    <a:gd name="adj" fmla="val 50000"/>
                  </a:avLst>
                </a:prstGeom>
                <a:noFill/>
                <a:ln w="38100">
                  <a:solidFill>
                    <a:srgbClr val="FFFF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3200">
                    <a:solidFill>
                      <a:srgbClr val="FF0000"/>
                    </a:solidFill>
                    <a:ea typeface="黑体" panose="02010609060101010101" pitchFamily="2" charset="-122"/>
                  </a:endParaRPr>
                </a:p>
              </p:txBody>
            </p:sp>
            <p:sp>
              <p:nvSpPr>
                <p:cNvPr id="27742" name="AutoShape 27"/>
                <p:cNvSpPr>
                  <a:spLocks noChangeArrowheads="1"/>
                </p:cNvSpPr>
                <p:nvPr/>
              </p:nvSpPr>
              <p:spPr bwMode="auto">
                <a:xfrm rot="5400000">
                  <a:off x="4163" y="10466"/>
                  <a:ext cx="1416" cy="1552"/>
                </a:xfrm>
                <a:prstGeom prst="triangle">
                  <a:avLst>
                    <a:gd name="adj" fmla="val 50000"/>
                  </a:avLst>
                </a:prstGeom>
                <a:noFill/>
                <a:ln w="38100">
                  <a:solidFill>
                    <a:srgbClr val="FFFF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3200">
                    <a:solidFill>
                      <a:srgbClr val="FF0000"/>
                    </a:solidFill>
                    <a:ea typeface="黑体" panose="02010609060101010101" pitchFamily="2" charset="-122"/>
                  </a:endParaRPr>
                </a:p>
              </p:txBody>
            </p:sp>
          </p:grpSp>
        </p:grpSp>
        <p:sp>
          <p:nvSpPr>
            <p:cNvPr id="27730" name="Freeform 28"/>
            <p:cNvSpPr/>
            <p:nvPr/>
          </p:nvSpPr>
          <p:spPr bwMode="auto">
            <a:xfrm>
              <a:off x="2640" y="1518"/>
              <a:ext cx="2036" cy="16"/>
            </a:xfrm>
            <a:custGeom>
              <a:gdLst>
                <a:gd name="T0" fmla="*/ 25 w 1793"/>
                <a:gd name="T1" fmla="*/ 4 h 15"/>
                <a:gd name="T2" fmla="*/ 0 w 1793"/>
                <a:gd name="T3" fmla="*/ 0 h 15"/>
                <a:gd name="T4" fmla="*/ 2312 w 1793"/>
                <a:gd name="T5" fmla="*/ 17 h 15"/>
                <a:gd name="T6" fmla="*/ 0 60000 65536"/>
                <a:gd name="T7" fmla="*/ 0 60000 65536"/>
                <a:gd name="T8" fmla="*/ 0 60000 65536"/>
                <a:gd name="T9" fmla="*/ 0 w 1793"/>
                <a:gd name="T10" fmla="*/ 0 h 15"/>
                <a:gd name="T11" fmla="*/ 1793 w 1793"/>
                <a:gd name="T12" fmla="*/ 15 h 15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792" h="15">
                  <a:moveTo>
                    <a:pt x="19" y="4"/>
                  </a:moveTo>
                  <a:lnTo>
                    <a:pt x="0" y="0"/>
                  </a:lnTo>
                  <a:lnTo>
                    <a:pt x="1793" y="15"/>
                  </a:lnTo>
                </a:path>
              </a:pathLst>
            </a:custGeom>
            <a:noFill/>
            <a:ln w="38100">
              <a:solidFill>
                <a:srgbClr val="FFFF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731" name="Freeform 29"/>
            <p:cNvSpPr/>
            <p:nvPr/>
          </p:nvSpPr>
          <p:spPr bwMode="auto">
            <a:xfrm>
              <a:off x="2581" y="1990"/>
              <a:ext cx="2078" cy="1"/>
            </a:xfrm>
            <a:custGeom>
              <a:gdLst>
                <a:gd name="T0" fmla="*/ 0 w 1830"/>
                <a:gd name="T1" fmla="*/ 0 h 1"/>
                <a:gd name="T2" fmla="*/ 2360 w 1830"/>
                <a:gd name="T3" fmla="*/ 0 h 1"/>
                <a:gd name="T4" fmla="*/ 0 60000 65536"/>
                <a:gd name="T5" fmla="*/ 0 60000 65536"/>
                <a:gd name="T6" fmla="*/ 0 w 1830"/>
                <a:gd name="T7" fmla="*/ 0 h 1"/>
                <a:gd name="T8" fmla="*/ 1830 w 1830"/>
                <a:gd name="T9" fmla="*/ 1 h 1"/>
              </a:gdLst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830" h="1">
                  <a:moveTo>
                    <a:pt x="0" y="0"/>
                  </a:moveTo>
                  <a:lnTo>
                    <a:pt x="1830" y="0"/>
                  </a:lnTo>
                </a:path>
              </a:pathLst>
            </a:custGeom>
            <a:noFill/>
            <a:ln w="38100">
              <a:solidFill>
                <a:srgbClr val="FFFF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7653" name="Group 30"/>
          <p:cNvGrpSpPr/>
          <p:nvPr/>
        </p:nvGrpSpPr>
        <p:grpSpPr>
          <a:xfrm>
            <a:off x="2465388" y="4438015"/>
            <a:ext cx="5808662" cy="1820863"/>
            <a:chOff x="1461" y="2592"/>
            <a:chExt cx="3659" cy="1147"/>
          </a:xfrm>
        </p:grpSpPr>
        <p:sp>
          <p:nvSpPr>
            <p:cNvPr id="27709" name="Freeform 31"/>
            <p:cNvSpPr/>
            <p:nvPr/>
          </p:nvSpPr>
          <p:spPr bwMode="auto">
            <a:xfrm>
              <a:off x="1461" y="2646"/>
              <a:ext cx="3659" cy="1040"/>
            </a:xfrm>
            <a:custGeom>
              <a:gdLst>
                <a:gd name="T0" fmla="*/ 0 w 3377"/>
                <a:gd name="T1" fmla="*/ 0 h 1040"/>
                <a:gd name="T2" fmla="*/ 3965 w 3377"/>
                <a:gd name="T3" fmla="*/ 1040 h 1040"/>
                <a:gd name="T4" fmla="*/ 0 60000 65536"/>
                <a:gd name="T5" fmla="*/ 0 60000 65536"/>
                <a:gd name="T6" fmla="*/ 0 w 3377"/>
                <a:gd name="T7" fmla="*/ 0 h 1040"/>
                <a:gd name="T8" fmla="*/ 3377 w 3377"/>
                <a:gd name="T9" fmla="*/ 1040 h 1040"/>
              </a:gdLst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3377" h="1040">
                  <a:moveTo>
                    <a:pt x="0" y="0"/>
                  </a:moveTo>
                  <a:lnTo>
                    <a:pt x="3377" y="1040"/>
                  </a:lnTo>
                </a:path>
              </a:pathLst>
            </a:custGeom>
            <a:noFill/>
            <a:ln w="38100">
              <a:solidFill>
                <a:srgbClr val="FFFF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27710" name="Group 32"/>
            <p:cNvGrpSpPr/>
            <p:nvPr/>
          </p:nvGrpSpPr>
          <p:grpSpPr>
            <a:xfrm>
              <a:off x="1632" y="2592"/>
              <a:ext cx="3266" cy="1147"/>
              <a:chOff x="2101" y="2549"/>
              <a:chExt cx="3266" cy="1147"/>
            </a:xfrm>
          </p:grpSpPr>
          <p:sp>
            <p:nvSpPr>
              <p:cNvPr id="27711" name="Freeform 33"/>
              <p:cNvSpPr/>
              <p:nvPr/>
            </p:nvSpPr>
            <p:spPr bwMode="auto">
              <a:xfrm>
                <a:off x="2704" y="2556"/>
                <a:ext cx="2053" cy="1126"/>
              </a:xfrm>
              <a:custGeom>
                <a:gdLst>
                  <a:gd name="T0" fmla="*/ 0 w 1867"/>
                  <a:gd name="T1" fmla="*/ 1142 h 1110"/>
                  <a:gd name="T2" fmla="*/ 2258 w 1867"/>
                  <a:gd name="T3" fmla="*/ 0 h 1110"/>
                  <a:gd name="T4" fmla="*/ 0 60000 65536"/>
                  <a:gd name="T5" fmla="*/ 0 60000 65536"/>
                  <a:gd name="T6" fmla="*/ 0 w 1867"/>
                  <a:gd name="T7" fmla="*/ 0 h 1110"/>
                  <a:gd name="T8" fmla="*/ 1867 w 1867"/>
                  <a:gd name="T9" fmla="*/ 1110 h 1110"/>
                </a:gdLst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1867" h="1110">
                    <a:moveTo>
                      <a:pt x="0" y="1110"/>
                    </a:moveTo>
                    <a:lnTo>
                      <a:pt x="1867" y="0"/>
                    </a:lnTo>
                  </a:path>
                </a:pathLst>
              </a:custGeom>
              <a:noFill/>
              <a:ln w="38100">
                <a:solidFill>
                  <a:srgbClr val="FFFF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12" name="Freeform 34"/>
              <p:cNvSpPr/>
              <p:nvPr/>
            </p:nvSpPr>
            <p:spPr bwMode="auto">
              <a:xfrm>
                <a:off x="3149" y="2564"/>
                <a:ext cx="1179" cy="1118"/>
              </a:xfrm>
              <a:custGeom>
                <a:gdLst>
                  <a:gd name="T0" fmla="*/ 1297 w 1072"/>
                  <a:gd name="T1" fmla="*/ 0 h 1102"/>
                  <a:gd name="T2" fmla="*/ 0 w 1072"/>
                  <a:gd name="T3" fmla="*/ 1134 h 1102"/>
                  <a:gd name="T4" fmla="*/ 0 60000 65536"/>
                  <a:gd name="T5" fmla="*/ 0 60000 65536"/>
                  <a:gd name="T6" fmla="*/ 0 w 1072"/>
                  <a:gd name="T7" fmla="*/ 0 h 1102"/>
                  <a:gd name="T8" fmla="*/ 1072 w 1072"/>
                  <a:gd name="T9" fmla="*/ 1102 h 1102"/>
                </a:gdLst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1072" h="1102">
                    <a:moveTo>
                      <a:pt x="1072" y="0"/>
                    </a:moveTo>
                    <a:lnTo>
                      <a:pt x="0" y="1102"/>
                    </a:lnTo>
                  </a:path>
                </a:pathLst>
              </a:custGeom>
              <a:noFill/>
              <a:ln w="38100">
                <a:solidFill>
                  <a:srgbClr val="FFFF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13" name="Freeform 35"/>
              <p:cNvSpPr/>
              <p:nvPr/>
            </p:nvSpPr>
            <p:spPr bwMode="auto">
              <a:xfrm>
                <a:off x="2934" y="2564"/>
                <a:ext cx="1592" cy="1118"/>
              </a:xfrm>
              <a:custGeom>
                <a:gdLst>
                  <a:gd name="T0" fmla="*/ 1752 w 1447"/>
                  <a:gd name="T1" fmla="*/ 0 h 1102"/>
                  <a:gd name="T2" fmla="*/ 0 w 1447"/>
                  <a:gd name="T3" fmla="*/ 1134 h 1102"/>
                  <a:gd name="T4" fmla="*/ 0 60000 65536"/>
                  <a:gd name="T5" fmla="*/ 0 60000 65536"/>
                  <a:gd name="T6" fmla="*/ 0 w 1447"/>
                  <a:gd name="T7" fmla="*/ 0 h 1102"/>
                  <a:gd name="T8" fmla="*/ 1447 w 1447"/>
                  <a:gd name="T9" fmla="*/ 1102 h 1102"/>
                </a:gdLst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1447" h="1102">
                    <a:moveTo>
                      <a:pt x="1447" y="0"/>
                    </a:moveTo>
                    <a:lnTo>
                      <a:pt x="0" y="1102"/>
                    </a:lnTo>
                  </a:path>
                </a:pathLst>
              </a:custGeom>
              <a:noFill/>
              <a:ln w="38100">
                <a:solidFill>
                  <a:srgbClr val="FFFF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14" name="Freeform 36"/>
              <p:cNvSpPr/>
              <p:nvPr/>
            </p:nvSpPr>
            <p:spPr bwMode="auto">
              <a:xfrm>
                <a:off x="2489" y="2549"/>
                <a:ext cx="2482" cy="1132"/>
              </a:xfrm>
              <a:custGeom>
                <a:gdLst>
                  <a:gd name="T0" fmla="*/ 2729 w 2257"/>
                  <a:gd name="T1" fmla="*/ 0 h 1116"/>
                  <a:gd name="T2" fmla="*/ 0 w 2257"/>
                  <a:gd name="T3" fmla="*/ 1148 h 1116"/>
                  <a:gd name="T4" fmla="*/ 0 60000 65536"/>
                  <a:gd name="T5" fmla="*/ 0 60000 65536"/>
                  <a:gd name="T6" fmla="*/ 0 w 2257"/>
                  <a:gd name="T7" fmla="*/ 0 h 1116"/>
                  <a:gd name="T8" fmla="*/ 2257 w 2257"/>
                  <a:gd name="T9" fmla="*/ 1116 h 1116"/>
                </a:gdLst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2257" h="1116">
                    <a:moveTo>
                      <a:pt x="2257" y="0"/>
                    </a:moveTo>
                    <a:lnTo>
                      <a:pt x="0" y="1116"/>
                    </a:lnTo>
                  </a:path>
                </a:pathLst>
              </a:custGeom>
              <a:noFill/>
              <a:ln w="38100">
                <a:solidFill>
                  <a:srgbClr val="FFFF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15" name="Freeform 37"/>
              <p:cNvSpPr/>
              <p:nvPr/>
            </p:nvSpPr>
            <p:spPr bwMode="auto">
              <a:xfrm>
                <a:off x="2282" y="2555"/>
                <a:ext cx="2863" cy="1141"/>
              </a:xfrm>
              <a:custGeom>
                <a:gdLst>
                  <a:gd name="T0" fmla="*/ 3149 w 2603"/>
                  <a:gd name="T1" fmla="*/ 0 h 1125"/>
                  <a:gd name="T2" fmla="*/ 0 w 2603"/>
                  <a:gd name="T3" fmla="*/ 1157 h 1125"/>
                  <a:gd name="T4" fmla="*/ 0 60000 65536"/>
                  <a:gd name="T5" fmla="*/ 0 60000 65536"/>
                  <a:gd name="T6" fmla="*/ 0 w 2603"/>
                  <a:gd name="T7" fmla="*/ 0 h 1125"/>
                  <a:gd name="T8" fmla="*/ 2603 w 2603"/>
                  <a:gd name="T9" fmla="*/ 1125 h 1125"/>
                </a:gdLst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2603" h="1125">
                    <a:moveTo>
                      <a:pt x="2603" y="0"/>
                    </a:moveTo>
                    <a:lnTo>
                      <a:pt x="0" y="1125"/>
                    </a:lnTo>
                  </a:path>
                </a:pathLst>
              </a:custGeom>
              <a:noFill/>
              <a:ln w="38100">
                <a:solidFill>
                  <a:srgbClr val="FFFF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16" name="Line 38"/>
              <p:cNvSpPr>
                <a:spLocks noChangeShapeType="1"/>
              </p:cNvSpPr>
              <p:nvPr/>
            </p:nvSpPr>
            <p:spPr bwMode="auto">
              <a:xfrm flipH="1">
                <a:off x="3364" y="2556"/>
                <a:ext cx="747" cy="1120"/>
              </a:xfrm>
              <a:prstGeom prst="line">
                <a:avLst/>
              </a:prstGeom>
              <a:noFill/>
              <a:ln w="38100">
                <a:solidFill>
                  <a:srgbClr val="FFFF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17" name="Line 39"/>
              <p:cNvSpPr>
                <a:spLocks noChangeShapeType="1"/>
              </p:cNvSpPr>
              <p:nvPr/>
            </p:nvSpPr>
            <p:spPr bwMode="auto">
              <a:xfrm flipH="1">
                <a:off x="3578" y="2556"/>
                <a:ext cx="320" cy="1120"/>
              </a:xfrm>
              <a:prstGeom prst="line">
                <a:avLst/>
              </a:prstGeom>
              <a:noFill/>
              <a:ln w="38100">
                <a:solidFill>
                  <a:srgbClr val="FFFF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18" name="Line 40"/>
              <p:cNvSpPr>
                <a:spLocks noChangeShapeType="1"/>
              </p:cNvSpPr>
              <p:nvPr/>
            </p:nvSpPr>
            <p:spPr bwMode="auto">
              <a:xfrm flipH="1">
                <a:off x="3738" y="2556"/>
                <a:ext cx="0" cy="1120"/>
              </a:xfrm>
              <a:prstGeom prst="line">
                <a:avLst/>
              </a:prstGeom>
              <a:noFill/>
              <a:ln w="38100">
                <a:solidFill>
                  <a:srgbClr val="FFFF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19" name="Freeform 41"/>
              <p:cNvSpPr/>
              <p:nvPr/>
            </p:nvSpPr>
            <p:spPr bwMode="auto">
              <a:xfrm flipH="1">
                <a:off x="2710" y="2556"/>
                <a:ext cx="2053" cy="1126"/>
              </a:xfrm>
              <a:custGeom>
                <a:gdLst>
                  <a:gd name="T0" fmla="*/ 0 w 1867"/>
                  <a:gd name="T1" fmla="*/ 1142 h 1110"/>
                  <a:gd name="T2" fmla="*/ 2258 w 1867"/>
                  <a:gd name="T3" fmla="*/ 0 h 1110"/>
                  <a:gd name="T4" fmla="*/ 0 60000 65536"/>
                  <a:gd name="T5" fmla="*/ 0 60000 65536"/>
                  <a:gd name="T6" fmla="*/ 0 w 1867"/>
                  <a:gd name="T7" fmla="*/ 0 h 1110"/>
                  <a:gd name="T8" fmla="*/ 1867 w 1867"/>
                  <a:gd name="T9" fmla="*/ 1110 h 1110"/>
                </a:gdLst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1867" h="1110">
                    <a:moveTo>
                      <a:pt x="0" y="1110"/>
                    </a:moveTo>
                    <a:lnTo>
                      <a:pt x="1867" y="0"/>
                    </a:lnTo>
                  </a:path>
                </a:pathLst>
              </a:custGeom>
              <a:noFill/>
              <a:ln w="38100">
                <a:solidFill>
                  <a:srgbClr val="FFFF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20" name="Freeform 42"/>
              <p:cNvSpPr/>
              <p:nvPr/>
            </p:nvSpPr>
            <p:spPr bwMode="auto">
              <a:xfrm flipH="1">
                <a:off x="3139" y="2564"/>
                <a:ext cx="1179" cy="1118"/>
              </a:xfrm>
              <a:custGeom>
                <a:gdLst>
                  <a:gd name="T0" fmla="*/ 1297 w 1072"/>
                  <a:gd name="T1" fmla="*/ 0 h 1102"/>
                  <a:gd name="T2" fmla="*/ 0 w 1072"/>
                  <a:gd name="T3" fmla="*/ 1134 h 1102"/>
                  <a:gd name="T4" fmla="*/ 0 60000 65536"/>
                  <a:gd name="T5" fmla="*/ 0 60000 65536"/>
                  <a:gd name="T6" fmla="*/ 0 w 1072"/>
                  <a:gd name="T7" fmla="*/ 0 h 1102"/>
                  <a:gd name="T8" fmla="*/ 1072 w 1072"/>
                  <a:gd name="T9" fmla="*/ 1102 h 1102"/>
                </a:gdLst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1072" h="1102">
                    <a:moveTo>
                      <a:pt x="1072" y="0"/>
                    </a:moveTo>
                    <a:lnTo>
                      <a:pt x="0" y="1102"/>
                    </a:lnTo>
                  </a:path>
                </a:pathLst>
              </a:custGeom>
              <a:noFill/>
              <a:ln w="38100">
                <a:solidFill>
                  <a:srgbClr val="FFFF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21" name="Freeform 43"/>
              <p:cNvSpPr/>
              <p:nvPr/>
            </p:nvSpPr>
            <p:spPr bwMode="auto">
              <a:xfrm flipH="1">
                <a:off x="2941" y="2564"/>
                <a:ext cx="1591" cy="1118"/>
              </a:xfrm>
              <a:custGeom>
                <a:gdLst>
                  <a:gd name="T0" fmla="*/ 1749 w 1447"/>
                  <a:gd name="T1" fmla="*/ 0 h 1102"/>
                  <a:gd name="T2" fmla="*/ 0 w 1447"/>
                  <a:gd name="T3" fmla="*/ 1134 h 1102"/>
                  <a:gd name="T4" fmla="*/ 0 60000 65536"/>
                  <a:gd name="T5" fmla="*/ 0 60000 65536"/>
                  <a:gd name="T6" fmla="*/ 0 w 1447"/>
                  <a:gd name="T7" fmla="*/ 0 h 1102"/>
                  <a:gd name="T8" fmla="*/ 1447 w 1447"/>
                  <a:gd name="T9" fmla="*/ 1102 h 1102"/>
                </a:gdLst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1447" h="1102">
                    <a:moveTo>
                      <a:pt x="1447" y="0"/>
                    </a:moveTo>
                    <a:lnTo>
                      <a:pt x="0" y="1102"/>
                    </a:lnTo>
                  </a:path>
                </a:pathLst>
              </a:custGeom>
              <a:noFill/>
              <a:ln w="38100">
                <a:solidFill>
                  <a:srgbClr val="FFFF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22" name="Freeform 44"/>
              <p:cNvSpPr/>
              <p:nvPr/>
            </p:nvSpPr>
            <p:spPr bwMode="auto">
              <a:xfrm flipH="1">
                <a:off x="2496" y="2549"/>
                <a:ext cx="2548" cy="1141"/>
              </a:xfrm>
              <a:custGeom>
                <a:gdLst>
                  <a:gd name="T0" fmla="*/ 2802 w 2317"/>
                  <a:gd name="T1" fmla="*/ 0 h 1125"/>
                  <a:gd name="T2" fmla="*/ 0 w 2317"/>
                  <a:gd name="T3" fmla="*/ 1157 h 1125"/>
                  <a:gd name="T4" fmla="*/ 0 60000 65536"/>
                  <a:gd name="T5" fmla="*/ 0 60000 65536"/>
                  <a:gd name="T6" fmla="*/ 0 w 2317"/>
                  <a:gd name="T7" fmla="*/ 0 h 1125"/>
                  <a:gd name="T8" fmla="*/ 2317 w 2317"/>
                  <a:gd name="T9" fmla="*/ 1125 h 1125"/>
                </a:gdLst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2317" h="1125">
                    <a:moveTo>
                      <a:pt x="2317" y="0"/>
                    </a:moveTo>
                    <a:lnTo>
                      <a:pt x="0" y="1125"/>
                    </a:lnTo>
                  </a:path>
                </a:pathLst>
              </a:custGeom>
              <a:noFill/>
              <a:ln w="38100">
                <a:solidFill>
                  <a:srgbClr val="FFFF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23" name="Freeform 45"/>
              <p:cNvSpPr/>
              <p:nvPr/>
            </p:nvSpPr>
            <p:spPr bwMode="auto">
              <a:xfrm>
                <a:off x="2316" y="2563"/>
                <a:ext cx="2895" cy="1103"/>
              </a:xfrm>
              <a:custGeom>
                <a:gdLst>
                  <a:gd name="T0" fmla="*/ 0 w 2633"/>
                  <a:gd name="T1" fmla="*/ 0 h 1087"/>
                  <a:gd name="T2" fmla="*/ 3183 w 2633"/>
                  <a:gd name="T3" fmla="*/ 1119 h 1087"/>
                  <a:gd name="T4" fmla="*/ 0 60000 65536"/>
                  <a:gd name="T5" fmla="*/ 0 60000 65536"/>
                  <a:gd name="T6" fmla="*/ 0 w 2633"/>
                  <a:gd name="T7" fmla="*/ 0 h 1087"/>
                  <a:gd name="T8" fmla="*/ 2633 w 2633"/>
                  <a:gd name="T9" fmla="*/ 1087 h 1087"/>
                </a:gdLst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2633" h="1087">
                    <a:moveTo>
                      <a:pt x="0" y="0"/>
                    </a:moveTo>
                    <a:lnTo>
                      <a:pt x="2633" y="1087"/>
                    </a:lnTo>
                  </a:path>
                </a:pathLst>
              </a:custGeom>
              <a:noFill/>
              <a:ln w="38100">
                <a:solidFill>
                  <a:srgbClr val="FFFF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24" name="Line 46"/>
              <p:cNvSpPr>
                <a:spLocks noChangeShapeType="1"/>
              </p:cNvSpPr>
              <p:nvPr/>
            </p:nvSpPr>
            <p:spPr bwMode="auto">
              <a:xfrm>
                <a:off x="3356" y="2556"/>
                <a:ext cx="746" cy="1120"/>
              </a:xfrm>
              <a:prstGeom prst="line">
                <a:avLst/>
              </a:prstGeom>
              <a:noFill/>
              <a:ln w="38100">
                <a:solidFill>
                  <a:srgbClr val="FFFF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25" name="Line 47"/>
              <p:cNvSpPr>
                <a:spLocks noChangeShapeType="1"/>
              </p:cNvSpPr>
              <p:nvPr/>
            </p:nvSpPr>
            <p:spPr bwMode="auto">
              <a:xfrm>
                <a:off x="3569" y="2556"/>
                <a:ext cx="320" cy="1120"/>
              </a:xfrm>
              <a:prstGeom prst="line">
                <a:avLst/>
              </a:prstGeom>
              <a:noFill/>
              <a:ln w="38100">
                <a:solidFill>
                  <a:srgbClr val="FFFF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26" name="Line 48"/>
              <p:cNvSpPr>
                <a:spLocks noChangeShapeType="1"/>
              </p:cNvSpPr>
              <p:nvPr/>
            </p:nvSpPr>
            <p:spPr bwMode="auto">
              <a:xfrm flipH="1">
                <a:off x="3735" y="2556"/>
                <a:ext cx="0" cy="1120"/>
              </a:xfrm>
              <a:prstGeom prst="line">
                <a:avLst/>
              </a:prstGeom>
              <a:noFill/>
              <a:ln w="38100">
                <a:solidFill>
                  <a:srgbClr val="FFFF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27" name="Freeform 49"/>
              <p:cNvSpPr/>
              <p:nvPr/>
            </p:nvSpPr>
            <p:spPr bwMode="auto">
              <a:xfrm>
                <a:off x="2101" y="2563"/>
                <a:ext cx="3201" cy="1126"/>
              </a:xfrm>
              <a:custGeom>
                <a:gdLst>
                  <a:gd name="T0" fmla="*/ 0 w 2910"/>
                  <a:gd name="T1" fmla="*/ 1142 h 1110"/>
                  <a:gd name="T2" fmla="*/ 3521 w 2910"/>
                  <a:gd name="T3" fmla="*/ 0 h 1110"/>
                  <a:gd name="T4" fmla="*/ 0 60000 65536"/>
                  <a:gd name="T5" fmla="*/ 0 60000 65536"/>
                  <a:gd name="T6" fmla="*/ 0 w 2910"/>
                  <a:gd name="T7" fmla="*/ 0 h 1110"/>
                  <a:gd name="T8" fmla="*/ 2910 w 2910"/>
                  <a:gd name="T9" fmla="*/ 1110 h 1110"/>
                </a:gdLst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2910" h="1110">
                    <a:moveTo>
                      <a:pt x="0" y="1110"/>
                    </a:moveTo>
                    <a:lnTo>
                      <a:pt x="2910" y="0"/>
                    </a:lnTo>
                  </a:path>
                </a:pathLst>
              </a:custGeom>
              <a:noFill/>
              <a:ln w="38100">
                <a:solidFill>
                  <a:srgbClr val="FFFF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28" name="Freeform 50"/>
              <p:cNvSpPr/>
              <p:nvPr/>
            </p:nvSpPr>
            <p:spPr bwMode="auto">
              <a:xfrm>
                <a:off x="2143" y="2578"/>
                <a:ext cx="3224" cy="1072"/>
              </a:xfrm>
              <a:custGeom>
                <a:gdLst>
                  <a:gd name="T0" fmla="*/ 0 w 2932"/>
                  <a:gd name="T1" fmla="*/ 0 h 1057"/>
                  <a:gd name="T2" fmla="*/ 3545 w 2932"/>
                  <a:gd name="T3" fmla="*/ 1087 h 1057"/>
                  <a:gd name="T4" fmla="*/ 0 60000 65536"/>
                  <a:gd name="T5" fmla="*/ 0 60000 65536"/>
                  <a:gd name="T6" fmla="*/ 0 w 2932"/>
                  <a:gd name="T7" fmla="*/ 0 h 1057"/>
                  <a:gd name="T8" fmla="*/ 2932 w 2932"/>
                  <a:gd name="T9" fmla="*/ 1057 h 1057"/>
                </a:gdLst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2932" h="1057">
                    <a:moveTo>
                      <a:pt x="0" y="0"/>
                    </a:moveTo>
                    <a:lnTo>
                      <a:pt x="2932" y="1057"/>
                    </a:lnTo>
                  </a:path>
                </a:pathLst>
              </a:custGeom>
              <a:noFill/>
              <a:ln w="38100">
                <a:solidFill>
                  <a:srgbClr val="FFFF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654" name="Line 51"/>
          <p:cNvSpPr>
            <a:spLocks noChangeShapeType="1"/>
          </p:cNvSpPr>
          <p:nvPr/>
        </p:nvSpPr>
        <p:spPr bwMode="auto">
          <a:xfrm flipH="1">
            <a:off x="1387475" y="2048828"/>
            <a:ext cx="0" cy="4249737"/>
          </a:xfrm>
          <a:prstGeom prst="line">
            <a:avLst/>
          </a:prstGeom>
          <a:noFill/>
          <a:ln w="38100">
            <a:solidFill>
              <a:srgbClr val="FFFF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7655" name="Group 52"/>
          <p:cNvGrpSpPr/>
          <p:nvPr/>
        </p:nvGrpSpPr>
        <p:grpSpPr>
          <a:xfrm>
            <a:off x="900113" y="2145665"/>
            <a:ext cx="644525" cy="4246563"/>
            <a:chOff x="1289" y="1148"/>
            <a:chExt cx="406" cy="2675"/>
          </a:xfrm>
        </p:grpSpPr>
        <p:grpSp>
          <p:nvGrpSpPr>
            <p:cNvPr id="27665" name="Group 53"/>
            <p:cNvGrpSpPr/>
            <p:nvPr/>
          </p:nvGrpSpPr>
          <p:grpSpPr>
            <a:xfrm>
              <a:off x="1289" y="1165"/>
              <a:ext cx="89" cy="2658"/>
              <a:chOff x="3902" y="10536"/>
              <a:chExt cx="87" cy="1416"/>
            </a:xfrm>
          </p:grpSpPr>
          <p:grpSp>
            <p:nvGrpSpPr>
              <p:cNvPr id="27688" name="Group 54"/>
              <p:cNvGrpSpPr/>
              <p:nvPr/>
            </p:nvGrpSpPr>
            <p:grpSpPr>
              <a:xfrm>
                <a:off x="3902" y="10536"/>
                <a:ext cx="87" cy="495"/>
                <a:chOff x="3623" y="10599"/>
                <a:chExt cx="87" cy="495"/>
              </a:xfrm>
            </p:grpSpPr>
            <p:sp>
              <p:nvSpPr>
                <p:cNvPr id="27703" name="Freeform 55"/>
                <p:cNvSpPr/>
                <p:nvPr/>
              </p:nvSpPr>
              <p:spPr bwMode="auto">
                <a:xfrm>
                  <a:off x="3623" y="1059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704" name="Freeform 56"/>
                <p:cNvSpPr/>
                <p:nvPr/>
              </p:nvSpPr>
              <p:spPr bwMode="auto">
                <a:xfrm>
                  <a:off x="3623" y="1075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705" name="Freeform 57"/>
                <p:cNvSpPr/>
                <p:nvPr/>
              </p:nvSpPr>
              <p:spPr bwMode="auto">
                <a:xfrm>
                  <a:off x="3623" y="1091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706" name="Freeform 58"/>
                <p:cNvSpPr/>
                <p:nvPr/>
              </p:nvSpPr>
              <p:spPr bwMode="auto">
                <a:xfrm>
                  <a:off x="3623" y="10998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707" name="Freeform 59"/>
                <p:cNvSpPr/>
                <p:nvPr/>
              </p:nvSpPr>
              <p:spPr bwMode="auto">
                <a:xfrm>
                  <a:off x="3623" y="1083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708" name="Freeform 60"/>
                <p:cNvSpPr/>
                <p:nvPr/>
              </p:nvSpPr>
              <p:spPr bwMode="auto">
                <a:xfrm>
                  <a:off x="3623" y="1067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27689" name="Group 61"/>
              <p:cNvGrpSpPr/>
              <p:nvPr/>
            </p:nvGrpSpPr>
            <p:grpSpPr>
              <a:xfrm>
                <a:off x="3902" y="11001"/>
                <a:ext cx="87" cy="495"/>
                <a:chOff x="3623" y="10599"/>
                <a:chExt cx="87" cy="495"/>
              </a:xfrm>
            </p:grpSpPr>
            <p:sp>
              <p:nvSpPr>
                <p:cNvPr id="27697" name="Freeform 62"/>
                <p:cNvSpPr/>
                <p:nvPr/>
              </p:nvSpPr>
              <p:spPr bwMode="auto">
                <a:xfrm>
                  <a:off x="3623" y="1059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698" name="Freeform 63"/>
                <p:cNvSpPr/>
                <p:nvPr/>
              </p:nvSpPr>
              <p:spPr bwMode="auto">
                <a:xfrm>
                  <a:off x="3623" y="1075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699" name="Freeform 64"/>
                <p:cNvSpPr/>
                <p:nvPr/>
              </p:nvSpPr>
              <p:spPr bwMode="auto">
                <a:xfrm>
                  <a:off x="3623" y="1091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700" name="Freeform 65"/>
                <p:cNvSpPr/>
                <p:nvPr/>
              </p:nvSpPr>
              <p:spPr bwMode="auto">
                <a:xfrm>
                  <a:off x="3623" y="10998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701" name="Freeform 66"/>
                <p:cNvSpPr/>
                <p:nvPr/>
              </p:nvSpPr>
              <p:spPr bwMode="auto">
                <a:xfrm>
                  <a:off x="3623" y="1083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702" name="Freeform 67"/>
                <p:cNvSpPr/>
                <p:nvPr/>
              </p:nvSpPr>
              <p:spPr bwMode="auto">
                <a:xfrm>
                  <a:off x="3623" y="1067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27690" name="Group 68"/>
              <p:cNvGrpSpPr/>
              <p:nvPr/>
            </p:nvGrpSpPr>
            <p:grpSpPr>
              <a:xfrm>
                <a:off x="3902" y="11457"/>
                <a:ext cx="87" cy="495"/>
                <a:chOff x="3623" y="10599"/>
                <a:chExt cx="87" cy="495"/>
              </a:xfrm>
            </p:grpSpPr>
            <p:sp>
              <p:nvSpPr>
                <p:cNvPr id="27691" name="Freeform 69"/>
                <p:cNvSpPr/>
                <p:nvPr/>
              </p:nvSpPr>
              <p:spPr bwMode="auto">
                <a:xfrm>
                  <a:off x="3623" y="1059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692" name="Freeform 70"/>
                <p:cNvSpPr/>
                <p:nvPr/>
              </p:nvSpPr>
              <p:spPr bwMode="auto">
                <a:xfrm>
                  <a:off x="3623" y="1075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693" name="Freeform 71"/>
                <p:cNvSpPr/>
                <p:nvPr/>
              </p:nvSpPr>
              <p:spPr bwMode="auto">
                <a:xfrm>
                  <a:off x="3623" y="1091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694" name="Freeform 72"/>
                <p:cNvSpPr/>
                <p:nvPr/>
              </p:nvSpPr>
              <p:spPr bwMode="auto">
                <a:xfrm>
                  <a:off x="3623" y="10998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695" name="Freeform 73"/>
                <p:cNvSpPr/>
                <p:nvPr/>
              </p:nvSpPr>
              <p:spPr bwMode="auto">
                <a:xfrm>
                  <a:off x="3623" y="1083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696" name="Freeform 74"/>
                <p:cNvSpPr/>
                <p:nvPr/>
              </p:nvSpPr>
              <p:spPr bwMode="auto">
                <a:xfrm>
                  <a:off x="3623" y="1067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27666" name="Group 75"/>
            <p:cNvGrpSpPr/>
            <p:nvPr/>
          </p:nvGrpSpPr>
          <p:grpSpPr>
            <a:xfrm flipH="1">
              <a:off x="1606" y="1148"/>
              <a:ext cx="89" cy="2660"/>
              <a:chOff x="3902" y="10536"/>
              <a:chExt cx="87" cy="1416"/>
            </a:xfrm>
          </p:grpSpPr>
          <p:grpSp>
            <p:nvGrpSpPr>
              <p:cNvPr id="27667" name="Group 76"/>
              <p:cNvGrpSpPr/>
              <p:nvPr/>
            </p:nvGrpSpPr>
            <p:grpSpPr>
              <a:xfrm>
                <a:off x="3902" y="10536"/>
                <a:ext cx="87" cy="495"/>
                <a:chOff x="3623" y="10599"/>
                <a:chExt cx="87" cy="495"/>
              </a:xfrm>
            </p:grpSpPr>
            <p:sp>
              <p:nvSpPr>
                <p:cNvPr id="27682" name="Freeform 77"/>
                <p:cNvSpPr/>
                <p:nvPr/>
              </p:nvSpPr>
              <p:spPr bwMode="auto">
                <a:xfrm>
                  <a:off x="3623" y="1059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683" name="Freeform 78"/>
                <p:cNvSpPr/>
                <p:nvPr/>
              </p:nvSpPr>
              <p:spPr bwMode="auto">
                <a:xfrm>
                  <a:off x="3623" y="1075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684" name="Freeform 79"/>
                <p:cNvSpPr/>
                <p:nvPr/>
              </p:nvSpPr>
              <p:spPr bwMode="auto">
                <a:xfrm>
                  <a:off x="3623" y="1091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685" name="Freeform 80"/>
                <p:cNvSpPr/>
                <p:nvPr/>
              </p:nvSpPr>
              <p:spPr bwMode="auto">
                <a:xfrm>
                  <a:off x="3623" y="10998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686" name="Freeform 81"/>
                <p:cNvSpPr/>
                <p:nvPr/>
              </p:nvSpPr>
              <p:spPr bwMode="auto">
                <a:xfrm>
                  <a:off x="3623" y="1083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687" name="Freeform 82"/>
                <p:cNvSpPr/>
                <p:nvPr/>
              </p:nvSpPr>
              <p:spPr bwMode="auto">
                <a:xfrm>
                  <a:off x="3623" y="1067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27668" name="Group 83"/>
              <p:cNvGrpSpPr/>
              <p:nvPr/>
            </p:nvGrpSpPr>
            <p:grpSpPr>
              <a:xfrm>
                <a:off x="3902" y="11001"/>
                <a:ext cx="87" cy="495"/>
                <a:chOff x="3623" y="10599"/>
                <a:chExt cx="87" cy="495"/>
              </a:xfrm>
            </p:grpSpPr>
            <p:sp>
              <p:nvSpPr>
                <p:cNvPr id="27676" name="Freeform 84"/>
                <p:cNvSpPr/>
                <p:nvPr/>
              </p:nvSpPr>
              <p:spPr bwMode="auto">
                <a:xfrm>
                  <a:off x="3623" y="1059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677" name="Freeform 85"/>
                <p:cNvSpPr/>
                <p:nvPr/>
              </p:nvSpPr>
              <p:spPr bwMode="auto">
                <a:xfrm>
                  <a:off x="3623" y="1075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678" name="Freeform 86"/>
                <p:cNvSpPr/>
                <p:nvPr/>
              </p:nvSpPr>
              <p:spPr bwMode="auto">
                <a:xfrm>
                  <a:off x="3623" y="1091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679" name="Freeform 87"/>
                <p:cNvSpPr/>
                <p:nvPr/>
              </p:nvSpPr>
              <p:spPr bwMode="auto">
                <a:xfrm>
                  <a:off x="3623" y="10998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680" name="Freeform 88"/>
                <p:cNvSpPr/>
                <p:nvPr/>
              </p:nvSpPr>
              <p:spPr bwMode="auto">
                <a:xfrm>
                  <a:off x="3623" y="1083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681" name="Freeform 89"/>
                <p:cNvSpPr/>
                <p:nvPr/>
              </p:nvSpPr>
              <p:spPr bwMode="auto">
                <a:xfrm>
                  <a:off x="3623" y="1067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27669" name="Group 90"/>
              <p:cNvGrpSpPr/>
              <p:nvPr/>
            </p:nvGrpSpPr>
            <p:grpSpPr>
              <a:xfrm>
                <a:off x="3902" y="11457"/>
                <a:ext cx="87" cy="495"/>
                <a:chOff x="3623" y="10599"/>
                <a:chExt cx="87" cy="495"/>
              </a:xfrm>
            </p:grpSpPr>
            <p:sp>
              <p:nvSpPr>
                <p:cNvPr id="27670" name="Freeform 91"/>
                <p:cNvSpPr/>
                <p:nvPr/>
              </p:nvSpPr>
              <p:spPr bwMode="auto">
                <a:xfrm>
                  <a:off x="3623" y="1059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671" name="Freeform 92"/>
                <p:cNvSpPr/>
                <p:nvPr/>
              </p:nvSpPr>
              <p:spPr bwMode="auto">
                <a:xfrm>
                  <a:off x="3623" y="1075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672" name="Freeform 93"/>
                <p:cNvSpPr/>
                <p:nvPr/>
              </p:nvSpPr>
              <p:spPr bwMode="auto">
                <a:xfrm>
                  <a:off x="3623" y="1091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673" name="Freeform 94"/>
                <p:cNvSpPr/>
                <p:nvPr/>
              </p:nvSpPr>
              <p:spPr bwMode="auto">
                <a:xfrm>
                  <a:off x="3623" y="10998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674" name="Freeform 95"/>
                <p:cNvSpPr/>
                <p:nvPr/>
              </p:nvSpPr>
              <p:spPr bwMode="auto">
                <a:xfrm>
                  <a:off x="3623" y="1083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675" name="Freeform 96"/>
                <p:cNvSpPr/>
                <p:nvPr/>
              </p:nvSpPr>
              <p:spPr bwMode="auto">
                <a:xfrm>
                  <a:off x="3623" y="10679"/>
                  <a:ext cx="87" cy="96"/>
                </a:xfrm>
                <a:custGeom>
                  <a:gdLst>
                    <a:gd name="T0" fmla="*/ 87 w 87"/>
                    <a:gd name="T1" fmla="*/ 0 h 96"/>
                    <a:gd name="T2" fmla="*/ 0 w 87"/>
                    <a:gd name="T3" fmla="*/ 96 h 96"/>
                    <a:gd name="T4" fmla="*/ 0 60000 65536"/>
                    <a:gd name="T5" fmla="*/ 0 60000 65536"/>
                    <a:gd name="T6" fmla="*/ 0 w 87"/>
                    <a:gd name="T7" fmla="*/ 0 h 96"/>
                    <a:gd name="T8" fmla="*/ 87 w 87"/>
                    <a:gd name="T9" fmla="*/ 96 h 96"/>
                  </a:gdLst>
                  <a:cxnLst>
                    <a:cxn ang="T4">
                      <a:pos x="T0" y="T1"/>
                    </a:cxn>
                    <a:cxn ang="T5">
                      <a:pos x="T2" y="T3"/>
                    </a:cxn>
                  </a:cxnLst>
                  <a:rect l="T6" t="T7" r="T8" b="T9"/>
                  <a:pathLst>
                    <a:path w="87" h="96">
                      <a:moveTo>
                        <a:pt x="87" y="0"/>
                      </a:moveTo>
                      <a:lnTo>
                        <a:pt x="0" y="96"/>
                      </a:lnTo>
                    </a:path>
                  </a:pathLst>
                </a:custGeom>
                <a:noFill/>
                <a:ln w="38100">
                  <a:solidFill>
                    <a:srgbClr val="FFFF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kern="1200">
                      <a:solidFill>
                        <a:schemeClr val="tx1"/>
                      </a:solidFill>
                      <a:latin typeface="Calibri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27656" name="Line 97"/>
          <p:cNvSpPr>
            <a:spLocks noChangeShapeType="1"/>
          </p:cNvSpPr>
          <p:nvPr/>
        </p:nvSpPr>
        <p:spPr bwMode="auto">
          <a:xfrm flipH="1">
            <a:off x="1087438" y="2063115"/>
            <a:ext cx="0" cy="4249738"/>
          </a:xfrm>
          <a:prstGeom prst="line">
            <a:avLst/>
          </a:prstGeom>
          <a:noFill/>
          <a:ln w="38100">
            <a:solidFill>
              <a:srgbClr val="FFFF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657" name="Freeform 98"/>
          <p:cNvSpPr/>
          <p:nvPr/>
        </p:nvSpPr>
        <p:spPr bwMode="auto">
          <a:xfrm>
            <a:off x="3935413" y="5782628"/>
            <a:ext cx="2844800" cy="31750"/>
          </a:xfrm>
          <a:custGeom>
            <a:gdLst>
              <a:gd name="T0" fmla="*/ 0 w 1654"/>
              <a:gd name="T1" fmla="*/ 31750 h 20"/>
              <a:gd name="T2" fmla="*/ 3082153 w 1654"/>
              <a:gd name="T3" fmla="*/ 0 h 20"/>
              <a:gd name="T4" fmla="*/ 0 60000 65536"/>
              <a:gd name="T5" fmla="*/ 0 60000 65536"/>
              <a:gd name="T6" fmla="*/ 0 w 1654"/>
              <a:gd name="T7" fmla="*/ 0 h 20"/>
              <a:gd name="T8" fmla="*/ 1654 w 1654"/>
              <a:gd name="T9" fmla="*/ 20 h 20"/>
            </a:gdLst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653" h="20">
                <a:moveTo>
                  <a:pt x="0" y="20"/>
                </a:moveTo>
                <a:lnTo>
                  <a:pt x="1654" y="0"/>
                </a:lnTo>
              </a:path>
            </a:pathLst>
          </a:custGeom>
          <a:noFill/>
          <a:ln w="38100">
            <a:solidFill>
              <a:srgbClr val="FFFF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658" name="Freeform 99"/>
          <p:cNvSpPr/>
          <p:nvPr/>
        </p:nvSpPr>
        <p:spPr bwMode="auto">
          <a:xfrm>
            <a:off x="3781425" y="4853940"/>
            <a:ext cx="2844800" cy="31750"/>
          </a:xfrm>
          <a:custGeom>
            <a:gdLst>
              <a:gd name="T0" fmla="*/ 0 w 1654"/>
              <a:gd name="T1" fmla="*/ 31750 h 20"/>
              <a:gd name="T2" fmla="*/ 3082153 w 1654"/>
              <a:gd name="T3" fmla="*/ 0 h 20"/>
              <a:gd name="T4" fmla="*/ 0 60000 65536"/>
              <a:gd name="T5" fmla="*/ 0 60000 65536"/>
              <a:gd name="T6" fmla="*/ 0 w 1654"/>
              <a:gd name="T7" fmla="*/ 0 h 20"/>
              <a:gd name="T8" fmla="*/ 1654 w 1654"/>
              <a:gd name="T9" fmla="*/ 20 h 20"/>
            </a:gdLst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653" h="20">
                <a:moveTo>
                  <a:pt x="0" y="20"/>
                </a:moveTo>
                <a:lnTo>
                  <a:pt x="1654" y="0"/>
                </a:lnTo>
              </a:path>
            </a:pathLst>
          </a:custGeom>
          <a:noFill/>
          <a:ln w="38100">
            <a:solidFill>
              <a:srgbClr val="FFFF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659" name="Text Box 48"/>
          <p:cNvSpPr txBox="1">
            <a:spLocks noChangeArrowheads="1"/>
          </p:cNvSpPr>
          <p:nvPr/>
        </p:nvSpPr>
        <p:spPr bwMode="auto">
          <a:xfrm>
            <a:off x="468313" y="2482215"/>
            <a:ext cx="574675" cy="5032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endParaRPr lang="en-US" altLang="zh-CN" sz="2800" b="1" i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660" name="Text Box 48"/>
          <p:cNvSpPr txBox="1">
            <a:spLocks noChangeArrowheads="1"/>
          </p:cNvSpPr>
          <p:nvPr/>
        </p:nvSpPr>
        <p:spPr bwMode="auto">
          <a:xfrm>
            <a:off x="1476375" y="2482215"/>
            <a:ext cx="574675" cy="5032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en-US" altLang="zh-CN" sz="2800" b="1" i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661" name="Text Box 48"/>
          <p:cNvSpPr txBox="1">
            <a:spLocks noChangeArrowheads="1"/>
          </p:cNvSpPr>
          <p:nvPr/>
        </p:nvSpPr>
        <p:spPr bwMode="auto">
          <a:xfrm>
            <a:off x="3492500" y="4498340"/>
            <a:ext cx="574675" cy="5032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endParaRPr lang="en-US" altLang="zh-CN" sz="2800" b="1" i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662" name="Text Box 48"/>
          <p:cNvSpPr txBox="1">
            <a:spLocks noChangeArrowheads="1"/>
          </p:cNvSpPr>
          <p:nvPr/>
        </p:nvSpPr>
        <p:spPr bwMode="auto">
          <a:xfrm>
            <a:off x="2627313" y="2266315"/>
            <a:ext cx="576262" cy="5032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endParaRPr lang="en-US" altLang="zh-CN" sz="2800" b="1" i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663" name="Text Box 48"/>
          <p:cNvSpPr txBox="1">
            <a:spLocks noChangeArrowheads="1"/>
          </p:cNvSpPr>
          <p:nvPr/>
        </p:nvSpPr>
        <p:spPr bwMode="auto">
          <a:xfrm>
            <a:off x="2627313" y="3056890"/>
            <a:ext cx="576262" cy="5048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en-US" altLang="zh-CN" sz="2800" b="1" i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664" name="Text Box 48"/>
          <p:cNvSpPr txBox="1">
            <a:spLocks noChangeArrowheads="1"/>
          </p:cNvSpPr>
          <p:nvPr/>
        </p:nvSpPr>
        <p:spPr bwMode="auto">
          <a:xfrm>
            <a:off x="3492500" y="5433378"/>
            <a:ext cx="574675" cy="5048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en-US" altLang="zh-CN" sz="2800" b="1" i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CEE1F2">
                <a:alpha val="100000"/>
              </a:srgbClr>
            </a:gs>
            <a:gs pos="50000">
              <a:srgbClr val="F9FAFD">
                <a:alpha val="100000"/>
              </a:srgbClr>
            </a:gs>
            <a:gs pos="100000">
              <a:srgbClr val="B5D2EC">
                <a:alpha val="100000"/>
              </a:srgbClr>
            </a:gs>
            <a:gs pos="100000">
              <a:srgbClr val="B5D2EC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66" name="组合 15"/>
          <p:cNvGrpSpPr/>
          <p:nvPr/>
        </p:nvGrpSpPr>
        <p:grpSpPr>
          <a:xfrm>
            <a:off x="223838" y="139700"/>
            <a:ext cx="1773237" cy="441325"/>
            <a:chOff x="353" y="220"/>
            <a:chExt cx="2792" cy="694"/>
          </a:xfrm>
        </p:grpSpPr>
        <p:pic>
          <p:nvPicPr>
            <p:cNvPr id="11267" name="图片 6" descr="AD[8]_45@{73TQ3T4}QAZ`P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53" y="220"/>
              <a:ext cx="694" cy="69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" name="文本框 7"/>
            <p:cNvSpPr txBox="1"/>
            <p:nvPr/>
          </p:nvSpPr>
          <p:spPr>
            <a:xfrm>
              <a:off x="1047" y="277"/>
              <a:ext cx="2098" cy="5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auto"/>
              <a:r>
                <a:rPr lang="zh-CN" altLang="zh-CN" b="1" noProof="1">
                  <a:solidFill>
                    <a:schemeClr val="accent4"/>
                  </a:solidFill>
                  <a:latin typeface="+mn-lt"/>
                  <a:ea typeface="+mn-ea"/>
                  <a:cs typeface="+mn-cs"/>
                </a:rPr>
                <a:t>紫妍微课堂</a:t>
              </a:r>
              <a:endParaRPr lang="zh-CN" altLang="zh-CN" b="1" noProof="1">
                <a:solidFill>
                  <a:schemeClr val="accent4"/>
                </a:solidFill>
              </a:endParaRPr>
            </a:p>
          </p:txBody>
        </p:sp>
      </p:grpSp>
      <p:grpSp>
        <p:nvGrpSpPr>
          <p:cNvPr id="11269" name="组合 17"/>
          <p:cNvGrpSpPr/>
          <p:nvPr/>
        </p:nvGrpSpPr>
        <p:grpSpPr>
          <a:xfrm>
            <a:off x="10347325" y="5384800"/>
            <a:ext cx="1771650" cy="1368425"/>
            <a:chOff x="16294" y="8481"/>
            <a:chExt cx="2792" cy="2155"/>
          </a:xfrm>
        </p:grpSpPr>
        <p:grpSp>
          <p:nvGrpSpPr>
            <p:cNvPr id="11270" name="组合 16"/>
            <p:cNvGrpSpPr/>
            <p:nvPr/>
          </p:nvGrpSpPr>
          <p:grpSpPr>
            <a:xfrm>
              <a:off x="16294" y="9942"/>
              <a:ext cx="2792" cy="694"/>
              <a:chOff x="16294" y="9942"/>
              <a:chExt cx="2792" cy="694"/>
            </a:xfrm>
          </p:grpSpPr>
          <p:sp>
            <p:nvSpPr>
              <p:cNvPr id="11" name="文本框 10"/>
              <p:cNvSpPr txBox="1"/>
              <p:nvPr/>
            </p:nvSpPr>
            <p:spPr>
              <a:xfrm>
                <a:off x="16294" y="10056"/>
                <a:ext cx="2098" cy="58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/>
                <a:r>
                  <a:rPr lang="zh-CN" altLang="zh-CN" b="1" noProof="1">
                    <a:solidFill>
                      <a:schemeClr val="accent4"/>
                    </a:solidFill>
                    <a:latin typeface="+mn-lt"/>
                    <a:ea typeface="+mn-ea"/>
                    <a:cs typeface="+mn-cs"/>
                  </a:rPr>
                  <a:t>紫妍微课堂</a:t>
                </a:r>
                <a:endParaRPr lang="zh-CN" altLang="zh-CN" b="1" noProof="1">
                  <a:solidFill>
                    <a:schemeClr val="accent4"/>
                  </a:solidFill>
                </a:endParaRPr>
              </a:p>
            </p:txBody>
          </p:sp>
          <p:pic>
            <p:nvPicPr>
              <p:cNvPr id="11272" name="图片 11" descr="AD[8]_45@{73TQ3T4}QAZ`P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8392" y="9942"/>
                <a:ext cx="694" cy="694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11273" name="图片 13" descr="(R`E~3YZ}9M)6`[VFUU`]DA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6760" y="8481"/>
              <a:ext cx="1455" cy="1575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2969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" name="Rectangle 2"/>
          <p:cNvSpPr txBox="1"/>
          <p:nvPr/>
        </p:nvSpPr>
        <p:spPr>
          <a:xfrm>
            <a:off x="539750" y="836613"/>
            <a:ext cx="8266113" cy="1223962"/>
          </a:xfrm>
          <a:prstGeom prst="rect">
            <a:avLst/>
          </a:prstGeom>
        </p:spPr>
        <p:txBody>
          <a:bodyPr anchor="ctr">
            <a:normAutofit fontScale="925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defRPr/>
            </a:pPr>
            <a:r>
              <a:rPr lang="zh-CN" altLang="en-US" sz="3000" b="1">
                <a:latin typeface="Times New Roman" panose="02020603050405020304" pitchFamily="18" charset="0"/>
                <a:ea typeface="宋体" panose="02010600030101010101" pitchFamily="2" charset="-122"/>
                <a:cs typeface="+mj-cs"/>
              </a:rPr>
              <a:t>   观察下面每幅图中的直线</a:t>
            </a:r>
            <a:r>
              <a:rPr lang="en-US" altLang="zh-CN" sz="3000" b="1" i="1">
                <a:latin typeface="Times New Roman" panose="02020603050405020304" pitchFamily="18" charset="0"/>
                <a:ea typeface="宋体" panose="02010600030101010101" pitchFamily="2" charset="-122"/>
                <a:cs typeface="+mj-cs"/>
              </a:rPr>
              <a:t>a</a:t>
            </a:r>
            <a:r>
              <a:rPr lang="zh-CN" altLang="en-US" sz="3000" b="1" i="1">
                <a:latin typeface="Times New Roman" panose="02020603050405020304" pitchFamily="18" charset="0"/>
                <a:ea typeface="宋体" panose="02010600030101010101" pitchFamily="2" charset="-122"/>
                <a:cs typeface="+mj-cs"/>
              </a:rPr>
              <a:t>、</a:t>
            </a:r>
            <a:r>
              <a:rPr lang="en-US" altLang="zh-CN" sz="3000" b="1" i="1">
                <a:latin typeface="Times New Roman" panose="02020603050405020304" pitchFamily="18" charset="0"/>
                <a:ea typeface="宋体" panose="02010600030101010101" pitchFamily="2" charset="-122"/>
                <a:cs typeface="+mj-cs"/>
              </a:rPr>
              <a:t>b</a:t>
            </a:r>
            <a:r>
              <a:rPr lang="zh-CN" altLang="en-US" sz="3000" b="1">
                <a:latin typeface="Times New Roman" panose="02020603050405020304" pitchFamily="18" charset="0"/>
                <a:ea typeface="宋体" panose="02010600030101010101" pitchFamily="2" charset="-122"/>
                <a:cs typeface="+mj-cs"/>
              </a:rPr>
              <a:t>，它们分别平行吗？你能验证吗？ </a:t>
            </a:r>
            <a:endParaRPr lang="zh-CN" altLang="en-US" sz="3000" b="1">
              <a:latin typeface="Times New Roman" panose="02020603050405020304" pitchFamily="18" charset="0"/>
              <a:ea typeface="宋体" panose="02010600030101010101" pitchFamily="2" charset="-122"/>
              <a:cs typeface="+mj-cs"/>
            </a:endParaRPr>
          </a:p>
        </p:txBody>
      </p:sp>
      <p:sp>
        <p:nvSpPr>
          <p:cNvPr id="29700" name="Freeform 4"/>
          <p:cNvSpPr/>
          <p:nvPr/>
        </p:nvSpPr>
        <p:spPr bwMode="auto">
          <a:xfrm>
            <a:off x="2916238" y="2708275"/>
            <a:ext cx="3232150" cy="25400"/>
          </a:xfrm>
          <a:custGeom>
            <a:gdLst>
              <a:gd name="T0" fmla="*/ 61740746 w 1793"/>
              <a:gd name="T1" fmla="*/ 11468947 h 15"/>
              <a:gd name="T2" fmla="*/ 0 w 1793"/>
              <a:gd name="T3" fmla="*/ 0 h 15"/>
              <a:gd name="T4" fmla="*/ 2147483647 w 1793"/>
              <a:gd name="T5" fmla="*/ 43010669 h 15"/>
              <a:gd name="T6" fmla="*/ 0 60000 65536"/>
              <a:gd name="T7" fmla="*/ 0 60000 65536"/>
              <a:gd name="T8" fmla="*/ 0 60000 65536"/>
              <a:gd name="T9" fmla="*/ 0 w 1793"/>
              <a:gd name="T10" fmla="*/ 0 h 15"/>
              <a:gd name="T11" fmla="*/ 1793 w 1793"/>
              <a:gd name="T12" fmla="*/ 15 h 15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792" h="15">
                <a:moveTo>
                  <a:pt x="19" y="4"/>
                </a:moveTo>
                <a:lnTo>
                  <a:pt x="0" y="0"/>
                </a:lnTo>
                <a:lnTo>
                  <a:pt x="1793" y="15"/>
                </a:lnTo>
              </a:path>
            </a:pathLst>
          </a:custGeom>
          <a:noFill/>
          <a:ln w="38100">
            <a:solidFill>
              <a:srgbClr val="FFFF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701" name="Freeform 5"/>
          <p:cNvSpPr/>
          <p:nvPr/>
        </p:nvSpPr>
        <p:spPr bwMode="auto">
          <a:xfrm>
            <a:off x="2874963" y="3544888"/>
            <a:ext cx="3298825" cy="1587"/>
          </a:xfrm>
          <a:custGeom>
            <a:gdLst>
              <a:gd name="T0" fmla="*/ 0 w 1830"/>
              <a:gd name="T1" fmla="*/ 0 h 1"/>
              <a:gd name="T2" fmla="*/ 2147483647 w 1830"/>
              <a:gd name="T3" fmla="*/ 0 h 1"/>
              <a:gd name="T4" fmla="*/ 0 60000 65536"/>
              <a:gd name="T5" fmla="*/ 0 60000 65536"/>
              <a:gd name="T6" fmla="*/ 0 w 1830"/>
              <a:gd name="T7" fmla="*/ 0 h 1"/>
              <a:gd name="T8" fmla="*/ 1830 w 1830"/>
              <a:gd name="T9" fmla="*/ 1 h 1"/>
            </a:gdLst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830" h="1">
                <a:moveTo>
                  <a:pt x="0" y="0"/>
                </a:moveTo>
                <a:lnTo>
                  <a:pt x="1830" y="0"/>
                </a:lnTo>
              </a:path>
            </a:pathLst>
          </a:custGeom>
          <a:noFill/>
          <a:ln w="38100">
            <a:solidFill>
              <a:srgbClr val="FFFF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702" name="Freeform 6"/>
          <p:cNvSpPr/>
          <p:nvPr/>
        </p:nvSpPr>
        <p:spPr bwMode="auto">
          <a:xfrm>
            <a:off x="3371850" y="5992813"/>
            <a:ext cx="2844800" cy="31750"/>
          </a:xfrm>
          <a:custGeom>
            <a:gdLst>
              <a:gd name="T0" fmla="*/ 0 w 1654"/>
              <a:gd name="T1" fmla="*/ 50403118 h 20"/>
              <a:gd name="T2" fmla="*/ 2147483647 w 1654"/>
              <a:gd name="T3" fmla="*/ 0 h 20"/>
              <a:gd name="T4" fmla="*/ 0 60000 65536"/>
              <a:gd name="T5" fmla="*/ 0 60000 65536"/>
              <a:gd name="T6" fmla="*/ 0 w 1654"/>
              <a:gd name="T7" fmla="*/ 0 h 20"/>
              <a:gd name="T8" fmla="*/ 1654 w 1654"/>
              <a:gd name="T9" fmla="*/ 20 h 20"/>
            </a:gdLst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653" h="20">
                <a:moveTo>
                  <a:pt x="0" y="20"/>
                </a:moveTo>
                <a:lnTo>
                  <a:pt x="1654" y="0"/>
                </a:lnTo>
              </a:path>
            </a:pathLst>
          </a:custGeom>
          <a:noFill/>
          <a:ln w="38100">
            <a:solidFill>
              <a:srgbClr val="FFFF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703" name="Line 7"/>
          <p:cNvSpPr>
            <a:spLocks noChangeShapeType="1"/>
          </p:cNvSpPr>
          <p:nvPr/>
        </p:nvSpPr>
        <p:spPr bwMode="auto">
          <a:xfrm flipH="1">
            <a:off x="1311275" y="2111375"/>
            <a:ext cx="0" cy="4249738"/>
          </a:xfrm>
          <a:prstGeom prst="line">
            <a:avLst/>
          </a:prstGeom>
          <a:noFill/>
          <a:ln w="38100">
            <a:solidFill>
              <a:srgbClr val="FFFF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704" name="Line 8"/>
          <p:cNvSpPr>
            <a:spLocks noChangeShapeType="1"/>
          </p:cNvSpPr>
          <p:nvPr/>
        </p:nvSpPr>
        <p:spPr bwMode="auto">
          <a:xfrm flipH="1">
            <a:off x="1011238" y="2125663"/>
            <a:ext cx="0" cy="4249737"/>
          </a:xfrm>
          <a:prstGeom prst="line">
            <a:avLst/>
          </a:prstGeom>
          <a:noFill/>
          <a:ln w="38100">
            <a:solidFill>
              <a:srgbClr val="FFFF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705" name="Freeform 10"/>
          <p:cNvSpPr/>
          <p:nvPr/>
        </p:nvSpPr>
        <p:spPr bwMode="auto">
          <a:xfrm>
            <a:off x="3349625" y="5078413"/>
            <a:ext cx="2844800" cy="31750"/>
          </a:xfrm>
          <a:custGeom>
            <a:gdLst>
              <a:gd name="T0" fmla="*/ 0 w 1654"/>
              <a:gd name="T1" fmla="*/ 50403118 h 20"/>
              <a:gd name="T2" fmla="*/ 2147483647 w 1654"/>
              <a:gd name="T3" fmla="*/ 0 h 20"/>
              <a:gd name="T4" fmla="*/ 0 60000 65536"/>
              <a:gd name="T5" fmla="*/ 0 60000 65536"/>
              <a:gd name="T6" fmla="*/ 0 w 1654"/>
              <a:gd name="T7" fmla="*/ 0 h 20"/>
              <a:gd name="T8" fmla="*/ 1654 w 1654"/>
              <a:gd name="T9" fmla="*/ 20 h 20"/>
            </a:gdLst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653" h="20">
                <a:moveTo>
                  <a:pt x="0" y="20"/>
                </a:moveTo>
                <a:lnTo>
                  <a:pt x="1654" y="0"/>
                </a:lnTo>
              </a:path>
            </a:pathLst>
          </a:custGeom>
          <a:noFill/>
          <a:ln w="38100">
            <a:solidFill>
              <a:srgbClr val="FFFF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706" name="Text Box 48"/>
          <p:cNvSpPr txBox="1">
            <a:spLocks noChangeArrowheads="1"/>
          </p:cNvSpPr>
          <p:nvPr/>
        </p:nvSpPr>
        <p:spPr bwMode="auto">
          <a:xfrm>
            <a:off x="468313" y="2349500"/>
            <a:ext cx="574675" cy="5032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endParaRPr lang="en-US" altLang="zh-CN" sz="2800" b="1" i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707" name="Text Box 48"/>
          <p:cNvSpPr txBox="1">
            <a:spLocks noChangeArrowheads="1"/>
          </p:cNvSpPr>
          <p:nvPr/>
        </p:nvSpPr>
        <p:spPr bwMode="auto">
          <a:xfrm>
            <a:off x="1476375" y="2349500"/>
            <a:ext cx="574675" cy="5032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en-US" altLang="zh-CN" sz="2800" b="1" i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708" name="Text Box 48"/>
          <p:cNvSpPr txBox="1">
            <a:spLocks noChangeArrowheads="1"/>
          </p:cNvSpPr>
          <p:nvPr/>
        </p:nvSpPr>
        <p:spPr bwMode="auto">
          <a:xfrm>
            <a:off x="3563938" y="4437063"/>
            <a:ext cx="576262" cy="5048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endParaRPr lang="en-US" altLang="zh-CN" sz="2800" b="1" i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709" name="Text Box 48"/>
          <p:cNvSpPr txBox="1">
            <a:spLocks noChangeArrowheads="1"/>
          </p:cNvSpPr>
          <p:nvPr/>
        </p:nvSpPr>
        <p:spPr bwMode="auto">
          <a:xfrm>
            <a:off x="2627313" y="2133600"/>
            <a:ext cx="576262" cy="5032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endParaRPr lang="en-US" altLang="zh-CN" sz="2800" b="1" i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710" name="Text Box 48"/>
          <p:cNvSpPr txBox="1">
            <a:spLocks noChangeArrowheads="1"/>
          </p:cNvSpPr>
          <p:nvPr/>
        </p:nvSpPr>
        <p:spPr bwMode="auto">
          <a:xfrm>
            <a:off x="2627313" y="2924175"/>
            <a:ext cx="576262" cy="5048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en-US" altLang="zh-CN" sz="2800" b="1" i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711" name="Text Box 48"/>
          <p:cNvSpPr txBox="1">
            <a:spLocks noChangeArrowheads="1"/>
          </p:cNvSpPr>
          <p:nvPr/>
        </p:nvSpPr>
        <p:spPr bwMode="auto">
          <a:xfrm>
            <a:off x="3563938" y="5445125"/>
            <a:ext cx="576262" cy="5048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en-US" altLang="zh-CN" sz="2800" b="1" i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CEE1F2">
                <a:alpha val="100000"/>
              </a:srgbClr>
            </a:gs>
            <a:gs pos="50000">
              <a:srgbClr val="F9FAFD">
                <a:alpha val="100000"/>
              </a:srgbClr>
            </a:gs>
            <a:gs pos="100000">
              <a:srgbClr val="B5D2EC">
                <a:alpha val="100000"/>
              </a:srgbClr>
            </a:gs>
            <a:gs pos="100000">
              <a:srgbClr val="B5D2EC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242" name="组合 15"/>
          <p:cNvGrpSpPr/>
          <p:nvPr/>
        </p:nvGrpSpPr>
        <p:grpSpPr>
          <a:xfrm>
            <a:off x="223838" y="139700"/>
            <a:ext cx="1773237" cy="441325"/>
            <a:chOff x="353" y="220"/>
            <a:chExt cx="2792" cy="694"/>
          </a:xfrm>
        </p:grpSpPr>
        <p:pic>
          <p:nvPicPr>
            <p:cNvPr id="10243" name="图片 6" descr="AD[8]_45@{73TQ3T4}QAZ`P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53" y="220"/>
              <a:ext cx="694" cy="69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" name="文本框 7"/>
            <p:cNvSpPr txBox="1"/>
            <p:nvPr/>
          </p:nvSpPr>
          <p:spPr>
            <a:xfrm>
              <a:off x="1047" y="277"/>
              <a:ext cx="2098" cy="5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auto"/>
              <a:r>
                <a:rPr lang="zh-CN" altLang="zh-CN" b="1" noProof="1">
                  <a:solidFill>
                    <a:schemeClr val="accent4"/>
                  </a:solidFill>
                  <a:latin typeface="+mn-lt"/>
                  <a:ea typeface="+mn-ea"/>
                  <a:cs typeface="+mn-cs"/>
                </a:rPr>
                <a:t>紫妍微课堂</a:t>
              </a:r>
              <a:endParaRPr lang="zh-CN" altLang="zh-CN" b="1" noProof="1">
                <a:solidFill>
                  <a:schemeClr val="accent4"/>
                </a:solidFill>
              </a:endParaRPr>
            </a:p>
          </p:txBody>
        </p:sp>
      </p:grpSp>
      <p:grpSp>
        <p:nvGrpSpPr>
          <p:cNvPr id="10245" name="组合 17"/>
          <p:cNvGrpSpPr/>
          <p:nvPr/>
        </p:nvGrpSpPr>
        <p:grpSpPr>
          <a:xfrm>
            <a:off x="10347325" y="5384800"/>
            <a:ext cx="1771650" cy="1368425"/>
            <a:chOff x="16294" y="8481"/>
            <a:chExt cx="2792" cy="2155"/>
          </a:xfrm>
        </p:grpSpPr>
        <p:grpSp>
          <p:nvGrpSpPr>
            <p:cNvPr id="10246" name="组合 16"/>
            <p:cNvGrpSpPr/>
            <p:nvPr/>
          </p:nvGrpSpPr>
          <p:grpSpPr>
            <a:xfrm>
              <a:off x="16294" y="9942"/>
              <a:ext cx="2792" cy="694"/>
              <a:chOff x="16294" y="9942"/>
              <a:chExt cx="2792" cy="694"/>
            </a:xfrm>
          </p:grpSpPr>
          <p:sp>
            <p:nvSpPr>
              <p:cNvPr id="11" name="文本框 10"/>
              <p:cNvSpPr txBox="1"/>
              <p:nvPr/>
            </p:nvSpPr>
            <p:spPr>
              <a:xfrm>
                <a:off x="16294" y="10056"/>
                <a:ext cx="2098" cy="58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/>
                <a:r>
                  <a:rPr lang="zh-CN" altLang="zh-CN" b="1" noProof="1">
                    <a:solidFill>
                      <a:schemeClr val="accent4"/>
                    </a:solidFill>
                    <a:latin typeface="+mn-lt"/>
                    <a:ea typeface="+mn-ea"/>
                    <a:cs typeface="+mn-cs"/>
                  </a:rPr>
                  <a:t>紫妍微课堂</a:t>
                </a:r>
                <a:endParaRPr lang="zh-CN" altLang="zh-CN" b="1" noProof="1">
                  <a:solidFill>
                    <a:schemeClr val="accent4"/>
                  </a:solidFill>
                </a:endParaRPr>
              </a:p>
            </p:txBody>
          </p:sp>
          <p:pic>
            <p:nvPicPr>
              <p:cNvPr id="10248" name="图片 11" descr="AD[8]_45@{73TQ3T4}QAZ`P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8392" y="9942"/>
                <a:ext cx="694" cy="694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10249" name="图片 13" descr="(R`E~3YZ}9M)6`[VFUU`]DA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6760" y="8481"/>
              <a:ext cx="1455" cy="1575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0250" name="矩形 6"/>
          <p:cNvSpPr/>
          <p:nvPr/>
        </p:nvSpPr>
        <p:spPr>
          <a:xfrm>
            <a:off x="665163" y="581025"/>
            <a:ext cx="7240587" cy="582613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Aft>
                <a:spcPts val="600"/>
              </a:spcAft>
              <a:buFont typeface="Arial" pitchFamily="34" charset="0"/>
              <a:buNone/>
            </a:pPr>
            <a:r>
              <a:rPr lang="zh-CN" altLang="en-US" sz="32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新知探究：</a:t>
            </a:r>
            <a:endParaRPr lang="zh-CN" altLang="en-US" sz="32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31745" name="Rectangle 4"/>
          <p:cNvSpPr>
            <a:spLocks noChangeArrowheads="1"/>
          </p:cNvSpPr>
          <p:nvPr/>
        </p:nvSpPr>
        <p:spPr bwMode="auto">
          <a:xfrm>
            <a:off x="0" y="108585"/>
            <a:ext cx="9144000" cy="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Rectangle 3" descr="PE03255_"/>
          <p:cNvSpPr>
            <a:spLocks noChangeArrowheads="1"/>
          </p:cNvSpPr>
          <p:nvPr/>
        </p:nvSpPr>
        <p:spPr bwMode="auto">
          <a:xfrm>
            <a:off x="250825" y="1114425"/>
            <a:ext cx="6439535" cy="461581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      在日常生活中，人们经常用到平行线．如图，装修工人正在向墙上钉木条．如果木条 </a:t>
            </a:r>
            <a:r>
              <a:rPr lang="en-US" altLang="zh-CN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b 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与墙壁边缘垂直，那么木条 </a:t>
            </a:r>
            <a:r>
              <a:rPr lang="en-US" altLang="zh-CN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 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与墙壁边缘所夹角为多少度时，才能使木条 </a:t>
            </a:r>
            <a:r>
              <a:rPr lang="en-US" altLang="zh-CN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 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与木条</a:t>
            </a:r>
            <a:r>
              <a:rPr lang="zh-CN" altLang="en-US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b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平行？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   你知道其中的理由吗？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   如果木条 </a:t>
            </a:r>
            <a:r>
              <a:rPr lang="en-US" altLang="zh-CN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b 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不与墙壁边缘垂直呢？</a:t>
            </a:r>
            <a:endParaRPr lang="en-US" altLang="zh-CN" sz="2800" b="1" i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1748" name="Picture 4" descr="3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6690043" y="1473835"/>
            <a:ext cx="3136900" cy="424815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>
    <p:wipe dir="r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CEE1F2">
                <a:alpha val="100000"/>
              </a:srgbClr>
            </a:gs>
            <a:gs pos="50000">
              <a:srgbClr val="F9FAFD">
                <a:alpha val="100000"/>
              </a:srgbClr>
            </a:gs>
            <a:gs pos="100000">
              <a:srgbClr val="B5D2EC">
                <a:alpha val="100000"/>
              </a:srgbClr>
            </a:gs>
            <a:gs pos="100000">
              <a:srgbClr val="B5D2EC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290" name="组合 15"/>
          <p:cNvGrpSpPr/>
          <p:nvPr/>
        </p:nvGrpSpPr>
        <p:grpSpPr>
          <a:xfrm>
            <a:off x="223838" y="139700"/>
            <a:ext cx="1773237" cy="441325"/>
            <a:chOff x="353" y="220"/>
            <a:chExt cx="2792" cy="694"/>
          </a:xfrm>
        </p:grpSpPr>
        <p:pic>
          <p:nvPicPr>
            <p:cNvPr id="12291" name="图片 6" descr="AD[8]_45@{73TQ3T4}QAZ`P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53" y="220"/>
              <a:ext cx="694" cy="69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" name="文本框 7"/>
            <p:cNvSpPr txBox="1"/>
            <p:nvPr/>
          </p:nvSpPr>
          <p:spPr>
            <a:xfrm>
              <a:off x="1047" y="277"/>
              <a:ext cx="2098" cy="5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auto"/>
              <a:r>
                <a:rPr lang="zh-CN" altLang="zh-CN" b="1" noProof="1">
                  <a:solidFill>
                    <a:schemeClr val="accent4"/>
                  </a:solidFill>
                  <a:latin typeface="+mn-lt"/>
                  <a:ea typeface="+mn-ea"/>
                  <a:cs typeface="+mn-cs"/>
                </a:rPr>
                <a:t>紫妍微课堂</a:t>
              </a:r>
              <a:endParaRPr lang="zh-CN" altLang="zh-CN" b="1" noProof="1">
                <a:solidFill>
                  <a:schemeClr val="accent4"/>
                </a:solidFill>
              </a:endParaRPr>
            </a:p>
          </p:txBody>
        </p:sp>
      </p:grpSp>
      <p:grpSp>
        <p:nvGrpSpPr>
          <p:cNvPr id="12293" name="组合 17"/>
          <p:cNvGrpSpPr/>
          <p:nvPr/>
        </p:nvGrpSpPr>
        <p:grpSpPr>
          <a:xfrm>
            <a:off x="10347325" y="5384800"/>
            <a:ext cx="1771650" cy="1368425"/>
            <a:chOff x="16294" y="8481"/>
            <a:chExt cx="2792" cy="2155"/>
          </a:xfrm>
        </p:grpSpPr>
        <p:grpSp>
          <p:nvGrpSpPr>
            <p:cNvPr id="12294" name="组合 16"/>
            <p:cNvGrpSpPr/>
            <p:nvPr/>
          </p:nvGrpSpPr>
          <p:grpSpPr>
            <a:xfrm>
              <a:off x="16294" y="9942"/>
              <a:ext cx="2792" cy="694"/>
              <a:chOff x="16294" y="9942"/>
              <a:chExt cx="2792" cy="694"/>
            </a:xfrm>
          </p:grpSpPr>
          <p:sp>
            <p:nvSpPr>
              <p:cNvPr id="11" name="文本框 10"/>
              <p:cNvSpPr txBox="1"/>
              <p:nvPr/>
            </p:nvSpPr>
            <p:spPr>
              <a:xfrm>
                <a:off x="16294" y="10056"/>
                <a:ext cx="2098" cy="58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/>
                <a:r>
                  <a:rPr lang="zh-CN" altLang="zh-CN" b="1" noProof="1">
                    <a:solidFill>
                      <a:schemeClr val="accent4"/>
                    </a:solidFill>
                    <a:latin typeface="+mn-lt"/>
                    <a:ea typeface="+mn-ea"/>
                    <a:cs typeface="+mn-cs"/>
                  </a:rPr>
                  <a:t>紫妍微课堂</a:t>
                </a:r>
                <a:endParaRPr lang="zh-CN" altLang="zh-CN" b="1" noProof="1">
                  <a:solidFill>
                    <a:schemeClr val="accent4"/>
                  </a:solidFill>
                </a:endParaRPr>
              </a:p>
            </p:txBody>
          </p:sp>
          <p:pic>
            <p:nvPicPr>
              <p:cNvPr id="12296" name="图片 11" descr="AD[8]_45@{73TQ3T4}QAZ`P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8392" y="9942"/>
                <a:ext cx="694" cy="694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12297" name="图片 13" descr="(R`E~3YZ}9M)6`[VFUU`]DA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6760" y="8481"/>
              <a:ext cx="1455" cy="1575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33793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Rectangle 17" descr="PE03255_"/>
          <p:cNvSpPr>
            <a:spLocks noChangeArrowheads="1"/>
          </p:cNvSpPr>
          <p:nvPr/>
        </p:nvSpPr>
        <p:spPr bwMode="auto">
          <a:xfrm>
            <a:off x="467360" y="708660"/>
            <a:ext cx="7919085" cy="203009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做一做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457200" indent="-457200"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如图 </a:t>
            </a: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2-10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，三根木条相交成 ∠</a:t>
            </a: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1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，∠</a:t>
            </a: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2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，固定木条</a:t>
            </a:r>
            <a:r>
              <a:rPr lang="en-US" altLang="zh-CN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b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，</a:t>
            </a:r>
            <a:r>
              <a:rPr lang="en-US" altLang="zh-CN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c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，转动木条 </a:t>
            </a:r>
            <a:r>
              <a:rPr lang="en-US" altLang="zh-CN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a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．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8387080" y="708660"/>
            <a:ext cx="3529330" cy="2362200"/>
            <a:chOff x="5725" y="5173"/>
            <a:chExt cx="5558" cy="3720"/>
          </a:xfrm>
        </p:grpSpPr>
        <p:pic>
          <p:nvPicPr>
            <p:cNvPr id="30" name="Picture 4" descr="直线平行的条件p5305"/>
            <p:cNvPicPr>
              <a:picLocks noChangeAspect="1" noChangeArrowheads="1"/>
            </p:cNvPicPr>
            <p:nvPr/>
          </p:nvPicPr>
          <p:blipFill>
            <a:blip r:embed="rId4">
              <a:lum contrast="18000"/>
            </a:blip>
            <a:stretch>
              <a:fillRect/>
            </a:stretch>
          </p:blipFill>
          <p:spPr bwMode="auto">
            <a:xfrm>
              <a:off x="5725" y="5173"/>
              <a:ext cx="5558" cy="37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pic>
          <p:nvPicPr>
            <p:cNvPr id="33" name="Picture 5" descr="一根木条p5304"/>
            <p:cNvPicPr>
              <a:picLocks noChangeAspect="1" noChangeArrowheads="1"/>
            </p:cNvPicPr>
            <p:nvPr/>
          </p:nvPicPr>
          <p:blipFill>
            <a:blip r:embed="rId5"/>
            <a:stretch>
              <a:fillRect/>
            </a:stretch>
          </p:blipFill>
          <p:spPr bwMode="auto">
            <a:xfrm rot="-2383188">
              <a:off x="7728" y="7035"/>
              <a:ext cx="2942" cy="240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</p:grpSp>
      <p:sp>
        <p:nvSpPr>
          <p:cNvPr id="3" name="Rectangle 17" descr="PE03255_"/>
          <p:cNvSpPr>
            <a:spLocks noChangeArrowheads="1"/>
          </p:cNvSpPr>
          <p:nvPr/>
        </p:nvSpPr>
        <p:spPr bwMode="auto">
          <a:xfrm>
            <a:off x="250825" y="2849880"/>
            <a:ext cx="8208963" cy="2678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  如图 </a:t>
            </a: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2-11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，在木条 </a:t>
            </a:r>
            <a:r>
              <a:rPr lang="en-US" altLang="zh-CN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a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的转动过程中，观察∠</a:t>
            </a: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2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的</a:t>
            </a:r>
            <a:endParaRPr lang="en-US" altLang="zh-CN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457200" indent="-457200"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变化以及它与∠</a:t>
            </a: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1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的大小关系，你发现木条 </a:t>
            </a:r>
            <a:r>
              <a:rPr lang="en-US" altLang="zh-CN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a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与木条</a:t>
            </a:r>
            <a:endParaRPr lang="en-US" altLang="zh-CN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457200" indent="-457200">
              <a:lnSpc>
                <a:spcPct val="150000"/>
              </a:lnSpc>
              <a:defRPr/>
            </a:pPr>
            <a:r>
              <a:rPr lang="en-US" altLang="zh-CN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b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的位置关系发生了什么变化？木条</a:t>
            </a:r>
            <a:r>
              <a:rPr lang="en-US" altLang="zh-CN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a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何时与木条</a:t>
            </a:r>
            <a:r>
              <a:rPr lang="en-US" altLang="zh-CN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b</a:t>
            </a:r>
            <a:endParaRPr lang="en-US" altLang="zh-CN" sz="2800" b="1" i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457200" indent="-457200"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平行？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9713595" y="3539490"/>
            <a:ext cx="88900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sym typeface="+mn-ea"/>
              </a:rPr>
              <a:t>图 </a:t>
            </a:r>
            <a:r>
              <a:rPr lang="en-US" altLang="zh-CN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sym typeface="+mn-ea"/>
              </a:rPr>
              <a:t>2-10</a:t>
            </a:r>
            <a:endParaRPr lang="zh-CN" altLang="en-US"/>
          </a:p>
        </p:txBody>
      </p:sp>
    </p:spTree>
  </p:cSld>
  <p:clrMapOvr>
    <a:masterClrMapping/>
  </p:clrMapOvr>
  <p:transition>
    <p:wipe dir="r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CEE1F2">
                <a:alpha val="100000"/>
              </a:srgbClr>
            </a:gs>
            <a:gs pos="50000">
              <a:srgbClr val="F9FAFD">
                <a:alpha val="100000"/>
              </a:srgbClr>
            </a:gs>
            <a:gs pos="100000">
              <a:srgbClr val="B5D2EC">
                <a:alpha val="100000"/>
              </a:srgbClr>
            </a:gs>
            <a:gs pos="100000">
              <a:srgbClr val="B5D2EC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290" name="组合 15"/>
          <p:cNvGrpSpPr/>
          <p:nvPr/>
        </p:nvGrpSpPr>
        <p:grpSpPr>
          <a:xfrm>
            <a:off x="223838" y="139700"/>
            <a:ext cx="1773237" cy="441325"/>
            <a:chOff x="353" y="220"/>
            <a:chExt cx="2792" cy="694"/>
          </a:xfrm>
        </p:grpSpPr>
        <p:pic>
          <p:nvPicPr>
            <p:cNvPr id="12291" name="图片 6" descr="AD[8]_45@{73TQ3T4}QAZ`P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53" y="220"/>
              <a:ext cx="694" cy="69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" name="文本框 7"/>
            <p:cNvSpPr txBox="1"/>
            <p:nvPr/>
          </p:nvSpPr>
          <p:spPr>
            <a:xfrm>
              <a:off x="1047" y="277"/>
              <a:ext cx="2098" cy="5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auto"/>
              <a:r>
                <a:rPr lang="zh-CN" altLang="zh-CN" b="1" noProof="1">
                  <a:solidFill>
                    <a:schemeClr val="accent4"/>
                  </a:solidFill>
                  <a:latin typeface="+mn-lt"/>
                  <a:ea typeface="+mn-ea"/>
                  <a:cs typeface="+mn-cs"/>
                </a:rPr>
                <a:t>紫妍微课堂</a:t>
              </a:r>
              <a:endParaRPr lang="zh-CN" altLang="zh-CN" b="1" noProof="1">
                <a:solidFill>
                  <a:schemeClr val="accent4"/>
                </a:solidFill>
              </a:endParaRPr>
            </a:p>
          </p:txBody>
        </p:sp>
      </p:grpSp>
      <p:grpSp>
        <p:nvGrpSpPr>
          <p:cNvPr id="12293" name="组合 17"/>
          <p:cNvGrpSpPr/>
          <p:nvPr/>
        </p:nvGrpSpPr>
        <p:grpSpPr>
          <a:xfrm>
            <a:off x="10347325" y="5384800"/>
            <a:ext cx="1771650" cy="1368425"/>
            <a:chOff x="16294" y="8481"/>
            <a:chExt cx="2792" cy="2155"/>
          </a:xfrm>
        </p:grpSpPr>
        <p:grpSp>
          <p:nvGrpSpPr>
            <p:cNvPr id="12294" name="组合 16"/>
            <p:cNvGrpSpPr/>
            <p:nvPr/>
          </p:nvGrpSpPr>
          <p:grpSpPr>
            <a:xfrm>
              <a:off x="16294" y="9942"/>
              <a:ext cx="2792" cy="694"/>
              <a:chOff x="16294" y="9942"/>
              <a:chExt cx="2792" cy="694"/>
            </a:xfrm>
          </p:grpSpPr>
          <p:sp>
            <p:nvSpPr>
              <p:cNvPr id="11" name="文本框 10"/>
              <p:cNvSpPr txBox="1"/>
              <p:nvPr/>
            </p:nvSpPr>
            <p:spPr>
              <a:xfrm>
                <a:off x="16294" y="10056"/>
                <a:ext cx="2098" cy="58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/>
                <a:r>
                  <a:rPr lang="zh-CN" altLang="zh-CN" b="1" noProof="1">
                    <a:solidFill>
                      <a:schemeClr val="accent4"/>
                    </a:solidFill>
                    <a:latin typeface="+mn-lt"/>
                    <a:ea typeface="+mn-ea"/>
                    <a:cs typeface="+mn-cs"/>
                  </a:rPr>
                  <a:t>紫妍微课堂</a:t>
                </a:r>
                <a:endParaRPr lang="zh-CN" altLang="zh-CN" b="1" noProof="1">
                  <a:solidFill>
                    <a:schemeClr val="accent4"/>
                  </a:solidFill>
                </a:endParaRPr>
              </a:p>
            </p:txBody>
          </p:sp>
          <p:pic>
            <p:nvPicPr>
              <p:cNvPr id="12296" name="图片 11" descr="AD[8]_45@{73TQ3T4}QAZ`P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8392" y="9942"/>
                <a:ext cx="694" cy="694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12297" name="图片 13" descr="(R`E~3YZ}9M)6`[VFUU`]DA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6760" y="8481"/>
              <a:ext cx="1455" cy="1575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37889" name="Rectangle 4"/>
          <p:cNvSpPr>
            <a:spLocks noChangeArrowheads="1"/>
          </p:cNvSpPr>
          <p:nvPr/>
        </p:nvSpPr>
        <p:spPr bwMode="auto">
          <a:xfrm>
            <a:off x="374015" y="0"/>
            <a:ext cx="9144000" cy="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7" name="Picture 6" descr="直线平行的条件p5306"/>
          <p:cNvPicPr>
            <a:picLocks noChangeAspect="1" noChangeArrowheads="1"/>
          </p:cNvPicPr>
          <p:nvPr/>
        </p:nvPicPr>
        <p:blipFill>
          <a:blip r:embed="rId4">
            <a:lum contrast="18000"/>
          </a:blip>
          <a:stretch>
            <a:fillRect/>
          </a:stretch>
        </p:blipFill>
        <p:spPr bwMode="auto">
          <a:xfrm>
            <a:off x="540703" y="2133600"/>
            <a:ext cx="2676525" cy="2268538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2" name="Picture 7" descr="直线平行的条件p5307"/>
          <p:cNvPicPr>
            <a:picLocks noChangeAspect="1" noChangeArrowheads="1"/>
          </p:cNvPicPr>
          <p:nvPr/>
        </p:nvPicPr>
        <p:blipFill>
          <a:blip r:embed="rId5">
            <a:lum contrast="18000"/>
          </a:blip>
          <a:stretch>
            <a:fillRect/>
          </a:stretch>
        </p:blipFill>
        <p:spPr bwMode="auto">
          <a:xfrm>
            <a:off x="3290253" y="2133600"/>
            <a:ext cx="2808287" cy="2208213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0" name="Picture 8" descr="直线平行的条件p5309"/>
          <p:cNvPicPr>
            <a:picLocks noChangeAspect="1" noChangeArrowheads="1"/>
          </p:cNvPicPr>
          <p:nvPr/>
        </p:nvPicPr>
        <p:blipFill>
          <a:blip r:embed="rId6">
            <a:lum contrast="18000"/>
          </a:blip>
          <a:stretch>
            <a:fillRect/>
          </a:stretch>
        </p:blipFill>
        <p:spPr bwMode="auto">
          <a:xfrm>
            <a:off x="6098540" y="2276475"/>
            <a:ext cx="2735263" cy="188595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" name="Text Box 9"/>
          <p:cNvSpPr txBox="1">
            <a:spLocks noChangeArrowheads="1"/>
          </p:cNvSpPr>
          <p:nvPr/>
        </p:nvSpPr>
        <p:spPr bwMode="auto">
          <a:xfrm>
            <a:off x="697865" y="1412875"/>
            <a:ext cx="2808288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当∠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＞∠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时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2" name="Text Box 10"/>
          <p:cNvSpPr txBox="1">
            <a:spLocks noChangeArrowheads="1"/>
          </p:cNvSpPr>
          <p:nvPr/>
        </p:nvSpPr>
        <p:spPr bwMode="auto">
          <a:xfrm>
            <a:off x="3506153" y="1412875"/>
            <a:ext cx="2808287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当∠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＝∠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时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13" name="Text Box 11"/>
          <p:cNvSpPr txBox="1">
            <a:spLocks noChangeArrowheads="1"/>
          </p:cNvSpPr>
          <p:nvPr/>
        </p:nvSpPr>
        <p:spPr bwMode="auto">
          <a:xfrm>
            <a:off x="6314440" y="1412875"/>
            <a:ext cx="2808288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当∠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＜∠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时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14" name="Text Box 12"/>
          <p:cNvSpPr txBox="1">
            <a:spLocks noChangeArrowheads="1"/>
          </p:cNvSpPr>
          <p:nvPr/>
        </p:nvSpPr>
        <p:spPr bwMode="auto">
          <a:xfrm>
            <a:off x="697865" y="4292600"/>
            <a:ext cx="3168650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①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直线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和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不平行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15" name="Text Box 13"/>
          <p:cNvSpPr txBox="1">
            <a:spLocks noChangeArrowheads="1"/>
          </p:cNvSpPr>
          <p:nvPr/>
        </p:nvSpPr>
        <p:spPr bwMode="auto">
          <a:xfrm>
            <a:off x="3722053" y="4292600"/>
            <a:ext cx="2160587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②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直线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</a:rPr>
              <a:t>∥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en-US" altLang="zh-CN" sz="2800" b="1" i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 Box 14"/>
          <p:cNvSpPr txBox="1">
            <a:spLocks noChangeArrowheads="1"/>
          </p:cNvSpPr>
          <p:nvPr/>
        </p:nvSpPr>
        <p:spPr bwMode="auto">
          <a:xfrm>
            <a:off x="5954078" y="4292600"/>
            <a:ext cx="3167062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③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直线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和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不平行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364355" y="5160645"/>
            <a:ext cx="87630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sym typeface="+mn-ea"/>
              </a:rPr>
              <a:t>图 </a:t>
            </a:r>
            <a:r>
              <a:rPr lang="en-US" altLang="zh-CN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sym typeface="+mn-ea"/>
              </a:rPr>
              <a:t>2-11</a:t>
            </a:r>
            <a:endParaRPr lang="zh-CN" altLang="en-US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/>
      <p:bldP spid="13" grpId="0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CEE1F2">
                <a:alpha val="100000"/>
              </a:srgbClr>
            </a:gs>
            <a:gs pos="50000">
              <a:srgbClr val="F9FAFD">
                <a:alpha val="100000"/>
              </a:srgbClr>
            </a:gs>
            <a:gs pos="100000">
              <a:srgbClr val="B5D2EC">
                <a:alpha val="100000"/>
              </a:srgbClr>
            </a:gs>
            <a:gs pos="100000">
              <a:srgbClr val="B5D2EC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362" name="组合 15"/>
          <p:cNvGrpSpPr/>
          <p:nvPr/>
        </p:nvGrpSpPr>
        <p:grpSpPr>
          <a:xfrm>
            <a:off x="223838" y="139700"/>
            <a:ext cx="1773237" cy="441325"/>
            <a:chOff x="353" y="220"/>
            <a:chExt cx="2792" cy="694"/>
          </a:xfrm>
        </p:grpSpPr>
        <p:pic>
          <p:nvPicPr>
            <p:cNvPr id="15363" name="图片 6" descr="AD[8]_45@{73TQ3T4}QAZ`P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53" y="220"/>
              <a:ext cx="694" cy="69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" name="文本框 7"/>
            <p:cNvSpPr txBox="1"/>
            <p:nvPr/>
          </p:nvSpPr>
          <p:spPr>
            <a:xfrm>
              <a:off x="1047" y="277"/>
              <a:ext cx="2098" cy="5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auto"/>
              <a:r>
                <a:rPr lang="zh-CN" altLang="zh-CN" b="1" noProof="1">
                  <a:solidFill>
                    <a:schemeClr val="accent4"/>
                  </a:solidFill>
                  <a:latin typeface="+mn-lt"/>
                  <a:ea typeface="+mn-ea"/>
                  <a:cs typeface="+mn-cs"/>
                </a:rPr>
                <a:t>紫妍微课堂</a:t>
              </a:r>
              <a:endParaRPr lang="zh-CN" altLang="zh-CN" b="1" noProof="1">
                <a:solidFill>
                  <a:schemeClr val="accent4"/>
                </a:solidFill>
              </a:endParaRPr>
            </a:p>
          </p:txBody>
        </p:sp>
      </p:grpSp>
      <p:grpSp>
        <p:nvGrpSpPr>
          <p:cNvPr id="15365" name="组合 17"/>
          <p:cNvGrpSpPr/>
          <p:nvPr/>
        </p:nvGrpSpPr>
        <p:grpSpPr>
          <a:xfrm>
            <a:off x="10347325" y="5384800"/>
            <a:ext cx="1771650" cy="1368425"/>
            <a:chOff x="16294" y="8481"/>
            <a:chExt cx="2792" cy="2155"/>
          </a:xfrm>
        </p:grpSpPr>
        <p:grpSp>
          <p:nvGrpSpPr>
            <p:cNvPr id="15366" name="组合 16"/>
            <p:cNvGrpSpPr/>
            <p:nvPr/>
          </p:nvGrpSpPr>
          <p:grpSpPr>
            <a:xfrm>
              <a:off x="16294" y="9942"/>
              <a:ext cx="2792" cy="694"/>
              <a:chOff x="16294" y="9942"/>
              <a:chExt cx="2792" cy="694"/>
            </a:xfrm>
          </p:grpSpPr>
          <p:sp>
            <p:nvSpPr>
              <p:cNvPr id="11" name="文本框 10"/>
              <p:cNvSpPr txBox="1"/>
              <p:nvPr/>
            </p:nvSpPr>
            <p:spPr>
              <a:xfrm>
                <a:off x="16294" y="10056"/>
                <a:ext cx="2098" cy="58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/>
                <a:r>
                  <a:rPr lang="zh-CN" altLang="zh-CN" b="1" noProof="1">
                    <a:solidFill>
                      <a:schemeClr val="accent4"/>
                    </a:solidFill>
                    <a:latin typeface="+mn-lt"/>
                    <a:ea typeface="+mn-ea"/>
                    <a:cs typeface="+mn-cs"/>
                  </a:rPr>
                  <a:t>紫妍微课堂</a:t>
                </a:r>
                <a:endParaRPr lang="zh-CN" altLang="zh-CN" b="1" noProof="1">
                  <a:solidFill>
                    <a:schemeClr val="accent4"/>
                  </a:solidFill>
                </a:endParaRPr>
              </a:p>
            </p:txBody>
          </p:sp>
          <p:pic>
            <p:nvPicPr>
              <p:cNvPr id="15368" name="图片 11" descr="AD[8]_45@{73TQ3T4}QAZ`P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8392" y="9942"/>
                <a:ext cx="694" cy="694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15369" name="图片 13" descr="(R`E~3YZ}9M)6`[VFUU`]DA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6760" y="8481"/>
              <a:ext cx="1455" cy="1575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7" name="Rectangle 17" descr="PE03255_"/>
          <p:cNvSpPr>
            <a:spLocks noChangeArrowheads="1"/>
          </p:cNvSpPr>
          <p:nvPr/>
        </p:nvSpPr>
        <p:spPr bwMode="auto">
          <a:xfrm>
            <a:off x="224155" y="467995"/>
            <a:ext cx="10123170" cy="203009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   改变图</a:t>
            </a: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2-10 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中∠</a:t>
            </a: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1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的大小，按照上面的方式再做一做． ∠</a:t>
            </a: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1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与∠</a:t>
            </a: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2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的大小满足什么关系时，木条</a:t>
            </a:r>
            <a:r>
              <a:rPr lang="en-US" altLang="zh-CN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a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与木条</a:t>
            </a:r>
            <a:r>
              <a:rPr lang="en-US" altLang="zh-CN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b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平行？与同伴进行交流．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1985" name="Rectangle 4"/>
          <p:cNvSpPr>
            <a:spLocks noChangeArrowheads="1"/>
          </p:cNvSpPr>
          <p:nvPr/>
        </p:nvSpPr>
        <p:spPr bwMode="auto">
          <a:xfrm>
            <a:off x="-12065" y="941070"/>
            <a:ext cx="9144000" cy="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Rectangle 17" descr="PE03255_"/>
          <p:cNvSpPr>
            <a:spLocks noChangeArrowheads="1"/>
          </p:cNvSpPr>
          <p:nvPr/>
        </p:nvSpPr>
        <p:spPr bwMode="auto">
          <a:xfrm>
            <a:off x="238760" y="2138045"/>
            <a:ext cx="10108565" cy="1383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  如图</a:t>
            </a: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2-12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，具有∠ </a:t>
            </a: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1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与∠</a:t>
            </a: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2 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这样位置关系的角称为同位角， ∠</a:t>
            </a: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3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与 ∠</a:t>
            </a: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4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也是同位角． 在图</a:t>
            </a: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2-12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中，找出其他的同位角</a:t>
            </a: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.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pic>
        <p:nvPicPr>
          <p:cNvPr id="41988" name="Picture 1" descr="C:\Users\Administrator\AppData\Roaming\Tencent\Users\389087386\QQ\WinTemp\RichOle\Z%Y48KSITOPT9$F5_M0(Z[5.png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664845" y="3531235"/>
            <a:ext cx="3717925" cy="27813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26" name="Text Box 26"/>
          <p:cNvSpPr txBox="1">
            <a:spLocks noChangeArrowheads="1"/>
          </p:cNvSpPr>
          <p:nvPr/>
        </p:nvSpPr>
        <p:spPr bwMode="auto">
          <a:xfrm>
            <a:off x="4559935" y="4298633"/>
            <a:ext cx="3109913" cy="5222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r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∠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</a:rPr>
              <a:t>5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和∠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</a:rPr>
              <a:t>6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是同位角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7" name="Text Box 27"/>
          <p:cNvSpPr txBox="1">
            <a:spLocks noChangeArrowheads="1"/>
          </p:cNvSpPr>
          <p:nvPr/>
        </p:nvSpPr>
        <p:spPr bwMode="auto">
          <a:xfrm>
            <a:off x="4559935" y="4946333"/>
            <a:ext cx="3109913" cy="5222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r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∠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</a:rPr>
              <a:t>7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和∠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</a:rPr>
              <a:t>8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是同位角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CEE1F2">
                <a:alpha val="100000"/>
              </a:srgbClr>
            </a:gs>
            <a:gs pos="50000">
              <a:srgbClr val="F9FAFD">
                <a:alpha val="100000"/>
              </a:srgbClr>
            </a:gs>
            <a:gs pos="100000">
              <a:srgbClr val="B5D2EC">
                <a:alpha val="100000"/>
              </a:srgbClr>
            </a:gs>
            <a:gs pos="100000">
              <a:srgbClr val="B5D2EC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314" name="组合 15"/>
          <p:cNvGrpSpPr/>
          <p:nvPr/>
        </p:nvGrpSpPr>
        <p:grpSpPr>
          <a:xfrm>
            <a:off x="223838" y="139700"/>
            <a:ext cx="1773237" cy="441325"/>
            <a:chOff x="353" y="220"/>
            <a:chExt cx="2792" cy="694"/>
          </a:xfrm>
        </p:grpSpPr>
        <p:pic>
          <p:nvPicPr>
            <p:cNvPr id="13315" name="图片 6" descr="AD[8]_45@{73TQ3T4}QAZ`P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53" y="220"/>
              <a:ext cx="694" cy="69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" name="文本框 7"/>
            <p:cNvSpPr txBox="1"/>
            <p:nvPr/>
          </p:nvSpPr>
          <p:spPr>
            <a:xfrm>
              <a:off x="1047" y="277"/>
              <a:ext cx="2098" cy="5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auto"/>
              <a:r>
                <a:rPr lang="zh-CN" altLang="zh-CN" b="1" noProof="1">
                  <a:solidFill>
                    <a:schemeClr val="accent4"/>
                  </a:solidFill>
                  <a:latin typeface="+mn-lt"/>
                  <a:ea typeface="+mn-ea"/>
                  <a:cs typeface="+mn-cs"/>
                </a:rPr>
                <a:t>紫妍微课堂</a:t>
              </a:r>
              <a:endParaRPr lang="zh-CN" altLang="zh-CN" b="1" noProof="1">
                <a:solidFill>
                  <a:schemeClr val="accent4"/>
                </a:solidFill>
              </a:endParaRPr>
            </a:p>
          </p:txBody>
        </p:sp>
      </p:grpSp>
      <p:grpSp>
        <p:nvGrpSpPr>
          <p:cNvPr id="13317" name="组合 17"/>
          <p:cNvGrpSpPr/>
          <p:nvPr/>
        </p:nvGrpSpPr>
        <p:grpSpPr>
          <a:xfrm>
            <a:off x="10347325" y="5384800"/>
            <a:ext cx="1771650" cy="1368425"/>
            <a:chOff x="16294" y="8481"/>
            <a:chExt cx="2792" cy="2155"/>
          </a:xfrm>
        </p:grpSpPr>
        <p:grpSp>
          <p:nvGrpSpPr>
            <p:cNvPr id="13318" name="组合 16"/>
            <p:cNvGrpSpPr/>
            <p:nvPr/>
          </p:nvGrpSpPr>
          <p:grpSpPr>
            <a:xfrm>
              <a:off x="16294" y="9942"/>
              <a:ext cx="2792" cy="694"/>
              <a:chOff x="16294" y="9942"/>
              <a:chExt cx="2792" cy="694"/>
            </a:xfrm>
          </p:grpSpPr>
          <p:sp>
            <p:nvSpPr>
              <p:cNvPr id="11" name="文本框 10"/>
              <p:cNvSpPr txBox="1"/>
              <p:nvPr/>
            </p:nvSpPr>
            <p:spPr>
              <a:xfrm>
                <a:off x="16294" y="10056"/>
                <a:ext cx="2098" cy="58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/>
                <a:r>
                  <a:rPr lang="zh-CN" altLang="zh-CN" b="1" noProof="1">
                    <a:solidFill>
                      <a:schemeClr val="accent4"/>
                    </a:solidFill>
                    <a:latin typeface="+mn-lt"/>
                    <a:ea typeface="+mn-ea"/>
                    <a:cs typeface="+mn-cs"/>
                  </a:rPr>
                  <a:t>紫妍微课堂</a:t>
                </a:r>
                <a:endParaRPr lang="zh-CN" altLang="zh-CN" b="1" noProof="1">
                  <a:solidFill>
                    <a:schemeClr val="accent4"/>
                  </a:solidFill>
                </a:endParaRPr>
              </a:p>
            </p:txBody>
          </p:sp>
          <p:pic>
            <p:nvPicPr>
              <p:cNvPr id="13320" name="图片 11" descr="AD[8]_45@{73TQ3T4}QAZ`P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8392" y="9942"/>
                <a:ext cx="694" cy="694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13321" name="图片 13" descr="(R`E~3YZ}9M)6`[VFUU`]DA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6760" y="8481"/>
              <a:ext cx="1455" cy="1575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3322" name="矩形 6"/>
          <p:cNvSpPr/>
          <p:nvPr/>
        </p:nvSpPr>
        <p:spPr>
          <a:xfrm>
            <a:off x="665163" y="581025"/>
            <a:ext cx="3030537" cy="584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Aft>
                <a:spcPts val="600"/>
              </a:spcAft>
              <a:buFont typeface="Arial" pitchFamily="34" charset="0"/>
              <a:buNone/>
            </a:pPr>
            <a:r>
              <a:rPr lang="zh-CN" altLang="en-US" sz="32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新知明晰：</a:t>
            </a:r>
            <a:endParaRPr lang="zh-CN" altLang="en-US" sz="32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44033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Rectangle 17" descr="PE03255_"/>
          <p:cNvSpPr>
            <a:spLocks noChangeArrowheads="1"/>
          </p:cNvSpPr>
          <p:nvPr/>
        </p:nvSpPr>
        <p:spPr bwMode="auto">
          <a:xfrm>
            <a:off x="250825" y="1196975"/>
            <a:ext cx="8208963" cy="19494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    两条直线被第三条直线所截，如果同位角相等，</a:t>
            </a:r>
            <a:endParaRPr lang="en-US" altLang="zh-CN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457200" indent="-457200"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那么这两条直线平行．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457200" indent="-457200"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简称为：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同位角相等，两直线平行．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6" name="Text Box 26"/>
          <p:cNvSpPr txBox="1">
            <a:spLocks noChangeArrowheads="1"/>
          </p:cNvSpPr>
          <p:nvPr/>
        </p:nvSpPr>
        <p:spPr bwMode="auto">
          <a:xfrm>
            <a:off x="468313" y="3213100"/>
            <a:ext cx="7920037" cy="1383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       两直线平行，用符号“∥”表示，如，直线 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</a:rPr>
              <a:t>a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</a:rPr>
              <a:t> 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与直线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</a:rPr>
              <a:t>b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平行，记作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</a:rPr>
              <a:t>a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</a:rPr>
              <a:t>∥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</a:rPr>
              <a:t>b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．如图：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8594725" y="1378585"/>
            <a:ext cx="2807970" cy="2682240"/>
            <a:chOff x="13481" y="1885"/>
            <a:chExt cx="4422" cy="4224"/>
          </a:xfrm>
        </p:grpSpPr>
        <p:pic>
          <p:nvPicPr>
            <p:cNvPr id="2" name="Picture 7" descr="直线平行的条件p5307"/>
            <p:cNvPicPr>
              <a:picLocks noChangeAspect="1" noChangeArrowheads="1"/>
            </p:cNvPicPr>
            <p:nvPr/>
          </p:nvPicPr>
          <p:blipFill>
            <a:blip r:embed="rId4">
              <a:lum contrast="18000"/>
            </a:blip>
            <a:stretch>
              <a:fillRect/>
            </a:stretch>
          </p:blipFill>
          <p:spPr bwMode="auto">
            <a:xfrm>
              <a:off x="13481" y="1885"/>
              <a:ext cx="4422" cy="3478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sp>
          <p:nvSpPr>
            <p:cNvPr id="15" name="Text Box 13"/>
            <p:cNvSpPr txBox="1">
              <a:spLocks noChangeArrowheads="1"/>
            </p:cNvSpPr>
            <p:nvPr/>
          </p:nvSpPr>
          <p:spPr bwMode="auto">
            <a:xfrm>
              <a:off x="14161" y="5285"/>
              <a:ext cx="3402" cy="82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800" b="1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②</a:t>
              </a:r>
              <a:r>
                <a:rPr lang="zh-CN" altLang="en-US" sz="2800" b="1">
                  <a:solidFill>
                    <a:srgbClr val="FF0000"/>
                  </a:solidFill>
                  <a:latin typeface="宋体" panose="02010600030101010101" pitchFamily="2" charset="-122"/>
                </a:rPr>
                <a:t>直线</a:t>
              </a:r>
              <a:r>
                <a:rPr lang="en-US" altLang="zh-CN" sz="2800" b="1" i="1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a</a:t>
              </a:r>
              <a:r>
                <a:rPr lang="en-US" altLang="zh-CN" sz="2800" b="1">
                  <a:solidFill>
                    <a:srgbClr val="FF0000"/>
                  </a:solidFill>
                  <a:latin typeface="宋体" panose="02010600030101010101" pitchFamily="2" charset="-122"/>
                </a:rPr>
                <a:t>∥</a:t>
              </a:r>
              <a:r>
                <a:rPr lang="en-US" altLang="zh-CN" sz="2800" b="1" i="1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b</a:t>
              </a:r>
              <a:endPara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0247" name="Group 8"/>
          <p:cNvGrpSpPr/>
          <p:nvPr/>
        </p:nvGrpSpPr>
        <p:grpSpPr>
          <a:xfrm>
            <a:off x="609600" y="4326890"/>
            <a:ext cx="3671888" cy="2667000"/>
            <a:chOff x="384" y="624"/>
            <a:chExt cx="2313" cy="1680"/>
          </a:xfrm>
        </p:grpSpPr>
        <p:sp>
          <p:nvSpPr>
            <p:cNvPr id="10260" name="Rectangle 9"/>
            <p:cNvSpPr/>
            <p:nvPr/>
          </p:nvSpPr>
          <p:spPr>
            <a:xfrm>
              <a:off x="1488" y="624"/>
              <a:ext cx="241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FFFF00"/>
                  </a:solidFill>
                  <a:latin typeface="Arial" pitchFamily="34" charset="0"/>
                  <a:ea typeface="宋体" panose="02010600030101010101" pitchFamily="2" charset="-122"/>
                </a:rPr>
                <a:t>c</a:t>
              </a:r>
              <a:endParaRPr lang="en-US" altLang="zh-CN" sz="2800" b="1">
                <a:solidFill>
                  <a:srgbClr val="FFFF00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grpSp>
          <p:nvGrpSpPr>
            <p:cNvPr id="10261" name="Group 10"/>
            <p:cNvGrpSpPr/>
            <p:nvPr/>
          </p:nvGrpSpPr>
          <p:grpSpPr>
            <a:xfrm>
              <a:off x="384" y="716"/>
              <a:ext cx="2313" cy="1588"/>
              <a:chOff x="385" y="164"/>
              <a:chExt cx="2313" cy="1588"/>
            </a:xfrm>
          </p:grpSpPr>
          <p:sp>
            <p:nvSpPr>
              <p:cNvPr id="10262" name="Line 11"/>
              <p:cNvSpPr/>
              <p:nvPr/>
            </p:nvSpPr>
            <p:spPr>
              <a:xfrm>
                <a:off x="385" y="1389"/>
                <a:ext cx="1967" cy="3"/>
              </a:xfrm>
              <a:prstGeom prst="line">
                <a:avLst/>
              </a:prstGeom>
              <a:ln w="57150" cap="flat" cmpd="sng">
                <a:solidFill>
                  <a:srgbClr val="FFFF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0263" name="Line 12"/>
              <p:cNvSpPr/>
              <p:nvPr/>
            </p:nvSpPr>
            <p:spPr>
              <a:xfrm>
                <a:off x="476" y="663"/>
                <a:ext cx="1814" cy="0"/>
              </a:xfrm>
              <a:prstGeom prst="line">
                <a:avLst/>
              </a:prstGeom>
              <a:ln w="57150" cap="flat" cmpd="sng">
                <a:solidFill>
                  <a:srgbClr val="FFFF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0264" name="Line 13"/>
              <p:cNvSpPr/>
              <p:nvPr/>
            </p:nvSpPr>
            <p:spPr>
              <a:xfrm flipV="1">
                <a:off x="839" y="164"/>
                <a:ext cx="926" cy="1588"/>
              </a:xfrm>
              <a:prstGeom prst="line">
                <a:avLst/>
              </a:prstGeom>
              <a:ln w="57150" cap="flat" cmpd="sng">
                <a:solidFill>
                  <a:srgbClr val="FFFF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0265" name="Arc 14"/>
              <p:cNvSpPr/>
              <p:nvPr/>
            </p:nvSpPr>
            <p:spPr>
              <a:xfrm rot="-1276212">
                <a:off x="1656" y="391"/>
                <a:ext cx="45" cy="268"/>
              </a:xfrm>
              <a:custGeom>
                <a:gdLst>
                  <a:gd name="txL" fmla="*/ 0 w 21600"/>
                  <a:gd name="txT" fmla="*/ 0 h 43180"/>
                  <a:gd name="txR" fmla="*/ 21600 w 21600"/>
                  <a:gd name="txB" fmla="*/ 43180 h 43180"/>
                </a:gdLst>
                <a:cxnLst>
                  <a:cxn ang="0">
                    <a:pos x="0" y="0"/>
                  </a:cxn>
                  <a:cxn ang="0">
                    <a:pos x="0" y="2"/>
                  </a:cxn>
                  <a:cxn ang="0">
                    <a:pos x="0" y="1"/>
                  </a:cxn>
                </a:cxnLst>
                <a:rect l="txL" t="txT" r="txR" b="txB"/>
                <a:pathLst>
                  <a:path w="21600" h="43180" fill="none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cubicBezTo>
                      <a:pt x="21600" y="33171"/>
                      <a:pt x="12481" y="42686"/>
                      <a:pt x="921" y="43180"/>
                    </a:cubicBezTo>
                  </a:path>
                  <a:path w="21600" h="43180" stroke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cubicBezTo>
                      <a:pt x="21600" y="33171"/>
                      <a:pt x="12481" y="42686"/>
                      <a:pt x="921" y="4318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57150" cap="flat" cmpd="sng">
                <a:solidFill>
                  <a:srgbClr val="FFFF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</a:endParaRPr>
              </a:p>
            </p:txBody>
          </p:sp>
          <p:sp>
            <p:nvSpPr>
              <p:cNvPr id="10266" name="Text Box 15"/>
              <p:cNvSpPr txBox="1"/>
              <p:nvPr/>
            </p:nvSpPr>
            <p:spPr>
              <a:xfrm>
                <a:off x="1746" y="300"/>
                <a:ext cx="227" cy="327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2800" b="1">
                    <a:solidFill>
                      <a:srgbClr val="FFFF00"/>
                    </a:solidFill>
                    <a:latin typeface="Arial" pitchFamily="34" charset="0"/>
                    <a:ea typeface="宋体" panose="02010600030101010101" pitchFamily="2" charset="-122"/>
                  </a:rPr>
                  <a:t>1</a:t>
                </a:r>
                <a:endParaRPr lang="en-US" altLang="zh-CN" sz="2800" b="1">
                  <a:solidFill>
                    <a:srgbClr val="FFFF00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10267" name="Text Box 16"/>
              <p:cNvSpPr txBox="1"/>
              <p:nvPr/>
            </p:nvSpPr>
            <p:spPr>
              <a:xfrm>
                <a:off x="1292" y="1026"/>
                <a:ext cx="227" cy="327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2800" b="1">
                    <a:solidFill>
                      <a:srgbClr val="FFFF00"/>
                    </a:solidFill>
                    <a:latin typeface="Arial" pitchFamily="34" charset="0"/>
                    <a:ea typeface="宋体" panose="02010600030101010101" pitchFamily="2" charset="-122"/>
                  </a:rPr>
                  <a:t>2</a:t>
                </a:r>
                <a:endParaRPr lang="en-US" altLang="zh-CN" sz="2800" b="1">
                  <a:solidFill>
                    <a:srgbClr val="FFFF00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10268" name="Text Box 17"/>
              <p:cNvSpPr txBox="1"/>
              <p:nvPr/>
            </p:nvSpPr>
            <p:spPr>
              <a:xfrm>
                <a:off x="2381" y="527"/>
                <a:ext cx="317" cy="327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2800" b="1">
                    <a:solidFill>
                      <a:srgbClr val="FFFF00"/>
                    </a:solidFill>
                    <a:latin typeface="Arial" pitchFamily="34" charset="0"/>
                    <a:ea typeface="宋体" panose="02010600030101010101" pitchFamily="2" charset="-122"/>
                  </a:rPr>
                  <a:t>a</a:t>
                </a:r>
                <a:endParaRPr lang="en-US" altLang="zh-CN" sz="2800" b="1">
                  <a:solidFill>
                    <a:srgbClr val="FFFF00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10269" name="Rectangle 18"/>
              <p:cNvSpPr/>
              <p:nvPr/>
            </p:nvSpPr>
            <p:spPr>
              <a:xfrm>
                <a:off x="2424" y="1253"/>
                <a:ext cx="253" cy="327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r>
                  <a:rPr lang="en-US" altLang="zh-CN" sz="2800" b="1">
                    <a:solidFill>
                      <a:srgbClr val="FFFF00"/>
                    </a:solidFill>
                    <a:latin typeface="Arial" pitchFamily="34" charset="0"/>
                    <a:ea typeface="宋体" panose="02010600030101010101" pitchFamily="2" charset="-122"/>
                  </a:rPr>
                  <a:t>b</a:t>
                </a:r>
                <a:endParaRPr lang="en-US" altLang="zh-CN" sz="2800" b="1">
                  <a:solidFill>
                    <a:srgbClr val="FFFF00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10270" name="Arc 19"/>
              <p:cNvSpPr/>
              <p:nvPr/>
            </p:nvSpPr>
            <p:spPr>
              <a:xfrm rot="-1276212">
                <a:off x="1257" y="1114"/>
                <a:ext cx="45" cy="268"/>
              </a:xfrm>
              <a:custGeom>
                <a:gdLst>
                  <a:gd name="txL" fmla="*/ 0 w 21600"/>
                  <a:gd name="txT" fmla="*/ 0 h 43180"/>
                  <a:gd name="txR" fmla="*/ 21600 w 21600"/>
                  <a:gd name="txB" fmla="*/ 43180 h 43180"/>
                </a:gdLst>
                <a:cxnLst>
                  <a:cxn ang="0">
                    <a:pos x="0" y="0"/>
                  </a:cxn>
                  <a:cxn ang="0">
                    <a:pos x="0" y="2"/>
                  </a:cxn>
                  <a:cxn ang="0">
                    <a:pos x="0" y="1"/>
                  </a:cxn>
                </a:cxnLst>
                <a:rect l="txL" t="txT" r="txR" b="txB"/>
                <a:pathLst>
                  <a:path w="21600" h="43180" fill="none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cubicBezTo>
                      <a:pt x="21600" y="33171"/>
                      <a:pt x="12481" y="42686"/>
                      <a:pt x="921" y="43180"/>
                    </a:cubicBezTo>
                  </a:path>
                  <a:path w="21600" h="43180" stroke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cubicBezTo>
                      <a:pt x="21600" y="33171"/>
                      <a:pt x="12481" y="42686"/>
                      <a:pt x="921" y="4318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57150" cap="flat" cmpd="sng">
                <a:solidFill>
                  <a:srgbClr val="FFFF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</a:endParaRPr>
              </a:p>
            </p:txBody>
          </p:sp>
        </p:grpSp>
      </p:grpSp>
      <p:grpSp>
        <p:nvGrpSpPr>
          <p:cNvPr id="10248" name="Group 20"/>
          <p:cNvGrpSpPr/>
          <p:nvPr/>
        </p:nvGrpSpPr>
        <p:grpSpPr>
          <a:xfrm>
            <a:off x="4648200" y="4309428"/>
            <a:ext cx="3995738" cy="2492375"/>
            <a:chOff x="3243" y="0"/>
            <a:chExt cx="2517" cy="1570"/>
          </a:xfrm>
        </p:grpSpPr>
        <p:sp>
          <p:nvSpPr>
            <p:cNvPr id="10250" name="Line 21"/>
            <p:cNvSpPr/>
            <p:nvPr/>
          </p:nvSpPr>
          <p:spPr>
            <a:xfrm>
              <a:off x="3243" y="1026"/>
              <a:ext cx="2268" cy="0"/>
            </a:xfrm>
            <a:prstGeom prst="line">
              <a:avLst/>
            </a:prstGeom>
            <a:ln w="57150" cap="flat" cmpd="sng">
              <a:solidFill>
                <a:srgbClr val="FFFF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10251" name="Line 22"/>
            <p:cNvSpPr/>
            <p:nvPr/>
          </p:nvSpPr>
          <p:spPr>
            <a:xfrm flipH="1">
              <a:off x="3470" y="255"/>
              <a:ext cx="725" cy="1225"/>
            </a:xfrm>
            <a:prstGeom prst="line">
              <a:avLst/>
            </a:prstGeom>
            <a:ln w="57150" cap="flat" cmpd="sng">
              <a:solidFill>
                <a:srgbClr val="FFFF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10252" name="Line 23"/>
            <p:cNvSpPr/>
            <p:nvPr/>
          </p:nvSpPr>
          <p:spPr>
            <a:xfrm flipH="1">
              <a:off x="4422" y="300"/>
              <a:ext cx="681" cy="1270"/>
            </a:xfrm>
            <a:prstGeom prst="line">
              <a:avLst/>
            </a:prstGeom>
            <a:ln w="57150" cap="flat" cmpd="sng">
              <a:solidFill>
                <a:srgbClr val="FFFF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10253" name="Arc 24"/>
            <p:cNvSpPr/>
            <p:nvPr/>
          </p:nvSpPr>
          <p:spPr>
            <a:xfrm rot="-1276212">
              <a:off x="3924" y="754"/>
              <a:ext cx="45" cy="268"/>
            </a:xfrm>
            <a:custGeom>
              <a:gdLst>
                <a:gd name="txL" fmla="*/ 0 w 21600"/>
                <a:gd name="txT" fmla="*/ 0 h 43180"/>
                <a:gd name="txR" fmla="*/ 21600 w 21600"/>
                <a:gd name="txB" fmla="*/ 43180 h 43180"/>
              </a:gdLst>
              <a:cxnLst>
                <a:cxn ang="0">
                  <a:pos x="0" y="0"/>
                </a:cxn>
                <a:cxn ang="0">
                  <a:pos x="0" y="2"/>
                </a:cxn>
                <a:cxn ang="0">
                  <a:pos x="0" y="1"/>
                </a:cxn>
              </a:cxnLst>
              <a:rect l="txL" t="txT" r="txR" b="txB"/>
              <a:pathLst>
                <a:path w="21600" h="43180" fill="none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3171"/>
                    <a:pt x="12481" y="42686"/>
                    <a:pt x="921" y="43180"/>
                  </a:cubicBezTo>
                </a:path>
                <a:path w="21600" h="43180" stroke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3171"/>
                    <a:pt x="12481" y="42686"/>
                    <a:pt x="921" y="4318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57150" cap="flat" cmpd="sng">
              <a:solidFill>
                <a:srgbClr val="FFFF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10254" name="Text Box 25"/>
            <p:cNvSpPr txBox="1"/>
            <p:nvPr/>
          </p:nvSpPr>
          <p:spPr>
            <a:xfrm>
              <a:off x="4014" y="663"/>
              <a:ext cx="227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800" b="1">
                  <a:solidFill>
                    <a:srgbClr val="FFFF00"/>
                  </a:solidFill>
                  <a:latin typeface="Arial" pitchFamily="34" charset="0"/>
                  <a:ea typeface="宋体" panose="02010600030101010101" pitchFamily="2" charset="-122"/>
                </a:rPr>
                <a:t>1</a:t>
              </a:r>
              <a:endParaRPr lang="en-US" altLang="zh-CN" sz="2800" b="1">
                <a:solidFill>
                  <a:srgbClr val="FFFF00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5" name="Text Box 26"/>
            <p:cNvSpPr txBox="1"/>
            <p:nvPr/>
          </p:nvSpPr>
          <p:spPr>
            <a:xfrm>
              <a:off x="4967" y="618"/>
              <a:ext cx="227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800" b="1">
                  <a:solidFill>
                    <a:srgbClr val="FFFF00"/>
                  </a:solidFill>
                  <a:latin typeface="Arial" pitchFamily="34" charset="0"/>
                  <a:ea typeface="宋体" panose="02010600030101010101" pitchFamily="2" charset="-122"/>
                </a:rPr>
                <a:t>2</a:t>
              </a:r>
              <a:endParaRPr lang="en-US" altLang="zh-CN" sz="2800" b="1">
                <a:solidFill>
                  <a:srgbClr val="FFFF00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6" name="Rectangle 27"/>
            <p:cNvSpPr/>
            <p:nvPr/>
          </p:nvSpPr>
          <p:spPr>
            <a:xfrm>
              <a:off x="4195" y="0"/>
              <a:ext cx="241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FFFF00"/>
                  </a:solidFill>
                  <a:latin typeface="Arial" pitchFamily="34" charset="0"/>
                  <a:ea typeface="宋体" panose="02010600030101010101" pitchFamily="2" charset="-122"/>
                </a:rPr>
                <a:t>a</a:t>
              </a:r>
              <a:endParaRPr lang="en-US" altLang="zh-CN" sz="2800" b="1">
                <a:solidFill>
                  <a:srgbClr val="FFFF00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7" name="Rectangle 28"/>
            <p:cNvSpPr/>
            <p:nvPr/>
          </p:nvSpPr>
          <p:spPr>
            <a:xfrm>
              <a:off x="5103" y="0"/>
              <a:ext cx="253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FFFF00"/>
                  </a:solidFill>
                  <a:latin typeface="Arial" pitchFamily="34" charset="0"/>
                  <a:ea typeface="宋体" panose="02010600030101010101" pitchFamily="2" charset="-122"/>
                </a:rPr>
                <a:t>b</a:t>
              </a:r>
              <a:endParaRPr lang="en-US" altLang="zh-CN" sz="2800" b="1">
                <a:solidFill>
                  <a:srgbClr val="FFFF00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8" name="Rectangle 29"/>
            <p:cNvSpPr/>
            <p:nvPr/>
          </p:nvSpPr>
          <p:spPr>
            <a:xfrm>
              <a:off x="5519" y="845"/>
              <a:ext cx="241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FFFF00"/>
                  </a:solidFill>
                  <a:latin typeface="Arial" pitchFamily="34" charset="0"/>
                  <a:ea typeface="宋体" panose="02010600030101010101" pitchFamily="2" charset="-122"/>
                </a:rPr>
                <a:t>c</a:t>
              </a:r>
              <a:endParaRPr lang="en-US" altLang="zh-CN" sz="2800" b="1">
                <a:solidFill>
                  <a:srgbClr val="FFFF00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9" name="Arc 30"/>
            <p:cNvSpPr/>
            <p:nvPr/>
          </p:nvSpPr>
          <p:spPr>
            <a:xfrm rot="-1276212">
              <a:off x="4922" y="751"/>
              <a:ext cx="45" cy="268"/>
            </a:xfrm>
            <a:custGeom>
              <a:gdLst>
                <a:gd name="txL" fmla="*/ 0 w 21600"/>
                <a:gd name="txT" fmla="*/ 0 h 43180"/>
                <a:gd name="txR" fmla="*/ 21600 w 21600"/>
                <a:gd name="txB" fmla="*/ 43180 h 43180"/>
              </a:gdLst>
              <a:cxnLst>
                <a:cxn ang="0">
                  <a:pos x="0" y="0"/>
                </a:cxn>
                <a:cxn ang="0">
                  <a:pos x="0" y="2"/>
                </a:cxn>
                <a:cxn ang="0">
                  <a:pos x="0" y="1"/>
                </a:cxn>
              </a:cxnLst>
              <a:rect l="txL" t="txT" r="txR" b="txB"/>
              <a:pathLst>
                <a:path w="21600" h="43180" fill="none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3171"/>
                    <a:pt x="12481" y="42686"/>
                    <a:pt x="921" y="43180"/>
                  </a:cubicBezTo>
                </a:path>
                <a:path w="21600" h="43180" stroke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3171"/>
                    <a:pt x="12481" y="42686"/>
                    <a:pt x="921" y="4318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57150" cap="flat" cmpd="sng">
              <a:solidFill>
                <a:srgbClr val="FFFF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</p:grp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CEE1F2">
                <a:alpha val="100000"/>
              </a:srgbClr>
            </a:gs>
            <a:gs pos="50000">
              <a:srgbClr val="F9FAFD">
                <a:alpha val="100000"/>
              </a:srgbClr>
            </a:gs>
            <a:gs pos="100000">
              <a:srgbClr val="B5D2EC">
                <a:alpha val="100000"/>
              </a:srgbClr>
            </a:gs>
            <a:gs pos="100000">
              <a:srgbClr val="B5D2EC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338" name="组合 15"/>
          <p:cNvGrpSpPr/>
          <p:nvPr/>
        </p:nvGrpSpPr>
        <p:grpSpPr>
          <a:xfrm>
            <a:off x="223838" y="139700"/>
            <a:ext cx="1773237" cy="441325"/>
            <a:chOff x="353" y="220"/>
            <a:chExt cx="2792" cy="694"/>
          </a:xfrm>
        </p:grpSpPr>
        <p:pic>
          <p:nvPicPr>
            <p:cNvPr id="14339" name="图片 6" descr="AD[8]_45@{73TQ3T4}QAZ`P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53" y="220"/>
              <a:ext cx="694" cy="69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" name="文本框 7"/>
            <p:cNvSpPr txBox="1"/>
            <p:nvPr/>
          </p:nvSpPr>
          <p:spPr>
            <a:xfrm>
              <a:off x="1047" y="277"/>
              <a:ext cx="2098" cy="5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auto"/>
              <a:r>
                <a:rPr lang="zh-CN" altLang="zh-CN" b="1" noProof="1">
                  <a:solidFill>
                    <a:schemeClr val="accent4"/>
                  </a:solidFill>
                  <a:latin typeface="+mn-lt"/>
                  <a:ea typeface="+mn-ea"/>
                  <a:cs typeface="+mn-cs"/>
                </a:rPr>
                <a:t>紫妍微课堂</a:t>
              </a:r>
              <a:endParaRPr lang="zh-CN" altLang="zh-CN" b="1" noProof="1">
                <a:solidFill>
                  <a:schemeClr val="accent4"/>
                </a:solidFill>
              </a:endParaRPr>
            </a:p>
          </p:txBody>
        </p:sp>
      </p:grpSp>
      <p:grpSp>
        <p:nvGrpSpPr>
          <p:cNvPr id="14341" name="组合 17"/>
          <p:cNvGrpSpPr/>
          <p:nvPr/>
        </p:nvGrpSpPr>
        <p:grpSpPr>
          <a:xfrm>
            <a:off x="10347325" y="5384800"/>
            <a:ext cx="1771650" cy="1368425"/>
            <a:chOff x="16294" y="8481"/>
            <a:chExt cx="2792" cy="2155"/>
          </a:xfrm>
        </p:grpSpPr>
        <p:grpSp>
          <p:nvGrpSpPr>
            <p:cNvPr id="14342" name="组合 16"/>
            <p:cNvGrpSpPr/>
            <p:nvPr/>
          </p:nvGrpSpPr>
          <p:grpSpPr>
            <a:xfrm>
              <a:off x="16294" y="9942"/>
              <a:ext cx="2792" cy="694"/>
              <a:chOff x="16294" y="9942"/>
              <a:chExt cx="2792" cy="694"/>
            </a:xfrm>
          </p:grpSpPr>
          <p:sp>
            <p:nvSpPr>
              <p:cNvPr id="11" name="文本框 10"/>
              <p:cNvSpPr txBox="1"/>
              <p:nvPr/>
            </p:nvSpPr>
            <p:spPr>
              <a:xfrm>
                <a:off x="16294" y="10056"/>
                <a:ext cx="2098" cy="58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/>
                <a:r>
                  <a:rPr lang="zh-CN" altLang="zh-CN" b="1" noProof="1">
                    <a:solidFill>
                      <a:schemeClr val="accent4"/>
                    </a:solidFill>
                    <a:latin typeface="+mn-lt"/>
                    <a:ea typeface="+mn-ea"/>
                    <a:cs typeface="+mn-cs"/>
                  </a:rPr>
                  <a:t>紫妍微课堂</a:t>
                </a:r>
                <a:endParaRPr lang="zh-CN" altLang="zh-CN" b="1" noProof="1">
                  <a:solidFill>
                    <a:schemeClr val="accent4"/>
                  </a:solidFill>
                </a:endParaRPr>
              </a:p>
            </p:txBody>
          </p:sp>
          <p:pic>
            <p:nvPicPr>
              <p:cNvPr id="14344" name="图片 11" descr="AD[8]_45@{73TQ3T4}QAZ`P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8392" y="9942"/>
                <a:ext cx="694" cy="694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14345" name="图片 13" descr="(R`E~3YZ}9M)6`[VFUU`]DA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6760" y="8481"/>
              <a:ext cx="1455" cy="1575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4346" name="矩形 6"/>
          <p:cNvSpPr/>
          <p:nvPr/>
        </p:nvSpPr>
        <p:spPr>
          <a:xfrm>
            <a:off x="762000" y="722313"/>
            <a:ext cx="7240588" cy="584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Aft>
                <a:spcPts val="600"/>
              </a:spcAft>
              <a:buFont typeface="Arial" pitchFamily="34" charset="0"/>
              <a:buNone/>
            </a:pPr>
            <a:r>
              <a:rPr lang="zh-CN" altLang="en-US" sz="32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新知运用：</a:t>
            </a:r>
            <a:endParaRPr lang="zh-CN" altLang="en-US" sz="32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46081" name="Rectangle 4"/>
          <p:cNvSpPr>
            <a:spLocks noChangeArrowheads="1"/>
          </p:cNvSpPr>
          <p:nvPr/>
        </p:nvSpPr>
        <p:spPr bwMode="auto">
          <a:xfrm>
            <a:off x="180975" y="0"/>
            <a:ext cx="9144000" cy="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Rectangle 17" descr="PE03255_"/>
          <p:cNvSpPr>
            <a:spLocks noChangeArrowheads="1"/>
          </p:cNvSpPr>
          <p:nvPr/>
        </p:nvSpPr>
        <p:spPr bwMode="auto">
          <a:xfrm>
            <a:off x="431800" y="1196975"/>
            <a:ext cx="8208963" cy="20304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 想一想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457200" indent="-457200"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 你能借助三角尺画平行线吗？小明按如下方法画</a:t>
            </a:r>
            <a:endParaRPr lang="en-US" altLang="zh-CN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457200" indent="-457200"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出了两条平行线，请说明其中的道理</a:t>
            </a: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.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pic>
        <p:nvPicPr>
          <p:cNvPr id="46084" name="Picture 1" descr="C:\Users\Administrator\AppData\Roaming\Tencent\Users\389087386\QQ\WinTemp\RichOle\L6D$8W2G@FHJ_(O9)JK`~NI.png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649288" y="3502025"/>
            <a:ext cx="7870825" cy="1871663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>
    <p:wipe dir="r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CEE1F2">
                <a:alpha val="100000"/>
              </a:srgbClr>
            </a:gs>
            <a:gs pos="50000">
              <a:srgbClr val="F9FAFD">
                <a:alpha val="100000"/>
              </a:srgbClr>
            </a:gs>
            <a:gs pos="100000">
              <a:srgbClr val="B5D2EC">
                <a:alpha val="100000"/>
              </a:srgbClr>
            </a:gs>
            <a:gs pos="100000">
              <a:srgbClr val="B5D2EC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410" name="组合 15"/>
          <p:cNvGrpSpPr/>
          <p:nvPr/>
        </p:nvGrpSpPr>
        <p:grpSpPr>
          <a:xfrm>
            <a:off x="223838" y="139700"/>
            <a:ext cx="1773237" cy="441325"/>
            <a:chOff x="353" y="220"/>
            <a:chExt cx="2792" cy="694"/>
          </a:xfrm>
        </p:grpSpPr>
        <p:pic>
          <p:nvPicPr>
            <p:cNvPr id="17411" name="图片 6" descr="AD[8]_45@{73TQ3T4}QAZ`P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53" y="220"/>
              <a:ext cx="694" cy="69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" name="文本框 7"/>
            <p:cNvSpPr txBox="1"/>
            <p:nvPr/>
          </p:nvSpPr>
          <p:spPr>
            <a:xfrm>
              <a:off x="1047" y="277"/>
              <a:ext cx="2098" cy="5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auto"/>
              <a:r>
                <a:rPr lang="zh-CN" altLang="zh-CN" b="1" noProof="1">
                  <a:solidFill>
                    <a:schemeClr val="accent4"/>
                  </a:solidFill>
                  <a:latin typeface="+mn-lt"/>
                  <a:ea typeface="+mn-ea"/>
                  <a:cs typeface="+mn-cs"/>
                </a:rPr>
                <a:t>紫妍微课堂</a:t>
              </a:r>
              <a:endParaRPr lang="zh-CN" altLang="zh-CN" b="1" noProof="1">
                <a:solidFill>
                  <a:schemeClr val="accent4"/>
                </a:solidFill>
              </a:endParaRPr>
            </a:p>
          </p:txBody>
        </p:sp>
      </p:grpSp>
      <p:grpSp>
        <p:nvGrpSpPr>
          <p:cNvPr id="17413" name="组合 17"/>
          <p:cNvGrpSpPr/>
          <p:nvPr/>
        </p:nvGrpSpPr>
        <p:grpSpPr>
          <a:xfrm>
            <a:off x="10347325" y="5384800"/>
            <a:ext cx="1771650" cy="1368425"/>
            <a:chOff x="16294" y="8481"/>
            <a:chExt cx="2792" cy="2155"/>
          </a:xfrm>
        </p:grpSpPr>
        <p:grpSp>
          <p:nvGrpSpPr>
            <p:cNvPr id="17414" name="组合 16"/>
            <p:cNvGrpSpPr/>
            <p:nvPr/>
          </p:nvGrpSpPr>
          <p:grpSpPr>
            <a:xfrm>
              <a:off x="16294" y="9942"/>
              <a:ext cx="2792" cy="694"/>
              <a:chOff x="16294" y="9942"/>
              <a:chExt cx="2792" cy="694"/>
            </a:xfrm>
          </p:grpSpPr>
          <p:sp>
            <p:nvSpPr>
              <p:cNvPr id="11" name="文本框 10"/>
              <p:cNvSpPr txBox="1"/>
              <p:nvPr/>
            </p:nvSpPr>
            <p:spPr>
              <a:xfrm>
                <a:off x="16294" y="10056"/>
                <a:ext cx="2098" cy="58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/>
                <a:r>
                  <a:rPr lang="zh-CN" altLang="zh-CN" b="1" noProof="1">
                    <a:solidFill>
                      <a:schemeClr val="accent4"/>
                    </a:solidFill>
                    <a:latin typeface="+mn-lt"/>
                    <a:ea typeface="+mn-ea"/>
                    <a:cs typeface="+mn-cs"/>
                  </a:rPr>
                  <a:t>紫妍微课堂</a:t>
                </a:r>
                <a:endParaRPr lang="zh-CN" altLang="zh-CN" b="1" noProof="1">
                  <a:solidFill>
                    <a:schemeClr val="accent4"/>
                  </a:solidFill>
                </a:endParaRPr>
              </a:p>
            </p:txBody>
          </p:sp>
          <p:pic>
            <p:nvPicPr>
              <p:cNvPr id="17416" name="图片 11" descr="AD[8]_45@{73TQ3T4}QAZ`P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8392" y="9942"/>
                <a:ext cx="694" cy="694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17417" name="图片 13" descr="(R`E~3YZ}9M)6`[VFUU`]DA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6760" y="8481"/>
              <a:ext cx="1455" cy="1575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48129" name="Rectangle 4"/>
          <p:cNvSpPr>
            <a:spLocks noChangeArrowheads="1"/>
          </p:cNvSpPr>
          <p:nvPr/>
        </p:nvSpPr>
        <p:spPr bwMode="auto">
          <a:xfrm>
            <a:off x="386080" y="-241300"/>
            <a:ext cx="9144000" cy="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Rectangle 17" descr="PE03255_"/>
          <p:cNvSpPr>
            <a:spLocks noChangeArrowheads="1"/>
          </p:cNvSpPr>
          <p:nvPr/>
        </p:nvSpPr>
        <p:spPr bwMode="auto">
          <a:xfrm>
            <a:off x="636905" y="523875"/>
            <a:ext cx="8208963" cy="33242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做一做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457200" indent="-457200"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（</a:t>
            </a: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1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）你能过直线</a:t>
            </a:r>
            <a:r>
              <a:rPr lang="zh-CN" altLang="en-US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zh-CN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AB 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外一点 </a:t>
            </a:r>
            <a:r>
              <a:rPr lang="en-US" altLang="zh-CN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P 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画直线</a:t>
            </a:r>
            <a:r>
              <a:rPr lang="en-US" altLang="zh-CN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AB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的平行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457200" indent="-457200"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线吗？能画出几条？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457200" indent="-457200"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（</a:t>
            </a: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2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）在图 </a:t>
            </a: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2-13 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中，分别过点</a:t>
            </a:r>
            <a:r>
              <a:rPr lang="en-US" altLang="zh-CN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C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，</a:t>
            </a:r>
            <a:r>
              <a:rPr lang="en-US" altLang="zh-CN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D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画直线 </a:t>
            </a:r>
            <a:r>
              <a:rPr lang="en-US" altLang="zh-CN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AB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的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457200" indent="-457200"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平行线</a:t>
            </a:r>
            <a:r>
              <a:rPr lang="en-US" altLang="zh-CN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EF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， </a:t>
            </a:r>
            <a:r>
              <a:rPr lang="en-US" altLang="zh-CN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GH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，那么</a:t>
            </a:r>
            <a:r>
              <a:rPr lang="en-US" altLang="zh-CN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EF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与</a:t>
            </a:r>
            <a:r>
              <a:rPr lang="en-US" altLang="zh-CN" sz="2800" b="1" i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GH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有怎样的位置关系？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1" name="Line 2"/>
          <p:cNvSpPr>
            <a:spLocks noChangeShapeType="1"/>
          </p:cNvSpPr>
          <p:nvPr/>
        </p:nvSpPr>
        <p:spPr bwMode="auto">
          <a:xfrm flipV="1">
            <a:off x="1862455" y="5132388"/>
            <a:ext cx="5257800" cy="0"/>
          </a:xfrm>
          <a:prstGeom prst="line">
            <a:avLst/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wrap="none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23" name="Line 1335"/>
          <p:cNvSpPr>
            <a:spLocks noChangeShapeType="1"/>
          </p:cNvSpPr>
          <p:nvPr/>
        </p:nvSpPr>
        <p:spPr bwMode="auto">
          <a:xfrm>
            <a:off x="1862455" y="4340225"/>
            <a:ext cx="5473700" cy="0"/>
          </a:xfrm>
          <a:prstGeom prst="line">
            <a:avLst/>
          </a:prstGeom>
          <a:noFill/>
          <a:ln w="57150">
            <a:solidFill>
              <a:srgbClr val="FFFF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134" name="Oval 1568"/>
          <p:cNvSpPr>
            <a:spLocks noChangeArrowheads="1"/>
          </p:cNvSpPr>
          <p:nvPr/>
        </p:nvSpPr>
        <p:spPr bwMode="auto">
          <a:xfrm>
            <a:off x="3950018" y="4306888"/>
            <a:ext cx="144462" cy="104775"/>
          </a:xfrm>
          <a:prstGeom prst="ellipse">
            <a:avLst/>
          </a:prstGeom>
          <a:solidFill>
            <a:srgbClr val="00FF00"/>
          </a:solidFill>
          <a:ln w="12700" cap="sq">
            <a:solidFill>
              <a:srgbClr val="FFFFFF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3200">
              <a:solidFill>
                <a:srgbClr val="FF0000"/>
              </a:solidFill>
              <a:ea typeface="黑体" panose="02010609060101010101" pitchFamily="2" charset="-122"/>
            </a:endParaRPr>
          </a:p>
        </p:txBody>
      </p:sp>
      <p:sp>
        <p:nvSpPr>
          <p:cNvPr id="48135" name="Text Box 1569"/>
          <p:cNvSpPr txBox="1">
            <a:spLocks noChangeArrowheads="1"/>
          </p:cNvSpPr>
          <p:nvPr/>
        </p:nvSpPr>
        <p:spPr bwMode="auto">
          <a:xfrm>
            <a:off x="1941830" y="5011738"/>
            <a:ext cx="865188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  <a:cs typeface="Times New Roman" panose="02020603050405020304" pitchFamily="18" charset="0"/>
              </a:rPr>
              <a:t>A</a:t>
            </a:r>
            <a:endParaRPr lang="en-US" altLang="zh-CN" sz="2800" b="1" i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8136" name="Text Box 1570"/>
          <p:cNvSpPr txBox="1">
            <a:spLocks noChangeArrowheads="1"/>
          </p:cNvSpPr>
          <p:nvPr/>
        </p:nvSpPr>
        <p:spPr bwMode="auto">
          <a:xfrm>
            <a:off x="6542405" y="5132388"/>
            <a:ext cx="865188" cy="5222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  <a:cs typeface="Times New Roman" panose="02020603050405020304" pitchFamily="18" charset="0"/>
              </a:rPr>
              <a:t>B</a:t>
            </a:r>
            <a:endParaRPr lang="en-US" altLang="zh-CN" sz="2800" b="1" i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8137" name="Text Box 1571"/>
          <p:cNvSpPr txBox="1">
            <a:spLocks noChangeArrowheads="1"/>
          </p:cNvSpPr>
          <p:nvPr/>
        </p:nvSpPr>
        <p:spPr bwMode="auto">
          <a:xfrm>
            <a:off x="4094480" y="3835400"/>
            <a:ext cx="865188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  <a:cs typeface="Times New Roman" panose="02020603050405020304" pitchFamily="18" charset="0"/>
              </a:rPr>
              <a:t>C</a:t>
            </a:r>
            <a:endParaRPr lang="en-US" altLang="zh-CN" sz="2800" b="1" i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9" name="Text Box 1573"/>
          <p:cNvSpPr txBox="1">
            <a:spLocks noChangeArrowheads="1"/>
          </p:cNvSpPr>
          <p:nvPr/>
        </p:nvSpPr>
        <p:spPr bwMode="auto">
          <a:xfrm>
            <a:off x="6686868" y="3763963"/>
            <a:ext cx="865187" cy="5222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  <a:cs typeface="Times New Roman" panose="02020603050405020304" pitchFamily="18" charset="0"/>
              </a:rPr>
              <a:t>E</a:t>
            </a:r>
            <a:endParaRPr lang="en-US" altLang="zh-CN" sz="2800" b="1" i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0" name="Oval 1574"/>
          <p:cNvSpPr>
            <a:spLocks noChangeArrowheads="1"/>
          </p:cNvSpPr>
          <p:nvPr/>
        </p:nvSpPr>
        <p:spPr bwMode="auto">
          <a:xfrm>
            <a:off x="4886643" y="5780088"/>
            <a:ext cx="144462" cy="104775"/>
          </a:xfrm>
          <a:prstGeom prst="ellipse">
            <a:avLst/>
          </a:prstGeom>
          <a:solidFill>
            <a:srgbClr val="00FF00"/>
          </a:solidFill>
          <a:ln w="12700" cap="sq">
            <a:solidFill>
              <a:srgbClr val="FFFFFF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3200">
              <a:solidFill>
                <a:srgbClr val="FF0000"/>
              </a:solidFill>
              <a:ea typeface="黑体" panose="02010609060101010101" pitchFamily="2" charset="-122"/>
            </a:endParaRPr>
          </a:p>
        </p:txBody>
      </p:sp>
      <p:sp>
        <p:nvSpPr>
          <p:cNvPr id="31" name="Text Box 1575"/>
          <p:cNvSpPr txBox="1">
            <a:spLocks noChangeArrowheads="1"/>
          </p:cNvSpPr>
          <p:nvPr/>
        </p:nvSpPr>
        <p:spPr bwMode="auto">
          <a:xfrm>
            <a:off x="4958080" y="5780088"/>
            <a:ext cx="865188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  <a:cs typeface="Times New Roman" panose="02020603050405020304" pitchFamily="18" charset="0"/>
              </a:rPr>
              <a:t>D</a:t>
            </a:r>
            <a:endParaRPr lang="en-US" altLang="zh-CN" sz="2800" b="1" i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2" name="Line 1576"/>
          <p:cNvSpPr>
            <a:spLocks noChangeShapeType="1"/>
          </p:cNvSpPr>
          <p:nvPr/>
        </p:nvSpPr>
        <p:spPr bwMode="auto">
          <a:xfrm>
            <a:off x="1789430" y="5780088"/>
            <a:ext cx="5473700" cy="0"/>
          </a:xfrm>
          <a:prstGeom prst="line">
            <a:avLst/>
          </a:prstGeom>
          <a:noFill/>
          <a:ln w="57150">
            <a:solidFill>
              <a:srgbClr val="FFFF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" name="Text Box 1577"/>
          <p:cNvSpPr txBox="1">
            <a:spLocks noChangeArrowheads="1"/>
          </p:cNvSpPr>
          <p:nvPr/>
        </p:nvSpPr>
        <p:spPr bwMode="auto">
          <a:xfrm>
            <a:off x="6686868" y="5851525"/>
            <a:ext cx="865187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  <a:cs typeface="Times New Roman" panose="02020603050405020304" pitchFamily="18" charset="0"/>
              </a:rPr>
              <a:t>F</a:t>
            </a:r>
            <a:endParaRPr lang="en-US" altLang="zh-CN" sz="2800" b="1" i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4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4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9" grpId="0"/>
      <p:bldP spid="30" grpId="0"/>
      <p:bldP spid="31" grpId="0"/>
      <p:bldP spid="32" grpId="0"/>
      <p:bldP spid="3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CEE1F2">
                <a:alpha val="100000"/>
              </a:srgbClr>
            </a:gs>
            <a:gs pos="50000">
              <a:srgbClr val="F9FAFD">
                <a:alpha val="100000"/>
              </a:srgbClr>
            </a:gs>
            <a:gs pos="100000">
              <a:srgbClr val="B5D2EC">
                <a:alpha val="100000"/>
              </a:srgbClr>
            </a:gs>
            <a:gs pos="100000">
              <a:srgbClr val="B5D2EC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410" name="组合 15"/>
          <p:cNvGrpSpPr/>
          <p:nvPr/>
        </p:nvGrpSpPr>
        <p:grpSpPr>
          <a:xfrm>
            <a:off x="223838" y="139700"/>
            <a:ext cx="1773237" cy="441325"/>
            <a:chOff x="353" y="220"/>
            <a:chExt cx="2792" cy="694"/>
          </a:xfrm>
        </p:grpSpPr>
        <p:pic>
          <p:nvPicPr>
            <p:cNvPr id="17411" name="图片 6" descr="AD[8]_45@{73TQ3T4}QAZ`P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53" y="220"/>
              <a:ext cx="694" cy="69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" name="文本框 7"/>
            <p:cNvSpPr txBox="1"/>
            <p:nvPr/>
          </p:nvSpPr>
          <p:spPr>
            <a:xfrm>
              <a:off x="1047" y="277"/>
              <a:ext cx="2098" cy="5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auto"/>
              <a:r>
                <a:rPr lang="zh-CN" altLang="zh-CN" b="1" noProof="1">
                  <a:solidFill>
                    <a:schemeClr val="accent4"/>
                  </a:solidFill>
                  <a:latin typeface="+mn-lt"/>
                  <a:ea typeface="+mn-ea"/>
                  <a:cs typeface="+mn-cs"/>
                </a:rPr>
                <a:t>紫妍微课堂</a:t>
              </a:r>
              <a:endParaRPr lang="zh-CN" altLang="zh-CN" b="1" noProof="1">
                <a:solidFill>
                  <a:schemeClr val="accent4"/>
                </a:solidFill>
              </a:endParaRPr>
            </a:p>
          </p:txBody>
        </p:sp>
      </p:grpSp>
      <p:grpSp>
        <p:nvGrpSpPr>
          <p:cNvPr id="17413" name="组合 17"/>
          <p:cNvGrpSpPr/>
          <p:nvPr/>
        </p:nvGrpSpPr>
        <p:grpSpPr>
          <a:xfrm>
            <a:off x="10347325" y="5384800"/>
            <a:ext cx="1771650" cy="1368425"/>
            <a:chOff x="16294" y="8481"/>
            <a:chExt cx="2792" cy="2155"/>
          </a:xfrm>
        </p:grpSpPr>
        <p:grpSp>
          <p:nvGrpSpPr>
            <p:cNvPr id="17414" name="组合 16"/>
            <p:cNvGrpSpPr/>
            <p:nvPr/>
          </p:nvGrpSpPr>
          <p:grpSpPr>
            <a:xfrm>
              <a:off x="16294" y="9942"/>
              <a:ext cx="2792" cy="694"/>
              <a:chOff x="16294" y="9942"/>
              <a:chExt cx="2792" cy="694"/>
            </a:xfrm>
          </p:grpSpPr>
          <p:sp>
            <p:nvSpPr>
              <p:cNvPr id="11" name="文本框 10"/>
              <p:cNvSpPr txBox="1"/>
              <p:nvPr/>
            </p:nvSpPr>
            <p:spPr>
              <a:xfrm>
                <a:off x="16294" y="10056"/>
                <a:ext cx="2098" cy="58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/>
                <a:r>
                  <a:rPr lang="zh-CN" altLang="zh-CN" b="1" noProof="1">
                    <a:solidFill>
                      <a:schemeClr val="accent4"/>
                    </a:solidFill>
                    <a:latin typeface="+mn-lt"/>
                    <a:ea typeface="+mn-ea"/>
                    <a:cs typeface="+mn-cs"/>
                  </a:rPr>
                  <a:t>紫妍微课堂</a:t>
                </a:r>
                <a:endParaRPr lang="zh-CN" altLang="zh-CN" b="1" noProof="1">
                  <a:solidFill>
                    <a:schemeClr val="accent4"/>
                  </a:solidFill>
                </a:endParaRPr>
              </a:p>
            </p:txBody>
          </p:sp>
          <p:pic>
            <p:nvPicPr>
              <p:cNvPr id="17416" name="图片 11" descr="AD[8]_45@{73TQ3T4}QAZ`P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8392" y="9942"/>
                <a:ext cx="694" cy="694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17417" name="图片 13" descr="(R`E~3YZ}9M)6`[VFUU`]DA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6760" y="8481"/>
              <a:ext cx="1455" cy="1575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50177" name="Rectangle 4"/>
          <p:cNvSpPr>
            <a:spLocks noChangeArrowheads="1"/>
          </p:cNvSpPr>
          <p:nvPr/>
        </p:nvSpPr>
        <p:spPr bwMode="auto">
          <a:xfrm>
            <a:off x="542925" y="0"/>
            <a:ext cx="9144000" cy="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Rectangle 17" descr="PE03255_"/>
          <p:cNvSpPr>
            <a:spLocks noChangeArrowheads="1"/>
          </p:cNvSpPr>
          <p:nvPr/>
        </p:nvSpPr>
        <p:spPr bwMode="auto">
          <a:xfrm>
            <a:off x="866775" y="1196975"/>
            <a:ext cx="8208963" cy="13033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过直线外一点有且只有一条直线与这条直线平行．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457200" indent="-457200"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平行于同一条直线的两条直线平行．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pic>
        <p:nvPicPr>
          <p:cNvPr id="50180" name="Picture 1" descr="C:\Users\Administrator\AppData\Roaming\Tencent\Users\389087386\QQ\WinTemp\RichOle\9YOUEGG]A$IIXF~X_B~JZ(S.png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1658938" y="2924175"/>
            <a:ext cx="4119562" cy="165735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>
    <p:wipe dir="r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CEE1F2">
                <a:alpha val="100000"/>
              </a:srgbClr>
            </a:gs>
            <a:gs pos="50000">
              <a:srgbClr val="F9FAFD">
                <a:alpha val="100000"/>
              </a:srgbClr>
            </a:gs>
            <a:gs pos="100000">
              <a:srgbClr val="B5D2EC">
                <a:alpha val="100000"/>
              </a:srgbClr>
            </a:gs>
            <a:gs pos="100000">
              <a:srgbClr val="B5D2EC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386" name="组合 15"/>
          <p:cNvGrpSpPr/>
          <p:nvPr/>
        </p:nvGrpSpPr>
        <p:grpSpPr>
          <a:xfrm>
            <a:off x="223838" y="139700"/>
            <a:ext cx="1773237" cy="441325"/>
            <a:chOff x="353" y="220"/>
            <a:chExt cx="2792" cy="694"/>
          </a:xfrm>
        </p:grpSpPr>
        <p:pic>
          <p:nvPicPr>
            <p:cNvPr id="16387" name="图片 6" descr="AD[8]_45@{73TQ3T4}QAZ`P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53" y="220"/>
              <a:ext cx="694" cy="69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" name="文本框 7"/>
            <p:cNvSpPr txBox="1"/>
            <p:nvPr/>
          </p:nvSpPr>
          <p:spPr>
            <a:xfrm>
              <a:off x="1047" y="277"/>
              <a:ext cx="2098" cy="5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auto"/>
              <a:r>
                <a:rPr lang="zh-CN" altLang="zh-CN" b="1" noProof="1">
                  <a:solidFill>
                    <a:schemeClr val="accent4"/>
                  </a:solidFill>
                  <a:latin typeface="+mn-lt"/>
                  <a:ea typeface="+mn-ea"/>
                  <a:cs typeface="+mn-cs"/>
                </a:rPr>
                <a:t>紫妍微课堂</a:t>
              </a:r>
              <a:endParaRPr lang="zh-CN" altLang="zh-CN" b="1" noProof="1">
                <a:solidFill>
                  <a:schemeClr val="accent4"/>
                </a:solidFill>
              </a:endParaRPr>
            </a:p>
          </p:txBody>
        </p:sp>
      </p:grpSp>
      <p:grpSp>
        <p:nvGrpSpPr>
          <p:cNvPr id="16389" name="组合 17"/>
          <p:cNvGrpSpPr/>
          <p:nvPr/>
        </p:nvGrpSpPr>
        <p:grpSpPr>
          <a:xfrm>
            <a:off x="10347325" y="5384800"/>
            <a:ext cx="1771650" cy="1368425"/>
            <a:chOff x="16294" y="8481"/>
            <a:chExt cx="2792" cy="2155"/>
          </a:xfrm>
        </p:grpSpPr>
        <p:grpSp>
          <p:nvGrpSpPr>
            <p:cNvPr id="16390" name="组合 16"/>
            <p:cNvGrpSpPr/>
            <p:nvPr/>
          </p:nvGrpSpPr>
          <p:grpSpPr>
            <a:xfrm>
              <a:off x="16294" y="9942"/>
              <a:ext cx="2792" cy="694"/>
              <a:chOff x="16294" y="9942"/>
              <a:chExt cx="2792" cy="694"/>
            </a:xfrm>
          </p:grpSpPr>
          <p:sp>
            <p:nvSpPr>
              <p:cNvPr id="11" name="文本框 10"/>
              <p:cNvSpPr txBox="1"/>
              <p:nvPr/>
            </p:nvSpPr>
            <p:spPr>
              <a:xfrm>
                <a:off x="16294" y="10056"/>
                <a:ext cx="2098" cy="58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/>
                <a:r>
                  <a:rPr lang="zh-CN" altLang="zh-CN" b="1" noProof="1">
                    <a:solidFill>
                      <a:schemeClr val="accent4"/>
                    </a:solidFill>
                    <a:latin typeface="+mn-lt"/>
                    <a:ea typeface="+mn-ea"/>
                    <a:cs typeface="+mn-cs"/>
                  </a:rPr>
                  <a:t>紫妍微课堂</a:t>
                </a:r>
                <a:endParaRPr lang="zh-CN" altLang="zh-CN" b="1" noProof="1">
                  <a:solidFill>
                    <a:schemeClr val="accent4"/>
                  </a:solidFill>
                </a:endParaRPr>
              </a:p>
            </p:txBody>
          </p:sp>
          <p:pic>
            <p:nvPicPr>
              <p:cNvPr id="16392" name="图片 11" descr="AD[8]_45@{73TQ3T4}QAZ`P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8392" y="9942"/>
                <a:ext cx="694" cy="694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16393" name="图片 13" descr="(R`E~3YZ}9M)6`[VFUU`]DA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6760" y="8481"/>
              <a:ext cx="1455" cy="1575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6394" name="矩形 6"/>
          <p:cNvSpPr/>
          <p:nvPr/>
        </p:nvSpPr>
        <p:spPr>
          <a:xfrm>
            <a:off x="762000" y="722313"/>
            <a:ext cx="7240588" cy="584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Aft>
                <a:spcPts val="600"/>
              </a:spcAft>
              <a:buFont typeface="Arial" pitchFamily="34" charset="0"/>
              <a:buNone/>
            </a:pPr>
            <a:r>
              <a:rPr lang="zh-CN" altLang="en-US" sz="32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新知巩固：</a:t>
            </a:r>
            <a:endParaRPr lang="zh-CN" altLang="en-US" sz="32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11266" name="Text Box 2"/>
          <p:cNvSpPr txBox="1"/>
          <p:nvPr/>
        </p:nvSpPr>
        <p:spPr>
          <a:xfrm>
            <a:off x="1211263" y="1187450"/>
            <a:ext cx="7475537" cy="9461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buAutoNum type="arabicParenBoth"/>
            </a:pPr>
            <a:r>
              <a:rPr lang="zh-CN" altLang="en-US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找出下面点阵中互相平行的线段</a:t>
            </a:r>
            <a:r>
              <a: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,</a:t>
            </a:r>
            <a:r>
              <a:rPr lang="zh-CN" altLang="en-US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并说明理由</a:t>
            </a:r>
            <a:endParaRPr lang="zh-CN" altLang="en-US" sz="2800" b="1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marL="342900" indent="-342900"/>
            <a:r>
              <a:rPr lang="zh-CN" altLang="en-US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    </a:t>
            </a:r>
            <a:r>
              <a: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(</a:t>
            </a:r>
            <a:r>
              <a:rPr lang="zh-CN" altLang="en-US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点阵中相邻的四个点构成正方形</a:t>
            </a:r>
            <a:r>
              <a: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).</a:t>
            </a:r>
            <a:endParaRPr lang="en-US" altLang="zh-CN" sz="2800" b="1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grpSp>
        <p:nvGrpSpPr>
          <p:cNvPr id="11267" name="Group 3"/>
          <p:cNvGrpSpPr/>
          <p:nvPr/>
        </p:nvGrpSpPr>
        <p:grpSpPr>
          <a:xfrm>
            <a:off x="971550" y="2144713"/>
            <a:ext cx="6829425" cy="4408487"/>
            <a:chOff x="612" y="824"/>
            <a:chExt cx="4302" cy="2777"/>
          </a:xfrm>
        </p:grpSpPr>
        <p:sp>
          <p:nvSpPr>
            <p:cNvPr id="11271" name="Line 4"/>
            <p:cNvSpPr/>
            <p:nvPr/>
          </p:nvSpPr>
          <p:spPr>
            <a:xfrm>
              <a:off x="930" y="2750"/>
              <a:ext cx="3538" cy="0"/>
            </a:xfrm>
            <a:prstGeom prst="line">
              <a:avLst/>
            </a:prstGeom>
            <a:ln w="76200" cap="flat" cmpd="sng">
              <a:solidFill>
                <a:srgbClr val="FFFF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11272" name="Line 5"/>
            <p:cNvSpPr/>
            <p:nvPr/>
          </p:nvSpPr>
          <p:spPr>
            <a:xfrm flipH="1">
              <a:off x="930" y="1253"/>
              <a:ext cx="2041" cy="1996"/>
            </a:xfrm>
            <a:prstGeom prst="line">
              <a:avLst/>
            </a:prstGeom>
            <a:ln w="76200" cap="flat" cmpd="sng">
              <a:solidFill>
                <a:srgbClr val="FFFF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11273" name="Line 6"/>
            <p:cNvSpPr/>
            <p:nvPr/>
          </p:nvSpPr>
          <p:spPr>
            <a:xfrm>
              <a:off x="1429" y="1706"/>
              <a:ext cx="3039" cy="0"/>
            </a:xfrm>
            <a:prstGeom prst="line">
              <a:avLst/>
            </a:prstGeom>
            <a:ln w="76200" cap="flat" cmpd="sng">
              <a:solidFill>
                <a:srgbClr val="FFFF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11274" name="Line 7"/>
            <p:cNvSpPr/>
            <p:nvPr/>
          </p:nvSpPr>
          <p:spPr>
            <a:xfrm flipH="1">
              <a:off x="2426" y="1253"/>
              <a:ext cx="2042" cy="1996"/>
            </a:xfrm>
            <a:prstGeom prst="line">
              <a:avLst/>
            </a:prstGeom>
            <a:ln w="76200" cap="flat" cmpd="sng">
              <a:solidFill>
                <a:srgbClr val="FFFF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11275" name="AutoShape 8"/>
            <p:cNvSpPr/>
            <p:nvPr/>
          </p:nvSpPr>
          <p:spPr>
            <a:xfrm>
              <a:off x="930" y="1661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276" name="AutoShape 9"/>
            <p:cNvSpPr/>
            <p:nvPr/>
          </p:nvSpPr>
          <p:spPr>
            <a:xfrm>
              <a:off x="930" y="1207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277" name="AutoShape 10"/>
            <p:cNvSpPr/>
            <p:nvPr/>
          </p:nvSpPr>
          <p:spPr>
            <a:xfrm>
              <a:off x="1383" y="1207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278" name="AutoShape 11"/>
            <p:cNvSpPr/>
            <p:nvPr/>
          </p:nvSpPr>
          <p:spPr>
            <a:xfrm>
              <a:off x="1927" y="1207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279" name="AutoShape 12"/>
            <p:cNvSpPr/>
            <p:nvPr/>
          </p:nvSpPr>
          <p:spPr>
            <a:xfrm>
              <a:off x="2426" y="1207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280" name="AutoShape 13"/>
            <p:cNvSpPr/>
            <p:nvPr/>
          </p:nvSpPr>
          <p:spPr>
            <a:xfrm>
              <a:off x="2925" y="1207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281" name="AutoShape 14"/>
            <p:cNvSpPr/>
            <p:nvPr/>
          </p:nvSpPr>
          <p:spPr>
            <a:xfrm>
              <a:off x="3424" y="1207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282" name="AutoShape 15"/>
            <p:cNvSpPr/>
            <p:nvPr/>
          </p:nvSpPr>
          <p:spPr>
            <a:xfrm>
              <a:off x="3923" y="1207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283" name="AutoShape 16"/>
            <p:cNvSpPr/>
            <p:nvPr/>
          </p:nvSpPr>
          <p:spPr>
            <a:xfrm>
              <a:off x="4422" y="1207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284" name="AutoShape 17"/>
            <p:cNvSpPr/>
            <p:nvPr/>
          </p:nvSpPr>
          <p:spPr>
            <a:xfrm>
              <a:off x="1383" y="1661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285" name="AutoShape 18"/>
            <p:cNvSpPr/>
            <p:nvPr/>
          </p:nvSpPr>
          <p:spPr>
            <a:xfrm>
              <a:off x="1927" y="1661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286" name="AutoShape 19"/>
            <p:cNvSpPr/>
            <p:nvPr/>
          </p:nvSpPr>
          <p:spPr>
            <a:xfrm>
              <a:off x="2437" y="1661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287" name="AutoShape 20"/>
            <p:cNvSpPr/>
            <p:nvPr/>
          </p:nvSpPr>
          <p:spPr>
            <a:xfrm>
              <a:off x="2925" y="1661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288" name="AutoShape 21"/>
            <p:cNvSpPr/>
            <p:nvPr/>
          </p:nvSpPr>
          <p:spPr>
            <a:xfrm>
              <a:off x="3424" y="1661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289" name="AutoShape 22"/>
            <p:cNvSpPr/>
            <p:nvPr/>
          </p:nvSpPr>
          <p:spPr>
            <a:xfrm>
              <a:off x="3959" y="1661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290" name="AutoShape 23"/>
            <p:cNvSpPr/>
            <p:nvPr/>
          </p:nvSpPr>
          <p:spPr>
            <a:xfrm>
              <a:off x="4422" y="1661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291" name="AutoShape 24"/>
            <p:cNvSpPr/>
            <p:nvPr/>
          </p:nvSpPr>
          <p:spPr>
            <a:xfrm>
              <a:off x="930" y="2160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292" name="AutoShape 25"/>
            <p:cNvSpPr/>
            <p:nvPr/>
          </p:nvSpPr>
          <p:spPr>
            <a:xfrm>
              <a:off x="1383" y="2160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293" name="AutoShape 26"/>
            <p:cNvSpPr/>
            <p:nvPr/>
          </p:nvSpPr>
          <p:spPr>
            <a:xfrm>
              <a:off x="1927" y="2160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294" name="AutoShape 27"/>
            <p:cNvSpPr/>
            <p:nvPr/>
          </p:nvSpPr>
          <p:spPr>
            <a:xfrm>
              <a:off x="2426" y="2160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295" name="AutoShape 28"/>
            <p:cNvSpPr/>
            <p:nvPr/>
          </p:nvSpPr>
          <p:spPr>
            <a:xfrm>
              <a:off x="2925" y="2160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296" name="AutoShape 29"/>
            <p:cNvSpPr/>
            <p:nvPr/>
          </p:nvSpPr>
          <p:spPr>
            <a:xfrm>
              <a:off x="3446" y="2160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297" name="AutoShape 30"/>
            <p:cNvSpPr/>
            <p:nvPr/>
          </p:nvSpPr>
          <p:spPr>
            <a:xfrm>
              <a:off x="3923" y="2160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298" name="AutoShape 31"/>
            <p:cNvSpPr/>
            <p:nvPr/>
          </p:nvSpPr>
          <p:spPr>
            <a:xfrm>
              <a:off x="4422" y="2160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299" name="AutoShape 32"/>
            <p:cNvSpPr/>
            <p:nvPr/>
          </p:nvSpPr>
          <p:spPr>
            <a:xfrm>
              <a:off x="884" y="2704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300" name="AutoShape 33"/>
            <p:cNvSpPr/>
            <p:nvPr/>
          </p:nvSpPr>
          <p:spPr>
            <a:xfrm>
              <a:off x="1383" y="2704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301" name="AutoShape 34"/>
            <p:cNvSpPr/>
            <p:nvPr/>
          </p:nvSpPr>
          <p:spPr>
            <a:xfrm>
              <a:off x="1882" y="2704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302" name="AutoShape 35"/>
            <p:cNvSpPr/>
            <p:nvPr/>
          </p:nvSpPr>
          <p:spPr>
            <a:xfrm>
              <a:off x="2426" y="2704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303" name="AutoShape 36"/>
            <p:cNvSpPr/>
            <p:nvPr/>
          </p:nvSpPr>
          <p:spPr>
            <a:xfrm>
              <a:off x="2891" y="2704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304" name="AutoShape 37"/>
            <p:cNvSpPr/>
            <p:nvPr/>
          </p:nvSpPr>
          <p:spPr>
            <a:xfrm>
              <a:off x="3424" y="2704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305" name="AutoShape 38"/>
            <p:cNvSpPr/>
            <p:nvPr/>
          </p:nvSpPr>
          <p:spPr>
            <a:xfrm>
              <a:off x="4422" y="2704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306" name="AutoShape 39"/>
            <p:cNvSpPr/>
            <p:nvPr/>
          </p:nvSpPr>
          <p:spPr>
            <a:xfrm>
              <a:off x="3923" y="2704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307" name="AutoShape 40"/>
            <p:cNvSpPr/>
            <p:nvPr/>
          </p:nvSpPr>
          <p:spPr>
            <a:xfrm>
              <a:off x="884" y="3203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308" name="AutoShape 41"/>
            <p:cNvSpPr/>
            <p:nvPr/>
          </p:nvSpPr>
          <p:spPr>
            <a:xfrm>
              <a:off x="1338" y="3203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309" name="AutoShape 42"/>
            <p:cNvSpPr/>
            <p:nvPr/>
          </p:nvSpPr>
          <p:spPr>
            <a:xfrm>
              <a:off x="1882" y="3203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310" name="AutoShape 43"/>
            <p:cNvSpPr/>
            <p:nvPr/>
          </p:nvSpPr>
          <p:spPr>
            <a:xfrm>
              <a:off x="2426" y="3203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311" name="AutoShape 44"/>
            <p:cNvSpPr/>
            <p:nvPr/>
          </p:nvSpPr>
          <p:spPr>
            <a:xfrm>
              <a:off x="2880" y="3203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312" name="AutoShape 45"/>
            <p:cNvSpPr/>
            <p:nvPr/>
          </p:nvSpPr>
          <p:spPr>
            <a:xfrm>
              <a:off x="3424" y="3203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313" name="AutoShape 46"/>
            <p:cNvSpPr/>
            <p:nvPr/>
          </p:nvSpPr>
          <p:spPr>
            <a:xfrm>
              <a:off x="3923" y="3203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314" name="AutoShape 47"/>
            <p:cNvSpPr/>
            <p:nvPr/>
          </p:nvSpPr>
          <p:spPr>
            <a:xfrm>
              <a:off x="4377" y="3203"/>
              <a:ext cx="91" cy="91"/>
            </a:xfrm>
            <a:prstGeom prst="flowChartConnector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1315" name="Text Box 48"/>
            <p:cNvSpPr txBox="1"/>
            <p:nvPr/>
          </p:nvSpPr>
          <p:spPr>
            <a:xfrm>
              <a:off x="2867" y="824"/>
              <a:ext cx="265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rPr>
                <a:t>E</a:t>
              </a:r>
              <a:endPara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1316" name="Text Box 49"/>
            <p:cNvSpPr txBox="1"/>
            <p:nvPr/>
          </p:nvSpPr>
          <p:spPr>
            <a:xfrm>
              <a:off x="4455" y="870"/>
              <a:ext cx="290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rPr>
                <a:t>G</a:t>
              </a:r>
              <a:endParaRPr lang="en-US" altLang="zh-CN" sz="2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1317" name="Text Box 50"/>
            <p:cNvSpPr txBox="1"/>
            <p:nvPr/>
          </p:nvSpPr>
          <p:spPr>
            <a:xfrm>
              <a:off x="690" y="2412"/>
              <a:ext cx="278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rPr>
                <a:t>C</a:t>
              </a:r>
              <a:endPara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1318" name="Text Box 51"/>
            <p:cNvSpPr txBox="1"/>
            <p:nvPr/>
          </p:nvSpPr>
          <p:spPr>
            <a:xfrm>
              <a:off x="1144" y="1505"/>
              <a:ext cx="278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rPr>
                <a:t>A</a:t>
              </a:r>
              <a:endPara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1319" name="Text Box 52"/>
            <p:cNvSpPr txBox="1"/>
            <p:nvPr/>
          </p:nvSpPr>
          <p:spPr>
            <a:xfrm>
              <a:off x="4546" y="1505"/>
              <a:ext cx="278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rPr>
                <a:t>B</a:t>
              </a:r>
              <a:endPara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1320" name="Text Box 53"/>
            <p:cNvSpPr txBox="1"/>
            <p:nvPr/>
          </p:nvSpPr>
          <p:spPr>
            <a:xfrm>
              <a:off x="612" y="3203"/>
              <a:ext cx="253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rPr>
                <a:t>F</a:t>
              </a:r>
              <a:endPara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1321" name="Text Box 54"/>
            <p:cNvSpPr txBox="1"/>
            <p:nvPr/>
          </p:nvSpPr>
          <p:spPr>
            <a:xfrm>
              <a:off x="2368" y="3274"/>
              <a:ext cx="278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rPr>
                <a:t>H</a:t>
              </a:r>
              <a:endPara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1322" name="Text Box 55"/>
            <p:cNvSpPr txBox="1"/>
            <p:nvPr/>
          </p:nvSpPr>
          <p:spPr>
            <a:xfrm>
              <a:off x="4636" y="2503"/>
              <a:ext cx="278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rPr>
                <a:t>D</a:t>
              </a:r>
              <a:endPara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</p:spTree>
  </p:cSld>
  <p:clrMapOvr>
    <a:masterClrMapping/>
  </p:clrMapOvr>
  <p:transition>
    <p:wipe dir="r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CEE1F2">
                <a:alpha val="100000"/>
              </a:srgbClr>
            </a:gs>
            <a:gs pos="50000">
              <a:srgbClr val="F9FAFD">
                <a:alpha val="100000"/>
              </a:srgbClr>
            </a:gs>
            <a:gs pos="100000">
              <a:srgbClr val="B5D2EC">
                <a:alpha val="100000"/>
              </a:srgbClr>
            </a:gs>
            <a:gs pos="100000">
              <a:srgbClr val="B5D2EC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410" name="组合 15"/>
          <p:cNvGrpSpPr/>
          <p:nvPr/>
        </p:nvGrpSpPr>
        <p:grpSpPr>
          <a:xfrm>
            <a:off x="223838" y="139700"/>
            <a:ext cx="1773237" cy="441325"/>
            <a:chOff x="353" y="220"/>
            <a:chExt cx="2792" cy="694"/>
          </a:xfrm>
        </p:grpSpPr>
        <p:pic>
          <p:nvPicPr>
            <p:cNvPr id="17411" name="图片 6" descr="AD[8]_45@{73TQ3T4}QAZ`P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53" y="220"/>
              <a:ext cx="694" cy="69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" name="文本框 7"/>
            <p:cNvSpPr txBox="1"/>
            <p:nvPr/>
          </p:nvSpPr>
          <p:spPr>
            <a:xfrm>
              <a:off x="1047" y="277"/>
              <a:ext cx="2098" cy="5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auto"/>
              <a:r>
                <a:rPr lang="zh-CN" altLang="zh-CN" b="1" noProof="1">
                  <a:solidFill>
                    <a:schemeClr val="accent4"/>
                  </a:solidFill>
                  <a:latin typeface="+mn-lt"/>
                  <a:ea typeface="+mn-ea"/>
                  <a:cs typeface="+mn-cs"/>
                </a:rPr>
                <a:t>紫妍微课堂</a:t>
              </a:r>
              <a:endParaRPr lang="zh-CN" altLang="zh-CN" b="1" noProof="1">
                <a:solidFill>
                  <a:schemeClr val="accent4"/>
                </a:solidFill>
              </a:endParaRPr>
            </a:p>
          </p:txBody>
        </p:sp>
      </p:grpSp>
      <p:grpSp>
        <p:nvGrpSpPr>
          <p:cNvPr id="17413" name="组合 17"/>
          <p:cNvGrpSpPr/>
          <p:nvPr/>
        </p:nvGrpSpPr>
        <p:grpSpPr>
          <a:xfrm>
            <a:off x="10347325" y="5384800"/>
            <a:ext cx="1771650" cy="1368425"/>
            <a:chOff x="16294" y="8481"/>
            <a:chExt cx="2792" cy="2155"/>
          </a:xfrm>
        </p:grpSpPr>
        <p:grpSp>
          <p:nvGrpSpPr>
            <p:cNvPr id="17414" name="组合 16"/>
            <p:cNvGrpSpPr/>
            <p:nvPr/>
          </p:nvGrpSpPr>
          <p:grpSpPr>
            <a:xfrm>
              <a:off x="16294" y="9942"/>
              <a:ext cx="2792" cy="694"/>
              <a:chOff x="16294" y="9942"/>
              <a:chExt cx="2792" cy="694"/>
            </a:xfrm>
          </p:grpSpPr>
          <p:sp>
            <p:nvSpPr>
              <p:cNvPr id="11" name="文本框 10"/>
              <p:cNvSpPr txBox="1"/>
              <p:nvPr/>
            </p:nvSpPr>
            <p:spPr>
              <a:xfrm>
                <a:off x="16294" y="10056"/>
                <a:ext cx="2098" cy="58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/>
                <a:r>
                  <a:rPr lang="zh-CN" altLang="zh-CN" b="1" noProof="1">
                    <a:solidFill>
                      <a:schemeClr val="accent4"/>
                    </a:solidFill>
                    <a:latin typeface="+mn-lt"/>
                    <a:ea typeface="+mn-ea"/>
                    <a:cs typeface="+mn-cs"/>
                  </a:rPr>
                  <a:t>紫妍微课堂</a:t>
                </a:r>
                <a:endParaRPr lang="zh-CN" altLang="zh-CN" b="1" noProof="1">
                  <a:solidFill>
                    <a:schemeClr val="accent4"/>
                  </a:solidFill>
                </a:endParaRPr>
              </a:p>
            </p:txBody>
          </p:sp>
          <p:pic>
            <p:nvPicPr>
              <p:cNvPr id="17416" name="图片 11" descr="AD[8]_45@{73TQ3T4}QAZ`P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8392" y="9942"/>
                <a:ext cx="694" cy="694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17417" name="图片 13" descr="(R`E~3YZ}9M)6`[VFUU`]DA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6760" y="8481"/>
              <a:ext cx="1455" cy="1575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2290" name="Text Box 2"/>
          <p:cNvSpPr txBox="1"/>
          <p:nvPr/>
        </p:nvSpPr>
        <p:spPr>
          <a:xfrm>
            <a:off x="592138" y="1035050"/>
            <a:ext cx="7408862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(2)</a:t>
            </a:r>
            <a:r>
              <a:rPr lang="zh-CN" altLang="en-US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如图</a:t>
            </a:r>
            <a:r>
              <a: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, ∠1=∠2=55º, ∠3</a:t>
            </a:r>
            <a:r>
              <a:rPr lang="zh-CN" altLang="en-US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等于多少度</a:t>
            </a:r>
            <a:r>
              <a: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?</a:t>
            </a:r>
            <a:endParaRPr lang="en-US" altLang="zh-CN" sz="2800" b="1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    </a:t>
            </a:r>
            <a:r>
              <a:rPr lang="zh-CN" altLang="en-US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直线</a:t>
            </a:r>
            <a:r>
              <a: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AB,CD</a:t>
            </a:r>
            <a:r>
              <a:rPr lang="zh-CN" altLang="en-US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平行吗</a:t>
            </a:r>
            <a:r>
              <a: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?</a:t>
            </a:r>
            <a:r>
              <a:rPr lang="zh-CN" altLang="en-US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说明你的理由</a:t>
            </a:r>
            <a:r>
              <a: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.</a:t>
            </a:r>
            <a:endParaRPr lang="en-US" altLang="zh-CN" sz="2800" b="1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grpSp>
        <p:nvGrpSpPr>
          <p:cNvPr id="12291" name="Group 3"/>
          <p:cNvGrpSpPr/>
          <p:nvPr/>
        </p:nvGrpSpPr>
        <p:grpSpPr>
          <a:xfrm>
            <a:off x="1143000" y="2209800"/>
            <a:ext cx="4814888" cy="4267200"/>
            <a:chOff x="1248" y="1056"/>
            <a:chExt cx="3033" cy="2688"/>
          </a:xfrm>
        </p:grpSpPr>
        <p:sp>
          <p:nvSpPr>
            <p:cNvPr id="12295" name="Arc 4"/>
            <p:cNvSpPr/>
            <p:nvPr/>
          </p:nvSpPr>
          <p:spPr>
            <a:xfrm rot="-580565" flipH="1" flipV="1">
              <a:off x="2890" y="2377"/>
              <a:ext cx="589" cy="184"/>
            </a:xfrm>
            <a:custGeom>
              <a:gdLst>
                <a:gd name="txL" fmla="*/ 0 w 21517"/>
                <a:gd name="txT" fmla="*/ 0 h 16343"/>
                <a:gd name="txR" fmla="*/ 21517 w 21517"/>
                <a:gd name="txB" fmla="*/ 16343 h 16343"/>
              </a:gdLst>
              <a:cxnLst>
                <a:cxn ang="0">
                  <a:pos x="16" y="0"/>
                </a:cxn>
                <a:cxn ang="0">
                  <a:pos x="11" y="2"/>
                </a:cxn>
                <a:cxn ang="0">
                  <a:pos x="0" y="0"/>
                </a:cxn>
              </a:cxnLst>
              <a:rect l="txL" t="txT" r="txR" b="txB"/>
              <a:pathLst>
                <a:path w="21517" h="16343" fill="none">
                  <a:moveTo>
                    <a:pt x="21517" y="1889"/>
                  </a:moveTo>
                  <a:cubicBezTo>
                    <a:pt x="21025" y="7485"/>
                    <a:pt x="18373" y="12669"/>
                    <a:pt x="14123" y="16343"/>
                  </a:cubicBezTo>
                </a:path>
                <a:path w="21517" h="16343" stroke="0">
                  <a:moveTo>
                    <a:pt x="21517" y="1889"/>
                  </a:moveTo>
                  <a:cubicBezTo>
                    <a:pt x="21025" y="7485"/>
                    <a:pt x="18373" y="12669"/>
                    <a:pt x="14123" y="16343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76200" cap="flat" cmpd="sng">
              <a:solidFill>
                <a:srgbClr val="FFFF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2296" name="Arc 5"/>
            <p:cNvSpPr/>
            <p:nvPr/>
          </p:nvSpPr>
          <p:spPr>
            <a:xfrm flipH="1" flipV="1">
              <a:off x="1850" y="1603"/>
              <a:ext cx="614" cy="196"/>
            </a:xfrm>
            <a:custGeom>
              <a:gdLst>
                <a:gd name="txL" fmla="*/ 0 w 21600"/>
                <a:gd name="txT" fmla="*/ 0 h 18135"/>
                <a:gd name="txR" fmla="*/ 21600 w 21600"/>
                <a:gd name="txB" fmla="*/ 18135 h 18135"/>
              </a:gdLst>
              <a:cxnLst>
                <a:cxn ang="0">
                  <a:pos x="17" y="0"/>
                </a:cxn>
                <a:cxn ang="0">
                  <a:pos x="11" y="2"/>
                </a:cxn>
                <a:cxn ang="0">
                  <a:pos x="0" y="0"/>
                </a:cxn>
              </a:cxnLst>
              <a:rect l="txL" t="txT" r="txR" b="txB"/>
              <a:pathLst>
                <a:path w="21600" h="18135" fill="none">
                  <a:moveTo>
                    <a:pt x="21564" y="0"/>
                  </a:moveTo>
                  <a:cubicBezTo>
                    <a:pt x="21588" y="409"/>
                    <a:pt x="21600" y="819"/>
                    <a:pt x="21600" y="1230"/>
                  </a:cubicBezTo>
                  <a:cubicBezTo>
                    <a:pt x="21600" y="7813"/>
                    <a:pt x="18597" y="14036"/>
                    <a:pt x="13445" y="18134"/>
                  </a:cubicBezTo>
                </a:path>
                <a:path w="21600" h="18135" stroke="0">
                  <a:moveTo>
                    <a:pt x="21564" y="0"/>
                  </a:moveTo>
                  <a:cubicBezTo>
                    <a:pt x="21588" y="409"/>
                    <a:pt x="21600" y="819"/>
                    <a:pt x="21600" y="1230"/>
                  </a:cubicBezTo>
                  <a:cubicBezTo>
                    <a:pt x="21600" y="7813"/>
                    <a:pt x="18597" y="14036"/>
                    <a:pt x="13445" y="18134"/>
                  </a:cubicBezTo>
                  <a:lnTo>
                    <a:pt x="0" y="1230"/>
                  </a:lnTo>
                  <a:close/>
                </a:path>
              </a:pathLst>
            </a:custGeom>
            <a:noFill/>
            <a:ln w="76200" cap="flat" cmpd="sng">
              <a:solidFill>
                <a:srgbClr val="FFFF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  <p:sp>
          <p:nvSpPr>
            <p:cNvPr id="12297" name="Line 6"/>
            <p:cNvSpPr/>
            <p:nvPr/>
          </p:nvSpPr>
          <p:spPr>
            <a:xfrm flipH="1">
              <a:off x="2077" y="1376"/>
              <a:ext cx="0" cy="2087"/>
            </a:xfrm>
            <a:prstGeom prst="line">
              <a:avLst/>
            </a:prstGeom>
            <a:ln w="76200" cap="flat" cmpd="sng">
              <a:solidFill>
                <a:srgbClr val="FFFF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12298" name="Line 7"/>
            <p:cNvSpPr/>
            <p:nvPr/>
          </p:nvSpPr>
          <p:spPr>
            <a:xfrm flipH="1">
              <a:off x="3075" y="1331"/>
              <a:ext cx="0" cy="2177"/>
            </a:xfrm>
            <a:prstGeom prst="line">
              <a:avLst/>
            </a:prstGeom>
            <a:ln w="76200" cap="flat" cmpd="sng">
              <a:solidFill>
                <a:srgbClr val="FFFF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12299" name="Line 8"/>
            <p:cNvSpPr/>
            <p:nvPr/>
          </p:nvSpPr>
          <p:spPr>
            <a:xfrm>
              <a:off x="1488" y="1512"/>
              <a:ext cx="2449" cy="1905"/>
            </a:xfrm>
            <a:prstGeom prst="line">
              <a:avLst/>
            </a:prstGeom>
            <a:ln w="76200" cap="flat" cmpd="sng">
              <a:solidFill>
                <a:srgbClr val="FFFF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12300" name="Text Box 9"/>
            <p:cNvSpPr txBox="1"/>
            <p:nvPr/>
          </p:nvSpPr>
          <p:spPr>
            <a:xfrm>
              <a:off x="2016" y="1056"/>
              <a:ext cx="278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rPr>
                <a:t>A</a:t>
              </a:r>
              <a:endPara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2301" name="Text Box 10"/>
            <p:cNvSpPr txBox="1"/>
            <p:nvPr/>
          </p:nvSpPr>
          <p:spPr>
            <a:xfrm>
              <a:off x="2976" y="1056"/>
              <a:ext cx="278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rPr>
                <a:t>C</a:t>
              </a:r>
              <a:endPara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2302" name="Text Box 11"/>
            <p:cNvSpPr txBox="1"/>
            <p:nvPr/>
          </p:nvSpPr>
          <p:spPr>
            <a:xfrm>
              <a:off x="1248" y="1265"/>
              <a:ext cx="265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rPr>
                <a:t>E</a:t>
              </a:r>
              <a:endPara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2303" name="Text Box 12"/>
            <p:cNvSpPr txBox="1"/>
            <p:nvPr/>
          </p:nvSpPr>
          <p:spPr>
            <a:xfrm>
              <a:off x="4028" y="3190"/>
              <a:ext cx="253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rPr>
                <a:t>F</a:t>
              </a:r>
              <a:endPara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2304" name="Text Box 13"/>
            <p:cNvSpPr txBox="1"/>
            <p:nvPr/>
          </p:nvSpPr>
          <p:spPr>
            <a:xfrm>
              <a:off x="1805" y="3326"/>
              <a:ext cx="278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rPr>
                <a:t>B</a:t>
              </a:r>
              <a:endPara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2305" name="Text Box 14"/>
            <p:cNvSpPr txBox="1"/>
            <p:nvPr/>
          </p:nvSpPr>
          <p:spPr>
            <a:xfrm>
              <a:off x="2848" y="3417"/>
              <a:ext cx="278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rPr>
                <a:t>D</a:t>
              </a:r>
              <a:endPara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2306" name="Text Box 15"/>
            <p:cNvSpPr txBox="1"/>
            <p:nvPr/>
          </p:nvSpPr>
          <p:spPr>
            <a:xfrm>
              <a:off x="2058" y="1739"/>
              <a:ext cx="290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rPr>
                <a:t>G</a:t>
              </a:r>
              <a:endPara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2307" name="Text Box 16"/>
            <p:cNvSpPr txBox="1"/>
            <p:nvPr/>
          </p:nvSpPr>
          <p:spPr>
            <a:xfrm>
              <a:off x="3144" y="2444"/>
              <a:ext cx="278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rPr>
                <a:t>H</a:t>
              </a:r>
              <a:endPara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2308" name="Text Box 17"/>
            <p:cNvSpPr txBox="1"/>
            <p:nvPr/>
          </p:nvSpPr>
          <p:spPr>
            <a:xfrm>
              <a:off x="1758" y="1363"/>
              <a:ext cx="258" cy="3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b="1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rPr>
                <a:t>1</a:t>
              </a:r>
              <a:endParaRPr lang="en-US" altLang="zh-CN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2309" name="Text Box 18"/>
            <p:cNvSpPr txBox="1"/>
            <p:nvPr/>
          </p:nvSpPr>
          <p:spPr>
            <a:xfrm>
              <a:off x="2766" y="2179"/>
              <a:ext cx="258" cy="3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b="1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rPr>
                <a:t>3</a:t>
              </a:r>
              <a:endParaRPr lang="en-US" altLang="zh-CN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2310" name="Text Box 19"/>
            <p:cNvSpPr txBox="1"/>
            <p:nvPr/>
          </p:nvSpPr>
          <p:spPr>
            <a:xfrm>
              <a:off x="3211" y="3024"/>
              <a:ext cx="258" cy="3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b="1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rPr>
                <a:t>2</a:t>
              </a:r>
              <a:endParaRPr lang="en-US" altLang="zh-CN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2311" name="Arc 20"/>
            <p:cNvSpPr/>
            <p:nvPr/>
          </p:nvSpPr>
          <p:spPr>
            <a:xfrm flipH="1">
              <a:off x="3075" y="2918"/>
              <a:ext cx="214" cy="219"/>
            </a:xfrm>
            <a:custGeom>
              <a:gdLst>
                <a:gd name="txL" fmla="*/ 0 w 27483"/>
                <a:gd name="txT" fmla="*/ 0 h 25149"/>
                <a:gd name="txR" fmla="*/ 27483 w 27483"/>
                <a:gd name="txB" fmla="*/ 25149 h 25149"/>
              </a:gdLst>
              <a:cxnLst>
                <a:cxn ang="0">
                  <a:pos x="2" y="2"/>
                </a:cxn>
                <a:cxn ang="0">
                  <a:pos x="0" y="0"/>
                </a:cxn>
                <a:cxn ang="0">
                  <a:pos x="1" y="0"/>
                </a:cxn>
              </a:cxnLst>
              <a:rect l="txL" t="txT" r="txR" b="txB"/>
              <a:pathLst>
                <a:path w="27482" h="25149" fill="none">
                  <a:moveTo>
                    <a:pt x="27483" y="24332"/>
                  </a:moveTo>
                  <a:cubicBezTo>
                    <a:pt x="25569" y="24874"/>
                    <a:pt x="23589" y="25148"/>
                    <a:pt x="21600" y="25149"/>
                  </a:cubicBezTo>
                  <a:cubicBezTo>
                    <a:pt x="9670" y="25149"/>
                    <a:pt x="0" y="15478"/>
                    <a:pt x="0" y="3549"/>
                  </a:cubicBezTo>
                  <a:cubicBezTo>
                    <a:pt x="-1" y="2359"/>
                    <a:pt x="98" y="1172"/>
                    <a:pt x="293" y="-1"/>
                  </a:cubicBezTo>
                </a:path>
                <a:path w="27482" h="25149" stroke="0">
                  <a:moveTo>
                    <a:pt x="27483" y="24332"/>
                  </a:moveTo>
                  <a:cubicBezTo>
                    <a:pt x="25569" y="24874"/>
                    <a:pt x="23589" y="25148"/>
                    <a:pt x="21600" y="25149"/>
                  </a:cubicBezTo>
                  <a:cubicBezTo>
                    <a:pt x="9670" y="25149"/>
                    <a:pt x="0" y="15478"/>
                    <a:pt x="0" y="3549"/>
                  </a:cubicBezTo>
                  <a:cubicBezTo>
                    <a:pt x="-1" y="2359"/>
                    <a:pt x="98" y="1172"/>
                    <a:pt x="293" y="-1"/>
                  </a:cubicBezTo>
                  <a:lnTo>
                    <a:pt x="21600" y="3549"/>
                  </a:lnTo>
                  <a:close/>
                </a:path>
              </a:pathLst>
            </a:custGeom>
            <a:noFill/>
            <a:ln w="76200" cap="flat" cmpd="sng">
              <a:solidFill>
                <a:srgbClr val="FFFF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  <a:latin typeface="Arial" pitchFamily="34" charset="0"/>
              </a:endParaRPr>
            </a:p>
          </p:txBody>
        </p:sp>
      </p:grpSp>
    </p:spTree>
  </p:cSld>
  <p:clrMapOvr>
    <a:masterClrMapping/>
  </p:clrMapOvr>
  <p:transition>
    <p:wipe dir="r"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CEE1F2">
                <a:alpha val="100000"/>
              </a:srgbClr>
            </a:gs>
            <a:gs pos="50000">
              <a:srgbClr val="F9FAFD">
                <a:alpha val="100000"/>
              </a:srgbClr>
            </a:gs>
            <a:gs pos="100000">
              <a:srgbClr val="B5D2EC">
                <a:alpha val="100000"/>
              </a:srgbClr>
            </a:gs>
            <a:gs pos="100000">
              <a:srgbClr val="B5D2EC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410" name="组合 15"/>
          <p:cNvGrpSpPr/>
          <p:nvPr/>
        </p:nvGrpSpPr>
        <p:grpSpPr>
          <a:xfrm>
            <a:off x="223838" y="139700"/>
            <a:ext cx="1773237" cy="441325"/>
            <a:chOff x="353" y="220"/>
            <a:chExt cx="2792" cy="694"/>
          </a:xfrm>
        </p:grpSpPr>
        <p:pic>
          <p:nvPicPr>
            <p:cNvPr id="17411" name="图片 6" descr="AD[8]_45@{73TQ3T4}QAZ`P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53" y="220"/>
              <a:ext cx="694" cy="69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" name="文本框 7"/>
            <p:cNvSpPr txBox="1"/>
            <p:nvPr/>
          </p:nvSpPr>
          <p:spPr>
            <a:xfrm>
              <a:off x="1047" y="277"/>
              <a:ext cx="2098" cy="5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auto"/>
              <a:r>
                <a:rPr lang="zh-CN" altLang="zh-CN" b="1" noProof="1">
                  <a:solidFill>
                    <a:schemeClr val="accent4"/>
                  </a:solidFill>
                  <a:latin typeface="+mn-lt"/>
                  <a:ea typeface="+mn-ea"/>
                  <a:cs typeface="+mn-cs"/>
                </a:rPr>
                <a:t>紫妍微课堂</a:t>
              </a:r>
              <a:endParaRPr lang="zh-CN" altLang="zh-CN" b="1" noProof="1">
                <a:solidFill>
                  <a:schemeClr val="accent4"/>
                </a:solidFill>
              </a:endParaRPr>
            </a:p>
          </p:txBody>
        </p:sp>
      </p:grpSp>
      <p:grpSp>
        <p:nvGrpSpPr>
          <p:cNvPr id="17413" name="组合 17"/>
          <p:cNvGrpSpPr/>
          <p:nvPr/>
        </p:nvGrpSpPr>
        <p:grpSpPr>
          <a:xfrm>
            <a:off x="10347325" y="5384800"/>
            <a:ext cx="1771650" cy="1368425"/>
            <a:chOff x="16294" y="8481"/>
            <a:chExt cx="2792" cy="2155"/>
          </a:xfrm>
        </p:grpSpPr>
        <p:grpSp>
          <p:nvGrpSpPr>
            <p:cNvPr id="17414" name="组合 16"/>
            <p:cNvGrpSpPr/>
            <p:nvPr/>
          </p:nvGrpSpPr>
          <p:grpSpPr>
            <a:xfrm>
              <a:off x="16294" y="9942"/>
              <a:ext cx="2792" cy="694"/>
              <a:chOff x="16294" y="9942"/>
              <a:chExt cx="2792" cy="694"/>
            </a:xfrm>
          </p:grpSpPr>
          <p:sp>
            <p:nvSpPr>
              <p:cNvPr id="11" name="文本框 10"/>
              <p:cNvSpPr txBox="1"/>
              <p:nvPr/>
            </p:nvSpPr>
            <p:spPr>
              <a:xfrm>
                <a:off x="16294" y="10056"/>
                <a:ext cx="2098" cy="58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/>
                <a:r>
                  <a:rPr lang="zh-CN" altLang="zh-CN" b="1" noProof="1">
                    <a:solidFill>
                      <a:schemeClr val="accent4"/>
                    </a:solidFill>
                    <a:latin typeface="+mn-lt"/>
                    <a:ea typeface="+mn-ea"/>
                    <a:cs typeface="+mn-cs"/>
                  </a:rPr>
                  <a:t>紫妍微课堂</a:t>
                </a:r>
                <a:endParaRPr lang="zh-CN" altLang="zh-CN" b="1" noProof="1">
                  <a:solidFill>
                    <a:schemeClr val="accent4"/>
                  </a:solidFill>
                </a:endParaRPr>
              </a:p>
            </p:txBody>
          </p:sp>
          <p:pic>
            <p:nvPicPr>
              <p:cNvPr id="17416" name="图片 11" descr="AD[8]_45@{73TQ3T4}QAZ`P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8392" y="9942"/>
                <a:ext cx="694" cy="694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17417" name="图片 13" descr="(R`E~3YZ}9M)6`[VFUU`]DA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6760" y="8481"/>
              <a:ext cx="1455" cy="1575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8434" name="AutoShape 2"/>
          <p:cNvSpPr/>
          <p:nvPr/>
        </p:nvSpPr>
        <p:spPr>
          <a:xfrm>
            <a:off x="3048000" y="3048000"/>
            <a:ext cx="3200400" cy="3124200"/>
          </a:xfrm>
          <a:prstGeom prst="flowChartManualInput">
            <a:avLst/>
          </a:prstGeom>
          <a:solidFill>
            <a:srgbClr val="C5A6F8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8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18435" name="Text Box 3"/>
          <p:cNvSpPr txBox="1"/>
          <p:nvPr/>
        </p:nvSpPr>
        <p:spPr>
          <a:xfrm>
            <a:off x="515938" y="1543050"/>
            <a:ext cx="7561262" cy="13836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问题</a:t>
            </a:r>
            <a:r>
              <a: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1  </a:t>
            </a:r>
            <a:r>
              <a:rPr lang="zh-CN" altLang="en-US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你能用一张不规则的纸</a:t>
            </a:r>
            <a:r>
              <a: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(</a:t>
            </a:r>
            <a:r>
              <a:rPr lang="zh-CN" altLang="en-US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比如</a:t>
            </a:r>
            <a:r>
              <a: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,</a:t>
            </a:r>
            <a:r>
              <a:rPr lang="zh-CN" altLang="en-US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如图 所示的四边形的纸</a:t>
            </a:r>
            <a:r>
              <a: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)</a:t>
            </a:r>
            <a:r>
              <a:rPr lang="zh-CN" altLang="en-US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折出两条平行的直线吗</a:t>
            </a:r>
            <a:r>
              <a: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?</a:t>
            </a:r>
            <a:r>
              <a:rPr lang="zh-CN" altLang="en-US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与同伴说说你的折法</a:t>
            </a:r>
            <a:r>
              <a:rPr lang="en-US" altLang="zh-CN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.</a:t>
            </a:r>
            <a:endParaRPr lang="en-US" altLang="zh-CN" sz="2800" b="1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https://d.book118.com/967021141131006050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2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3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r="http://schemas.openxmlformats.org/officeDocument/2006/relationships" xmlns:a="http://schemas.openxmlformats.org/drawingml/2006/main" name="4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r="http://schemas.openxmlformats.org/officeDocument/2006/relationships" xmlns:a="http://schemas.openxmlformats.org/drawingml/2006/main" name="5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Calibri Light</vt:lpstr>
      <vt:lpstr>宋体</vt:lpstr>
      <vt:lpstr>黑体</vt:lpstr>
      <vt:lpstr>微软雅黑</vt:lpstr>
      <vt:lpstr>方正大标宋_GBK</vt:lpstr>
      <vt:lpstr>Times New Roman</vt:lpstr>
      <vt:lpstr>华文新魏</vt:lpstr>
      <vt:lpstr>幼圆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2024-09-23T07:42:08.688</cp:lastPrinted>
  <dcterms:created xsi:type="dcterms:W3CDTF">2024-09-22T23:42:08Z</dcterms:created>
  <dcterms:modified xsi:type="dcterms:W3CDTF">2024-09-22T23:42:11Z</dcterms:modified>
</cp:coreProperties>
</file>