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17056-FE88-40AD-A21F-21E5CDE7D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FB7B8-F36B-4EFF-BCF5-A39EC6640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CD176-5A0B-4E8B-806A-2F926F9D4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8BF93-8330-45FF-B6E6-C26065D71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86E127-9CEF-4E33-B554-F615ACB5B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AF11DB-2687-4CDA-B7C1-9990EAC7D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4453BB-FE79-4FAA-8077-44669E357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F3AC4-0ADC-455E-B761-D742158C5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34BB3-D18E-4BAD-A1AE-7D20E76E3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A1FE8-A2E5-4D08-A77B-D27936CAE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786FE-9448-41DA-9345-1CFF87BB2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5247F-D822-493F-9CD4-EA6E79089838}" type="datetimeFigureOut">
              <a:rPr lang="zh-CN" altLang="en-US" smtClean="0"/>
              <a:t>2019/10/16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6A1E-84B5-4433-8EC9-8AB57B3BBDA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5247F-D822-493F-9CD4-EA6E79089838}" type="datetimeFigureOut">
              <a:rPr lang="zh-CN" altLang="en-US" smtClean="0"/>
              <a:t>2019/10/16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6A1E-84B5-4433-8EC9-8AB57B3BBDA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5247F-D822-493F-9CD4-EA6E79089838}" type="datetimeFigureOut">
              <a:rPr lang="zh-CN" altLang="en-US" smtClean="0"/>
              <a:t>2019/10/16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6A1E-84B5-4433-8EC9-8AB57B3BBDA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5247F-D822-493F-9CD4-EA6E79089838}" type="datetimeFigureOut">
              <a:rPr lang="zh-CN" altLang="en-US" smtClean="0"/>
              <a:t>2019/10/16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6A1E-84B5-4433-8EC9-8AB57B3BBDA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5247F-D822-493F-9CD4-EA6E79089838}" type="datetimeFigureOut">
              <a:rPr lang="zh-CN" altLang="en-US" smtClean="0"/>
              <a:t>2019/10/16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6A1E-84B5-4433-8EC9-8AB57B3BBDA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5247F-D822-493F-9CD4-EA6E79089838}" type="datetimeFigureOut">
              <a:rPr lang="zh-CN" altLang="en-US" smtClean="0"/>
              <a:t>2019/10/16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6A1E-84B5-4433-8EC9-8AB57B3BBDA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5247F-D822-493F-9CD4-EA6E79089838}" type="datetimeFigureOut">
              <a:rPr lang="zh-CN" altLang="en-US" smtClean="0"/>
              <a:t>2019/10/16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6A1E-84B5-4433-8EC9-8AB57B3BBDA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5247F-D822-493F-9CD4-EA6E79089838}" type="datetimeFigureOut">
              <a:rPr lang="zh-CN" altLang="en-US" smtClean="0"/>
              <a:t>2019/10/16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6A1E-84B5-4433-8EC9-8AB57B3BBDA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5247F-D822-493F-9CD4-EA6E79089838}" type="datetimeFigureOut">
              <a:rPr lang="zh-CN" altLang="en-US" smtClean="0"/>
              <a:t>2019/10/16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6A1E-84B5-4433-8EC9-8AB57B3BBDA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5247F-D822-493F-9CD4-EA6E79089838}" type="datetimeFigureOut">
              <a:rPr lang="zh-CN" altLang="en-US" smtClean="0"/>
              <a:t>2019/10/16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6A1E-84B5-4433-8EC9-8AB57B3BBDA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5247F-D822-493F-9CD4-EA6E79089838}" type="datetimeFigureOut">
              <a:rPr lang="zh-CN" altLang="en-US" smtClean="0"/>
              <a:t>2019/10/16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006A1E-84B5-4433-8EC9-8AB57B3BBDA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575247F-D822-493F-9CD4-EA6E79089838}" type="datetimeFigureOut">
              <a:rPr lang="zh-CN" altLang="en-US" smtClean="0"/>
              <a:t>2019/10/16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8006A1E-84B5-4433-8EC9-8AB57B3BBDA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gi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4216313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l="-19000" r="-1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755576" y="836712"/>
            <a:ext cx="19912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细黑" pitchFamily="2" charset="-122"/>
                <a:ea typeface="华文细黑" pitchFamily="2" charset="-122"/>
              </a:rPr>
              <a:t>数学六年级下册</a:t>
            </a:r>
            <a:endParaRPr lang="zh-CN" altLang="en-US" sz="20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95536" y="1700808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mtClean="0"/>
              <a:t>用方向和距离确 定 位 置</a:t>
            </a:r>
            <a:endParaRPr lang="zh-CN" altLang="en-US" sz="4800" b="1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/>
        </p:nvSpPr>
        <p:spPr>
          <a:xfrm>
            <a:off x="4572000" y="3429000"/>
            <a:ext cx="4572000" cy="3429000"/>
          </a:xfrm>
          <a:prstGeom prst="rect">
            <a:avLst/>
          </a:prstGeom>
          <a:solidFill>
            <a:srgbClr val="00B0F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/>
        </p:nvSpPr>
        <p:spPr>
          <a:xfrm>
            <a:off x="0" y="3429000"/>
            <a:ext cx="4572000" cy="3429000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/>
        </p:nvSpPr>
        <p:spPr>
          <a:xfrm>
            <a:off x="0" y="0"/>
            <a:ext cx="4572000" cy="3429000"/>
          </a:xfrm>
          <a:prstGeom prst="rect">
            <a:avLst/>
          </a:prstGeom>
          <a:solidFill>
            <a:srgbClr val="92D05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矩形 35"/>
          <p:cNvSpPr/>
          <p:nvPr/>
        </p:nvSpPr>
        <p:spPr>
          <a:xfrm>
            <a:off x="4572000" y="0"/>
            <a:ext cx="4572000" cy="342900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139952" y="2852936"/>
            <a:ext cx="792088" cy="1022514"/>
          </a:xfrm>
          <a:prstGeom prst="rect">
            <a:avLst/>
          </a:prstGeom>
          <a:noFill/>
          <a:ln w="9525">
            <a:noFill/>
            <a:miter lim="800000"/>
          </a:ln>
        </p:spPr>
      </p:pic>
      <p:cxnSp>
        <p:nvCxnSpPr>
          <p:cNvPr id="4" name="直接箭头连接符 3"/>
          <p:cNvCxnSpPr/>
          <p:nvPr/>
        </p:nvCxnSpPr>
        <p:spPr>
          <a:xfrm flipH="1" flipV="1">
            <a:off x="4572000" y="1700808"/>
            <a:ext cx="0" cy="172819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箭头连接符 5"/>
          <p:cNvCxnSpPr/>
          <p:nvPr/>
        </p:nvCxnSpPr>
        <p:spPr>
          <a:xfrm flipH="1">
            <a:off x="4572000" y="3429000"/>
            <a:ext cx="0" cy="187220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箭头连接符 7"/>
          <p:cNvCxnSpPr/>
          <p:nvPr/>
        </p:nvCxnSpPr>
        <p:spPr>
          <a:xfrm>
            <a:off x="4572000" y="3429000"/>
            <a:ext cx="1800200" cy="1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箭头连接符 11"/>
          <p:cNvCxnSpPr/>
          <p:nvPr/>
        </p:nvCxnSpPr>
        <p:spPr>
          <a:xfrm flipH="1">
            <a:off x="2699792" y="3429000"/>
            <a:ext cx="1872208" cy="0"/>
          </a:xfrm>
          <a:prstGeom prst="straightConnector1">
            <a:avLst/>
          </a:prstGeom>
          <a:ln w="25400">
            <a:headEnd type="none" w="lg" len="lg"/>
            <a:tailEnd type="triangle" w="lg" len="lg"/>
          </a:ln>
          <a:scene3d>
            <a:camera prst="orthographicFront">
              <a:rot lat="0" lon="2130000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4211960" y="83671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华文细黑" pitchFamily="2" charset="-122"/>
                <a:ea typeface="华文细黑" pitchFamily="2" charset="-122"/>
              </a:rPr>
              <a:t>北</a:t>
            </a:r>
            <a:endParaRPr lang="zh-CN" altLang="en-US" sz="40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714133" y="299695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华文细黑" pitchFamily="2" charset="-122"/>
                <a:ea typeface="华文细黑" pitchFamily="2" charset="-122"/>
              </a:rPr>
              <a:t>西</a:t>
            </a:r>
          </a:p>
        </p:txBody>
      </p:sp>
      <p:sp>
        <p:nvSpPr>
          <p:cNvPr id="17" name="矩形 16"/>
          <p:cNvSpPr/>
          <p:nvPr/>
        </p:nvSpPr>
        <p:spPr>
          <a:xfrm>
            <a:off x="4283968" y="5502042"/>
            <a:ext cx="697627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南</a:t>
            </a:r>
            <a:endParaRPr lang="zh-CN" altLang="en-US"/>
          </a:p>
        </p:txBody>
      </p:sp>
      <p:sp>
        <p:nvSpPr>
          <p:cNvPr id="18" name="矩形 17"/>
          <p:cNvSpPr/>
          <p:nvPr/>
        </p:nvSpPr>
        <p:spPr>
          <a:xfrm>
            <a:off x="6660232" y="3068960"/>
            <a:ext cx="697627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东</a:t>
            </a:r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4283968" y="188640"/>
            <a:ext cx="526106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N</a:t>
            </a:r>
            <a:endParaRPr lang="zh-CN" altLang="en-US"/>
          </a:p>
        </p:txBody>
      </p:sp>
      <p:sp>
        <p:nvSpPr>
          <p:cNvPr id="22" name="矩形 21"/>
          <p:cNvSpPr/>
          <p:nvPr/>
        </p:nvSpPr>
        <p:spPr>
          <a:xfrm>
            <a:off x="4427984" y="6211669"/>
            <a:ext cx="415498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S</a:t>
            </a:r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1043608" y="3070701"/>
            <a:ext cx="628698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W</a:t>
            </a:r>
            <a:endParaRPr lang="zh-CN" altLang="en-US"/>
          </a:p>
        </p:txBody>
      </p:sp>
      <p:sp>
        <p:nvSpPr>
          <p:cNvPr id="24" name="矩形 23"/>
          <p:cNvSpPr/>
          <p:nvPr/>
        </p:nvSpPr>
        <p:spPr>
          <a:xfrm>
            <a:off x="7452320" y="3142709"/>
            <a:ext cx="526106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E</a:t>
            </a:r>
            <a:endParaRPr lang="zh-CN" altLang="en-US"/>
          </a:p>
        </p:txBody>
      </p:sp>
      <p:sp>
        <p:nvSpPr>
          <p:cNvPr id="41" name="TextBox 40"/>
          <p:cNvSpPr txBox="1"/>
          <p:nvPr/>
        </p:nvSpPr>
        <p:spPr>
          <a:xfrm>
            <a:off x="5580112" y="1772816"/>
            <a:ext cx="10054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东北</a:t>
            </a:r>
            <a:endParaRPr lang="zh-CN" altLang="en-US" sz="32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2" name="矩形 41"/>
          <p:cNvSpPr/>
          <p:nvPr/>
        </p:nvSpPr>
        <p:spPr>
          <a:xfrm>
            <a:off x="2483768" y="1628800"/>
            <a:ext cx="100540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西北</a:t>
            </a:r>
            <a:endParaRPr lang="zh-CN" altLang="en-US" sz="3200"/>
          </a:p>
        </p:txBody>
      </p:sp>
      <p:sp>
        <p:nvSpPr>
          <p:cNvPr id="43" name="矩形 42"/>
          <p:cNvSpPr/>
          <p:nvPr/>
        </p:nvSpPr>
        <p:spPr>
          <a:xfrm>
            <a:off x="2517061" y="4725144"/>
            <a:ext cx="100540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西南</a:t>
            </a:r>
            <a:endParaRPr lang="zh-CN" altLang="en-US" sz="3200"/>
          </a:p>
        </p:txBody>
      </p:sp>
      <p:sp>
        <p:nvSpPr>
          <p:cNvPr id="44" name="矩形 43"/>
          <p:cNvSpPr/>
          <p:nvPr/>
        </p:nvSpPr>
        <p:spPr>
          <a:xfrm>
            <a:off x="5796136" y="4725144"/>
            <a:ext cx="1005403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东南</a:t>
            </a:r>
            <a:endParaRPr lang="zh-CN" altLang="en-US" sz="3200"/>
          </a:p>
        </p:txBody>
      </p:sp>
      <p:pic>
        <p:nvPicPr>
          <p:cNvPr id="25" name="图片 24" descr="timg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2" y="1628800"/>
            <a:ext cx="576064" cy="432048"/>
          </a:xfrm>
          <a:prstGeom prst="rect">
            <a:avLst/>
          </a:prstGeom>
        </p:spPr>
      </p:pic>
      <p:grpSp>
        <p:nvGrpSpPr>
          <p:cNvPr id="21" name="组合 8"/>
          <p:cNvGrpSpPr/>
          <p:nvPr/>
        </p:nvGrpSpPr>
        <p:grpSpPr>
          <a:xfrm>
            <a:off x="4572000" y="1700808"/>
            <a:ext cx="72008" cy="3456384"/>
            <a:chOff x="5004048" y="1268760"/>
            <a:chExt cx="0" cy="5328592"/>
          </a:xfrm>
        </p:grpSpPr>
        <p:cxnSp>
          <p:nvCxnSpPr>
            <p:cNvPr id="26" name="直接箭头连接符 25"/>
            <p:cNvCxnSpPr/>
            <p:nvPr/>
          </p:nvCxnSpPr>
          <p:spPr>
            <a:xfrm flipH="1" flipV="1">
              <a:off x="5004048" y="1268760"/>
              <a:ext cx="0" cy="2664296"/>
            </a:xfrm>
            <a:prstGeom prst="straightConnector1">
              <a:avLst/>
            </a:prstGeom>
            <a:ln w="38100">
              <a:headEnd type="none" w="lg" len="lg"/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箭头连接符 26"/>
            <p:cNvCxnSpPr/>
            <p:nvPr/>
          </p:nvCxnSpPr>
          <p:spPr>
            <a:xfrm flipH="1" flipV="1">
              <a:off x="5004048" y="3933056"/>
              <a:ext cx="0" cy="2664296"/>
            </a:xfrm>
            <a:prstGeom prst="straightConnector1">
              <a:avLst/>
            </a:prstGeom>
            <a:ln w="38100">
              <a:solidFill>
                <a:schemeClr val="accent1">
                  <a:alpha val="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9" name="直接连接符 28"/>
          <p:cNvCxnSpPr/>
          <p:nvPr/>
        </p:nvCxnSpPr>
        <p:spPr>
          <a:xfrm flipV="1">
            <a:off x="4572000" y="1988840"/>
            <a:ext cx="504056" cy="144016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0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4" presetClass="exit" presetSubtype="16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3" presetClass="exit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4" presetClass="exit" presetSubtype="16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3" presetClass="exit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4" presetClass="exit" presetSubtype="16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3" presetClass="exit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4" presetClass="exit" presetSubtype="16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 nodeType="clickPar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 nodeType="clickPar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8" presetClass="emph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0">
                                      <p:cBhvr>
                                        <p:cTn id="1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39" grpId="1"/>
      <p:bldP spid="38" grpId="0"/>
      <p:bldP spid="38" grpId="1"/>
      <p:bldP spid="37" grpId="0"/>
      <p:bldP spid="37" grpId="1"/>
      <p:bldP spid="36" grpId="0"/>
      <p:bldP spid="36" grpId="1"/>
      <p:bldP spid="15" grpId="0"/>
      <p:bldP spid="16" grpId="0"/>
      <p:bldP spid="17" grpId="0"/>
      <p:bldP spid="18" grpId="0"/>
      <p:bldP spid="20" grpId="0"/>
      <p:bldP spid="22" grpId="0"/>
      <p:bldP spid="23" grpId="0"/>
      <p:bldP spid="24" grpId="0"/>
      <p:bldP spid="41" grpId="0"/>
      <p:bldP spid="41" grpId="1"/>
      <p:bldP spid="42" grpId="0"/>
      <p:bldP spid="42" grpId="1"/>
      <p:bldP spid="43" grpId="0"/>
      <p:bldP spid="43" grpId="1"/>
      <p:bldP spid="44" grpId="0"/>
      <p:bldP spid="44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611560" y="332656"/>
            <a:ext cx="79928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在航海或航空时，方向通常</a:t>
            </a:r>
            <a:r>
              <a:rPr lang="zh-CN" altLang="zh-CN" sz="3200" b="1" smtClean="0">
                <a:latin typeface="华文细黑" pitchFamily="2" charset="-122"/>
                <a:ea typeface="华文细黑" pitchFamily="2" charset="-122"/>
              </a:rPr>
              <a:t>以</a:t>
            </a:r>
            <a:r>
              <a:rPr lang="zh-CN" altLang="zh-CN" sz="3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南北为基准</a:t>
            </a:r>
            <a:r>
              <a:rPr lang="zh-CN" altLang="zh-CN" sz="3200" b="1" smtClean="0">
                <a:latin typeface="华文细黑" pitchFamily="2" charset="-122"/>
                <a:ea typeface="华文细黑" pitchFamily="2" charset="-122"/>
              </a:rPr>
              <a:t>，分为北偏东、北偏西、南偏东、南偏西。</a:t>
            </a:r>
            <a:endParaRPr lang="zh-CN" altLang="en-US" sz="32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11560" y="1556792"/>
            <a:ext cx="8136904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 smtClean="0">
                <a:latin typeface="华文细黑" pitchFamily="2" charset="-122"/>
                <a:ea typeface="华文细黑" pitchFamily="2" charset="-122"/>
              </a:rPr>
              <a:t>原因一</a:t>
            </a:r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：</a:t>
            </a:r>
            <a:r>
              <a:rPr lang="zh-CN" altLang="zh-CN" sz="3200" b="1" smtClean="0">
                <a:latin typeface="华文细黑" pitchFamily="2" charset="-122"/>
                <a:ea typeface="华文细黑" pitchFamily="2" charset="-122"/>
              </a:rPr>
              <a:t>与航海有关，在海上主要靠罗盘和指南针辨认</a:t>
            </a:r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出</a:t>
            </a:r>
            <a:r>
              <a:rPr lang="zh-CN" altLang="zh-CN" sz="3200" b="1" smtClean="0">
                <a:latin typeface="华文细黑" pitchFamily="2" charset="-122"/>
                <a:ea typeface="华文细黑" pitchFamily="2" charset="-122"/>
              </a:rPr>
              <a:t>北和南，</a:t>
            </a:r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再</a:t>
            </a:r>
            <a:r>
              <a:rPr lang="zh-CN" altLang="zh-CN" sz="3200" b="1" smtClean="0">
                <a:latin typeface="华文细黑" pitchFamily="2" charset="-122"/>
                <a:ea typeface="华文细黑" pitchFamily="2" charset="-122"/>
              </a:rPr>
              <a:t>辨认其他方向</a:t>
            </a:r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。</a:t>
            </a:r>
            <a:endParaRPr lang="zh-CN" altLang="en-US" sz="3200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11560" y="2708920"/>
            <a:ext cx="8280920" cy="10772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原因</a:t>
            </a:r>
            <a:r>
              <a:rPr lang="zh-CN" altLang="zh-CN" sz="3200" b="1" smtClean="0">
                <a:latin typeface="华文细黑" pitchFamily="2" charset="-122"/>
                <a:ea typeface="华文细黑" pitchFamily="2" charset="-122"/>
              </a:rPr>
              <a:t>二</a:t>
            </a:r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：</a:t>
            </a:r>
            <a:r>
              <a:rPr lang="zh-CN" altLang="zh-CN" sz="3200" b="1" smtClean="0">
                <a:latin typeface="华文细黑" pitchFamily="2" charset="-122"/>
                <a:ea typeface="华文细黑" pitchFamily="2" charset="-122"/>
              </a:rPr>
              <a:t>与地轴有关，地轴南北有两极，其他方位则在南北的基础上进行相应的规定</a:t>
            </a:r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。</a:t>
            </a:r>
            <a:endParaRPr lang="zh-CN" altLang="en-US" sz="3200"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5" name="图片 4" descr="timg (8)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3789040"/>
            <a:ext cx="3068960" cy="3068960"/>
          </a:xfrm>
          <a:prstGeom prst="rect">
            <a:avLst/>
          </a:prstGeom>
        </p:spPr>
      </p:pic>
      <p:pic>
        <p:nvPicPr>
          <p:cNvPr id="6" name="图片 5" descr="下载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2040" y="3717032"/>
            <a:ext cx="2808312" cy="280831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/>
        </p:nvSpPr>
        <p:spPr>
          <a:xfrm>
            <a:off x="4572000" y="3429000"/>
            <a:ext cx="4572000" cy="3429000"/>
          </a:xfrm>
          <a:prstGeom prst="rect">
            <a:avLst/>
          </a:prstGeom>
          <a:solidFill>
            <a:srgbClr val="00B0F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8" name="矩形 37"/>
          <p:cNvSpPr/>
          <p:nvPr/>
        </p:nvSpPr>
        <p:spPr>
          <a:xfrm>
            <a:off x="0" y="3429000"/>
            <a:ext cx="4572000" cy="3429000"/>
          </a:xfrm>
          <a:prstGeom prst="rect">
            <a:avLst/>
          </a:prstGeom>
          <a:solidFill>
            <a:srgbClr val="FF00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/>
        </p:nvSpPr>
        <p:spPr>
          <a:xfrm>
            <a:off x="0" y="0"/>
            <a:ext cx="4572000" cy="3429000"/>
          </a:xfrm>
          <a:prstGeom prst="rect">
            <a:avLst/>
          </a:prstGeom>
          <a:solidFill>
            <a:srgbClr val="92D05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矩形 35"/>
          <p:cNvSpPr/>
          <p:nvPr/>
        </p:nvSpPr>
        <p:spPr>
          <a:xfrm>
            <a:off x="4572000" y="-27384"/>
            <a:ext cx="4572000" cy="3429000"/>
          </a:xfrm>
          <a:prstGeom prst="rect">
            <a:avLst/>
          </a:prstGeom>
          <a:solidFill>
            <a:srgbClr val="FFFF0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139952" y="2852936"/>
            <a:ext cx="792088" cy="1022514"/>
          </a:xfrm>
          <a:prstGeom prst="rect">
            <a:avLst/>
          </a:prstGeom>
          <a:noFill/>
          <a:ln w="9525">
            <a:noFill/>
            <a:miter lim="800000"/>
          </a:ln>
        </p:spPr>
      </p:pic>
      <p:cxnSp>
        <p:nvCxnSpPr>
          <p:cNvPr id="4" name="直接箭头连接符 3"/>
          <p:cNvCxnSpPr/>
          <p:nvPr/>
        </p:nvCxnSpPr>
        <p:spPr>
          <a:xfrm flipH="1" flipV="1">
            <a:off x="4572000" y="1700808"/>
            <a:ext cx="0" cy="172819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箭头连接符 5"/>
          <p:cNvCxnSpPr/>
          <p:nvPr/>
        </p:nvCxnSpPr>
        <p:spPr>
          <a:xfrm flipH="1">
            <a:off x="4572000" y="3429000"/>
            <a:ext cx="0" cy="187220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箭头连接符 7"/>
          <p:cNvCxnSpPr/>
          <p:nvPr/>
        </p:nvCxnSpPr>
        <p:spPr>
          <a:xfrm>
            <a:off x="4572000" y="3429000"/>
            <a:ext cx="1800200" cy="1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箭头连接符 11"/>
          <p:cNvCxnSpPr/>
          <p:nvPr/>
        </p:nvCxnSpPr>
        <p:spPr>
          <a:xfrm flipH="1">
            <a:off x="2699792" y="3429000"/>
            <a:ext cx="1872208" cy="0"/>
          </a:xfrm>
          <a:prstGeom prst="straightConnector1">
            <a:avLst/>
          </a:prstGeom>
          <a:ln w="25400">
            <a:headEnd type="none" w="lg" len="lg"/>
            <a:tailEnd type="triangle" w="lg" len="lg"/>
          </a:ln>
          <a:scene3d>
            <a:camera prst="orthographicFront">
              <a:rot lat="0" lon="2130000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4211960" y="83671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latin typeface="华文细黑" pitchFamily="2" charset="-122"/>
                <a:ea typeface="华文细黑" pitchFamily="2" charset="-122"/>
              </a:rPr>
              <a:t>北</a:t>
            </a:r>
            <a:endParaRPr lang="zh-CN" altLang="en-US" sz="40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714133" y="2996952"/>
            <a:ext cx="6976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>
                <a:latin typeface="华文细黑" pitchFamily="2" charset="-122"/>
                <a:ea typeface="华文细黑" pitchFamily="2" charset="-122"/>
              </a:rPr>
              <a:t>西</a:t>
            </a:r>
          </a:p>
        </p:txBody>
      </p:sp>
      <p:sp>
        <p:nvSpPr>
          <p:cNvPr id="17" name="矩形 16"/>
          <p:cNvSpPr/>
          <p:nvPr/>
        </p:nvSpPr>
        <p:spPr>
          <a:xfrm>
            <a:off x="4283968" y="5502042"/>
            <a:ext cx="697627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南</a:t>
            </a:r>
            <a:endParaRPr lang="zh-CN" altLang="en-US"/>
          </a:p>
        </p:txBody>
      </p:sp>
      <p:sp>
        <p:nvSpPr>
          <p:cNvPr id="18" name="矩形 17"/>
          <p:cNvSpPr/>
          <p:nvPr/>
        </p:nvSpPr>
        <p:spPr>
          <a:xfrm>
            <a:off x="6660232" y="3068960"/>
            <a:ext cx="697627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东</a:t>
            </a:r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4283968" y="188640"/>
            <a:ext cx="526106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N</a:t>
            </a:r>
            <a:endParaRPr lang="zh-CN" altLang="en-US"/>
          </a:p>
        </p:txBody>
      </p:sp>
      <p:sp>
        <p:nvSpPr>
          <p:cNvPr id="22" name="矩形 21"/>
          <p:cNvSpPr/>
          <p:nvPr/>
        </p:nvSpPr>
        <p:spPr>
          <a:xfrm>
            <a:off x="4427984" y="6211669"/>
            <a:ext cx="415498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S</a:t>
            </a:r>
            <a:endParaRPr lang="zh-CN" altLang="en-US"/>
          </a:p>
        </p:txBody>
      </p:sp>
      <p:sp>
        <p:nvSpPr>
          <p:cNvPr id="23" name="矩形 22"/>
          <p:cNvSpPr/>
          <p:nvPr/>
        </p:nvSpPr>
        <p:spPr>
          <a:xfrm>
            <a:off x="1043608" y="3070701"/>
            <a:ext cx="628698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W</a:t>
            </a:r>
            <a:endParaRPr lang="zh-CN" altLang="en-US"/>
          </a:p>
        </p:txBody>
      </p:sp>
      <p:sp>
        <p:nvSpPr>
          <p:cNvPr id="24" name="矩形 23"/>
          <p:cNvSpPr/>
          <p:nvPr/>
        </p:nvSpPr>
        <p:spPr>
          <a:xfrm>
            <a:off x="7452320" y="3142709"/>
            <a:ext cx="526106" cy="6463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smtClean="0">
                <a:solidFill>
                  <a:srgbClr val="0070C0"/>
                </a:solidFill>
                <a:latin typeface="华文细黑" pitchFamily="2" charset="-122"/>
                <a:ea typeface="华文细黑" pitchFamily="2" charset="-122"/>
              </a:rPr>
              <a:t>E</a:t>
            </a:r>
            <a:endParaRPr lang="zh-CN" altLang="en-US"/>
          </a:p>
        </p:txBody>
      </p:sp>
      <p:sp>
        <p:nvSpPr>
          <p:cNvPr id="41" name="TextBox 40"/>
          <p:cNvSpPr txBox="1"/>
          <p:nvPr/>
        </p:nvSpPr>
        <p:spPr>
          <a:xfrm>
            <a:off x="5580112" y="1772816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华文细黑" pitchFamily="2" charset="-122"/>
                <a:ea typeface="华文细黑" pitchFamily="2" charset="-122"/>
              </a:rPr>
              <a:t>东北</a:t>
            </a:r>
            <a:endParaRPr lang="zh-CN" altLang="en-US" sz="28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42" name="矩形 41"/>
          <p:cNvSpPr/>
          <p:nvPr/>
        </p:nvSpPr>
        <p:spPr>
          <a:xfrm>
            <a:off x="2483768" y="1628800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西北</a:t>
            </a:r>
            <a:endParaRPr lang="zh-CN" altLang="en-US"/>
          </a:p>
        </p:txBody>
      </p:sp>
      <p:sp>
        <p:nvSpPr>
          <p:cNvPr id="43" name="矩形 42"/>
          <p:cNvSpPr/>
          <p:nvPr/>
        </p:nvSpPr>
        <p:spPr>
          <a:xfrm>
            <a:off x="2517061" y="4725144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西南</a:t>
            </a:r>
            <a:endParaRPr lang="zh-CN" altLang="en-US"/>
          </a:p>
        </p:txBody>
      </p:sp>
      <p:sp>
        <p:nvSpPr>
          <p:cNvPr id="44" name="矩形 43"/>
          <p:cNvSpPr/>
          <p:nvPr/>
        </p:nvSpPr>
        <p:spPr>
          <a:xfrm>
            <a:off x="5796136" y="4725144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东南</a:t>
            </a:r>
            <a:endParaRPr lang="zh-CN" altLang="en-US"/>
          </a:p>
        </p:txBody>
      </p:sp>
      <p:grpSp>
        <p:nvGrpSpPr>
          <p:cNvPr id="2" name="组合 8"/>
          <p:cNvGrpSpPr/>
          <p:nvPr/>
        </p:nvGrpSpPr>
        <p:grpSpPr>
          <a:xfrm>
            <a:off x="4572000" y="1700808"/>
            <a:ext cx="72008" cy="3456384"/>
            <a:chOff x="5004048" y="1268760"/>
            <a:chExt cx="0" cy="5328592"/>
          </a:xfrm>
        </p:grpSpPr>
        <p:cxnSp>
          <p:nvCxnSpPr>
            <p:cNvPr id="26" name="直接箭头连接符 25"/>
            <p:cNvCxnSpPr/>
            <p:nvPr/>
          </p:nvCxnSpPr>
          <p:spPr>
            <a:xfrm flipH="1" flipV="1">
              <a:off x="5004048" y="1268760"/>
              <a:ext cx="0" cy="2664296"/>
            </a:xfrm>
            <a:prstGeom prst="straightConnector1">
              <a:avLst/>
            </a:prstGeom>
            <a:ln w="38100">
              <a:headEnd type="none" w="lg" len="lg"/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直接箭头连接符 26"/>
            <p:cNvCxnSpPr/>
            <p:nvPr/>
          </p:nvCxnSpPr>
          <p:spPr>
            <a:xfrm flipH="1" flipV="1">
              <a:off x="5004048" y="3933056"/>
              <a:ext cx="0" cy="2664296"/>
            </a:xfrm>
            <a:prstGeom prst="straightConnector1">
              <a:avLst/>
            </a:prstGeom>
            <a:ln w="38100">
              <a:solidFill>
                <a:schemeClr val="accent1">
                  <a:alpha val="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/>
          <p:cNvSpPr txBox="1"/>
          <p:nvPr/>
        </p:nvSpPr>
        <p:spPr>
          <a:xfrm>
            <a:off x="5868144" y="1753652"/>
            <a:ext cx="14157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北偏东</a:t>
            </a:r>
            <a:endParaRPr lang="zh-CN" altLang="en-US" sz="32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2123728" y="1700808"/>
            <a:ext cx="1415772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北偏西</a:t>
            </a:r>
            <a:endParaRPr lang="zh-CN" altLang="en-US" sz="3200" b="1">
              <a:solidFill>
                <a:prstClr val="black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2085980" y="4797152"/>
            <a:ext cx="1415772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南偏西</a:t>
            </a:r>
            <a:endParaRPr lang="zh-CN" altLang="en-US" sz="3200" b="1">
              <a:solidFill>
                <a:prstClr val="black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5868144" y="4797152"/>
            <a:ext cx="1415772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3200" b="1" smtClean="0">
                <a:solidFill>
                  <a:prstClr val="black"/>
                </a:solidFill>
                <a:latin typeface="华文细黑" pitchFamily="2" charset="-122"/>
                <a:ea typeface="华文细黑" pitchFamily="2" charset="-122"/>
              </a:rPr>
              <a:t>南偏东</a:t>
            </a:r>
            <a:endParaRPr lang="zh-CN" altLang="en-US" sz="3200" b="1">
              <a:solidFill>
                <a:prstClr val="black"/>
              </a:solidFill>
              <a:latin typeface="华文细黑" pitchFamily="2" charset="-122"/>
              <a:ea typeface="华文细黑" pitchFamily="2" charset="-122"/>
            </a:endParaRPr>
          </a:p>
        </p:txBody>
      </p:sp>
      <p:grpSp>
        <p:nvGrpSpPr>
          <p:cNvPr id="33" name="组合 8"/>
          <p:cNvGrpSpPr/>
          <p:nvPr/>
        </p:nvGrpSpPr>
        <p:grpSpPr>
          <a:xfrm>
            <a:off x="4572000" y="1700808"/>
            <a:ext cx="72008" cy="3456384"/>
            <a:chOff x="5004048" y="1268760"/>
            <a:chExt cx="0" cy="5328592"/>
          </a:xfrm>
        </p:grpSpPr>
        <p:cxnSp>
          <p:nvCxnSpPr>
            <p:cNvPr id="34" name="直接箭头连接符 33"/>
            <p:cNvCxnSpPr/>
            <p:nvPr/>
          </p:nvCxnSpPr>
          <p:spPr>
            <a:xfrm flipH="1" flipV="1">
              <a:off x="5004048" y="1268760"/>
              <a:ext cx="0" cy="2664296"/>
            </a:xfrm>
            <a:prstGeom prst="straightConnector1">
              <a:avLst/>
            </a:prstGeom>
            <a:ln w="38100">
              <a:headEnd type="none" w="lg" len="lg"/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直接箭头连接符 34"/>
            <p:cNvCxnSpPr/>
            <p:nvPr/>
          </p:nvCxnSpPr>
          <p:spPr>
            <a:xfrm flipH="1" flipV="1">
              <a:off x="5004048" y="3933056"/>
              <a:ext cx="0" cy="2664296"/>
            </a:xfrm>
            <a:prstGeom prst="straightConnector1">
              <a:avLst/>
            </a:prstGeom>
            <a:ln w="38100">
              <a:solidFill>
                <a:schemeClr val="accent1">
                  <a:alpha val="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组合 8"/>
          <p:cNvGrpSpPr/>
          <p:nvPr/>
        </p:nvGrpSpPr>
        <p:grpSpPr>
          <a:xfrm>
            <a:off x="4572000" y="1700808"/>
            <a:ext cx="72008" cy="3456384"/>
            <a:chOff x="5004048" y="1268760"/>
            <a:chExt cx="0" cy="5328592"/>
          </a:xfrm>
        </p:grpSpPr>
        <p:cxnSp>
          <p:nvCxnSpPr>
            <p:cNvPr id="45" name="直接箭头连接符 44"/>
            <p:cNvCxnSpPr/>
            <p:nvPr/>
          </p:nvCxnSpPr>
          <p:spPr>
            <a:xfrm flipH="1" flipV="1">
              <a:off x="5004048" y="1268760"/>
              <a:ext cx="0" cy="2664296"/>
            </a:xfrm>
            <a:prstGeom prst="straightConnector1">
              <a:avLst/>
            </a:prstGeom>
            <a:ln w="38100">
              <a:headEnd type="none" w="lg" len="lg"/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直接箭头连接符 45"/>
            <p:cNvCxnSpPr/>
            <p:nvPr/>
          </p:nvCxnSpPr>
          <p:spPr>
            <a:xfrm flipH="1" flipV="1">
              <a:off x="5004048" y="3933056"/>
              <a:ext cx="0" cy="2664296"/>
            </a:xfrm>
            <a:prstGeom prst="straightConnector1">
              <a:avLst/>
            </a:prstGeom>
            <a:ln w="38100">
              <a:solidFill>
                <a:schemeClr val="accent1">
                  <a:alpha val="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组合 8"/>
          <p:cNvGrpSpPr/>
          <p:nvPr/>
        </p:nvGrpSpPr>
        <p:grpSpPr>
          <a:xfrm>
            <a:off x="4572000" y="1692424"/>
            <a:ext cx="144016" cy="3608784"/>
            <a:chOff x="5004048" y="1268760"/>
            <a:chExt cx="0" cy="5328592"/>
          </a:xfrm>
          <a:scene3d>
            <a:camera prst="orthographicFront">
              <a:rot lat="0" lon="0" rev="10800000"/>
            </a:camera>
            <a:lightRig rig="threePt" dir="t"/>
          </a:scene3d>
        </p:grpSpPr>
        <p:cxnSp>
          <p:nvCxnSpPr>
            <p:cNvPr id="48" name="直接箭头连接符 47"/>
            <p:cNvCxnSpPr/>
            <p:nvPr/>
          </p:nvCxnSpPr>
          <p:spPr>
            <a:xfrm flipH="1" flipV="1">
              <a:off x="5004048" y="1268760"/>
              <a:ext cx="0" cy="2664296"/>
            </a:xfrm>
            <a:prstGeom prst="straightConnector1">
              <a:avLst/>
            </a:prstGeom>
            <a:ln w="38100">
              <a:headEnd type="none" w="lg" len="lg"/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直接箭头连接符 48"/>
            <p:cNvCxnSpPr/>
            <p:nvPr/>
          </p:nvCxnSpPr>
          <p:spPr>
            <a:xfrm flipH="1" flipV="1">
              <a:off x="5004048" y="3933056"/>
              <a:ext cx="0" cy="2664296"/>
            </a:xfrm>
            <a:prstGeom prst="straightConnector1">
              <a:avLst/>
            </a:prstGeom>
            <a:ln w="38100">
              <a:solidFill>
                <a:schemeClr val="accent1">
                  <a:alpha val="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组合 8"/>
          <p:cNvGrpSpPr/>
          <p:nvPr/>
        </p:nvGrpSpPr>
        <p:grpSpPr>
          <a:xfrm>
            <a:off x="4572000" y="1628800"/>
            <a:ext cx="144016" cy="3608784"/>
            <a:chOff x="5004048" y="1268760"/>
            <a:chExt cx="0" cy="5328592"/>
          </a:xfrm>
          <a:scene3d>
            <a:camera prst="orthographicFront">
              <a:rot lat="0" lon="0" rev="10800000"/>
            </a:camera>
            <a:lightRig rig="threePt" dir="t"/>
          </a:scene3d>
        </p:grpSpPr>
        <p:cxnSp>
          <p:nvCxnSpPr>
            <p:cNvPr id="51" name="直接箭头连接符 50"/>
            <p:cNvCxnSpPr/>
            <p:nvPr/>
          </p:nvCxnSpPr>
          <p:spPr>
            <a:xfrm flipH="1" flipV="1">
              <a:off x="5004048" y="1268760"/>
              <a:ext cx="0" cy="2664296"/>
            </a:xfrm>
            <a:prstGeom prst="straightConnector1">
              <a:avLst/>
            </a:prstGeom>
            <a:ln w="38100">
              <a:headEnd type="none" w="lg" len="lg"/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直接箭头连接符 51"/>
            <p:cNvCxnSpPr/>
            <p:nvPr/>
          </p:nvCxnSpPr>
          <p:spPr>
            <a:xfrm flipH="1" flipV="1">
              <a:off x="5004048" y="3933056"/>
              <a:ext cx="0" cy="2664296"/>
            </a:xfrm>
            <a:prstGeom prst="straightConnector1">
              <a:avLst/>
            </a:prstGeom>
            <a:ln w="38100">
              <a:solidFill>
                <a:schemeClr val="accent1">
                  <a:alpha val="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xit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4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xit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/>
      <p:bldP spid="38" grpId="0"/>
      <p:bldP spid="37" grpId="0"/>
      <p:bldP spid="36" grpId="0"/>
      <p:bldP spid="41" grpId="0"/>
      <p:bldP spid="41" grpId="1"/>
      <p:bldP spid="42" grpId="0"/>
      <p:bldP spid="42" grpId="1"/>
      <p:bldP spid="43" grpId="0"/>
      <p:bldP spid="43" grpId="1"/>
      <p:bldP spid="44" grpId="0"/>
      <p:bldP spid="44" grpId="1"/>
      <p:bldP spid="28" grpId="0"/>
      <p:bldP spid="30" grpId="0"/>
      <p:bldP spid="31" grpId="0"/>
      <p:bldP spid="3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箭头连接符 7"/>
          <p:cNvCxnSpPr/>
          <p:nvPr/>
        </p:nvCxnSpPr>
        <p:spPr>
          <a:xfrm flipH="1">
            <a:off x="4572000" y="1268760"/>
            <a:ext cx="0" cy="4320480"/>
          </a:xfrm>
          <a:prstGeom prst="straightConnector1">
            <a:avLst/>
          </a:prstGeom>
          <a:ln w="38100"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箭头连接符 10"/>
          <p:cNvCxnSpPr/>
          <p:nvPr/>
        </p:nvCxnSpPr>
        <p:spPr>
          <a:xfrm>
            <a:off x="2411760" y="3429000"/>
            <a:ext cx="4320480" cy="0"/>
          </a:xfrm>
          <a:prstGeom prst="straightConnector1">
            <a:avLst/>
          </a:prstGeom>
          <a:ln w="38100"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箭头连接符 12"/>
          <p:cNvCxnSpPr/>
          <p:nvPr/>
        </p:nvCxnSpPr>
        <p:spPr>
          <a:xfrm flipV="1">
            <a:off x="4572000" y="2060848"/>
            <a:ext cx="504056" cy="1368152"/>
          </a:xfrm>
          <a:prstGeom prst="straightConnector1">
            <a:avLst/>
          </a:prstGeom>
          <a:ln w="38100"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同心圆 13"/>
          <p:cNvSpPr/>
          <p:nvPr/>
        </p:nvSpPr>
        <p:spPr>
          <a:xfrm>
            <a:off x="5004048" y="1988840"/>
            <a:ext cx="144016" cy="144016"/>
          </a:xfrm>
          <a:prstGeom prst="donu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5" name="同心圆 14"/>
          <p:cNvSpPr/>
          <p:nvPr/>
        </p:nvSpPr>
        <p:spPr>
          <a:xfrm>
            <a:off x="4499992" y="3356992"/>
            <a:ext cx="144016" cy="144016"/>
          </a:xfrm>
          <a:prstGeom prst="donu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365986" y="764704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latin typeface="黑体" pitchFamily="49" charset="-122"/>
                <a:ea typeface="黑体" pitchFamily="49" charset="-122"/>
              </a:rPr>
              <a:t>北</a:t>
            </a:r>
            <a:endParaRPr lang="zh-CN" altLang="en-US" sz="24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522445" y="3429000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轮船</a:t>
            </a:r>
            <a:endParaRPr lang="zh-CN" altLang="en-US" sz="20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026501" y="1628800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矿产</a:t>
            </a:r>
            <a:endParaRPr lang="zh-CN" altLang="en-US" sz="2000" b="1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2" name="组合 40"/>
          <p:cNvGrpSpPr/>
          <p:nvPr/>
        </p:nvGrpSpPr>
        <p:grpSpPr>
          <a:xfrm>
            <a:off x="4427984" y="1268760"/>
            <a:ext cx="864096" cy="2160240"/>
            <a:chOff x="1475656" y="1268760"/>
            <a:chExt cx="864096" cy="2160240"/>
          </a:xfrm>
        </p:grpSpPr>
        <p:grpSp>
          <p:nvGrpSpPr>
            <p:cNvPr id="3" name="组合 32"/>
            <p:cNvGrpSpPr/>
            <p:nvPr/>
          </p:nvGrpSpPr>
          <p:grpSpPr>
            <a:xfrm>
              <a:off x="1619672" y="1268760"/>
              <a:ext cx="720080" cy="2160240"/>
              <a:chOff x="1043608" y="1268760"/>
              <a:chExt cx="720080" cy="2160240"/>
            </a:xfrm>
          </p:grpSpPr>
          <p:cxnSp>
            <p:nvCxnSpPr>
              <p:cNvPr id="28" name="直接连接符 27"/>
              <p:cNvCxnSpPr/>
              <p:nvPr/>
            </p:nvCxnSpPr>
            <p:spPr>
              <a:xfrm flipH="1">
                <a:off x="1043608" y="1268760"/>
                <a:ext cx="0" cy="2160240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/>
            </p:nvCxnSpPr>
            <p:spPr>
              <a:xfrm flipV="1">
                <a:off x="1043608" y="1340768"/>
                <a:ext cx="720080" cy="2088232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4" name="弧形 33"/>
            <p:cNvSpPr/>
            <p:nvPr/>
          </p:nvSpPr>
          <p:spPr>
            <a:xfrm flipV="1">
              <a:off x="1475656" y="2996951"/>
              <a:ext cx="288032" cy="45719"/>
            </a:xfrm>
            <a:prstGeom prst="arc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组合 8"/>
          <p:cNvGrpSpPr/>
          <p:nvPr/>
        </p:nvGrpSpPr>
        <p:grpSpPr>
          <a:xfrm>
            <a:off x="4572000" y="1700808"/>
            <a:ext cx="72008" cy="3456384"/>
            <a:chOff x="5004048" y="1268760"/>
            <a:chExt cx="0" cy="5328592"/>
          </a:xfrm>
        </p:grpSpPr>
        <p:cxnSp>
          <p:nvCxnSpPr>
            <p:cNvPr id="37" name="直接箭头连接符 36"/>
            <p:cNvCxnSpPr/>
            <p:nvPr/>
          </p:nvCxnSpPr>
          <p:spPr>
            <a:xfrm flipH="1" flipV="1">
              <a:off x="5004048" y="1268760"/>
              <a:ext cx="0" cy="2664296"/>
            </a:xfrm>
            <a:prstGeom prst="straightConnector1">
              <a:avLst/>
            </a:prstGeom>
            <a:ln w="38100">
              <a:headEnd type="none" w="lg" len="lg"/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直接箭头连接符 37"/>
            <p:cNvCxnSpPr/>
            <p:nvPr/>
          </p:nvCxnSpPr>
          <p:spPr>
            <a:xfrm flipH="1" flipV="1">
              <a:off x="5004048" y="3933056"/>
              <a:ext cx="0" cy="2664296"/>
            </a:xfrm>
            <a:prstGeom prst="straightConnector1">
              <a:avLst/>
            </a:prstGeom>
            <a:ln w="38100">
              <a:solidFill>
                <a:schemeClr val="accent1">
                  <a:alpha val="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组合 8"/>
          <p:cNvGrpSpPr/>
          <p:nvPr/>
        </p:nvGrpSpPr>
        <p:grpSpPr>
          <a:xfrm>
            <a:off x="4572000" y="1700808"/>
            <a:ext cx="72008" cy="3456384"/>
            <a:chOff x="5004048" y="1268760"/>
            <a:chExt cx="0" cy="5328592"/>
          </a:xfrm>
        </p:grpSpPr>
        <p:cxnSp>
          <p:nvCxnSpPr>
            <p:cNvPr id="72" name="直接箭头连接符 71"/>
            <p:cNvCxnSpPr/>
            <p:nvPr/>
          </p:nvCxnSpPr>
          <p:spPr>
            <a:xfrm flipH="1" flipV="1">
              <a:off x="5004048" y="1268760"/>
              <a:ext cx="0" cy="2664296"/>
            </a:xfrm>
            <a:prstGeom prst="straightConnector1">
              <a:avLst/>
            </a:prstGeom>
            <a:ln w="38100">
              <a:headEnd type="none" w="lg" len="lg"/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直接箭头连接符 72"/>
            <p:cNvCxnSpPr/>
            <p:nvPr/>
          </p:nvCxnSpPr>
          <p:spPr>
            <a:xfrm flipH="1" flipV="1">
              <a:off x="5004048" y="3933056"/>
              <a:ext cx="0" cy="2664296"/>
            </a:xfrm>
            <a:prstGeom prst="straightConnector1">
              <a:avLst/>
            </a:prstGeom>
            <a:ln w="38100">
              <a:solidFill>
                <a:schemeClr val="accent1">
                  <a:alpha val="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组合 8"/>
          <p:cNvGrpSpPr/>
          <p:nvPr/>
        </p:nvGrpSpPr>
        <p:grpSpPr>
          <a:xfrm>
            <a:off x="4572000" y="1628800"/>
            <a:ext cx="144016" cy="3608784"/>
            <a:chOff x="5004048" y="1268760"/>
            <a:chExt cx="0" cy="5328592"/>
          </a:xfrm>
          <a:scene3d>
            <a:camera prst="orthographicFront">
              <a:rot lat="0" lon="0" rev="10800000"/>
            </a:camera>
            <a:lightRig rig="threePt" dir="t"/>
          </a:scene3d>
        </p:grpSpPr>
        <p:cxnSp>
          <p:nvCxnSpPr>
            <p:cNvPr id="75" name="直接箭头连接符 74"/>
            <p:cNvCxnSpPr/>
            <p:nvPr/>
          </p:nvCxnSpPr>
          <p:spPr>
            <a:xfrm flipH="1" flipV="1">
              <a:off x="5004048" y="1268760"/>
              <a:ext cx="0" cy="2664296"/>
            </a:xfrm>
            <a:prstGeom prst="straightConnector1">
              <a:avLst/>
            </a:prstGeom>
            <a:ln w="38100">
              <a:headEnd type="none" w="lg" len="lg"/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直接箭头连接符 75"/>
            <p:cNvCxnSpPr/>
            <p:nvPr/>
          </p:nvCxnSpPr>
          <p:spPr>
            <a:xfrm flipH="1" flipV="1">
              <a:off x="5004048" y="3933056"/>
              <a:ext cx="0" cy="2664296"/>
            </a:xfrm>
            <a:prstGeom prst="straightConnector1">
              <a:avLst/>
            </a:prstGeom>
            <a:ln w="38100">
              <a:solidFill>
                <a:schemeClr val="accent1">
                  <a:alpha val="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组合 8"/>
          <p:cNvGrpSpPr/>
          <p:nvPr/>
        </p:nvGrpSpPr>
        <p:grpSpPr>
          <a:xfrm>
            <a:off x="4572000" y="1628800"/>
            <a:ext cx="144016" cy="3608784"/>
            <a:chOff x="5004048" y="1268760"/>
            <a:chExt cx="0" cy="5328592"/>
          </a:xfrm>
          <a:scene3d>
            <a:camera prst="orthographicFront">
              <a:rot lat="0" lon="0" rev="10800000"/>
            </a:camera>
            <a:lightRig rig="threePt" dir="t"/>
          </a:scene3d>
        </p:grpSpPr>
        <p:cxnSp>
          <p:nvCxnSpPr>
            <p:cNvPr id="78" name="直接箭头连接符 77"/>
            <p:cNvCxnSpPr/>
            <p:nvPr/>
          </p:nvCxnSpPr>
          <p:spPr>
            <a:xfrm flipH="1" flipV="1">
              <a:off x="5004048" y="1268760"/>
              <a:ext cx="0" cy="2664296"/>
            </a:xfrm>
            <a:prstGeom prst="straightConnector1">
              <a:avLst/>
            </a:prstGeom>
            <a:ln w="38100">
              <a:headEnd type="none" w="lg" len="lg"/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直接箭头连接符 78"/>
            <p:cNvCxnSpPr/>
            <p:nvPr/>
          </p:nvCxnSpPr>
          <p:spPr>
            <a:xfrm flipH="1" flipV="1">
              <a:off x="5004048" y="3933056"/>
              <a:ext cx="0" cy="2664296"/>
            </a:xfrm>
            <a:prstGeom prst="straightConnector1">
              <a:avLst/>
            </a:prstGeom>
            <a:ln w="38100">
              <a:solidFill>
                <a:schemeClr val="accent1">
                  <a:alpha val="0"/>
                </a:schemeClr>
              </a:solidFill>
              <a:headEnd type="stealth" w="lg" len="lg"/>
              <a:tailEnd type="non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-5400000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5400000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-5400000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xit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3" presetClass="exit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3" presetClass="exit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3" presetClass="exit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箭头连接符 7"/>
          <p:cNvCxnSpPr/>
          <p:nvPr/>
        </p:nvCxnSpPr>
        <p:spPr>
          <a:xfrm flipH="1">
            <a:off x="4572000" y="1268760"/>
            <a:ext cx="0" cy="4320480"/>
          </a:xfrm>
          <a:prstGeom prst="straightConnector1">
            <a:avLst/>
          </a:prstGeom>
          <a:ln w="38100"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箭头连接符 10"/>
          <p:cNvCxnSpPr/>
          <p:nvPr/>
        </p:nvCxnSpPr>
        <p:spPr>
          <a:xfrm>
            <a:off x="2411760" y="3429000"/>
            <a:ext cx="4320480" cy="0"/>
          </a:xfrm>
          <a:prstGeom prst="straightConnector1">
            <a:avLst/>
          </a:prstGeom>
          <a:ln w="38100">
            <a:headEnd type="triangle" w="lg" len="lg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箭头连接符 12"/>
          <p:cNvCxnSpPr/>
          <p:nvPr/>
        </p:nvCxnSpPr>
        <p:spPr>
          <a:xfrm flipV="1">
            <a:off x="4572000" y="2060848"/>
            <a:ext cx="504056" cy="1368152"/>
          </a:xfrm>
          <a:prstGeom prst="straightConnector1">
            <a:avLst/>
          </a:prstGeom>
          <a:ln w="38100"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同心圆 13"/>
          <p:cNvSpPr/>
          <p:nvPr/>
        </p:nvSpPr>
        <p:spPr>
          <a:xfrm>
            <a:off x="5004048" y="1988840"/>
            <a:ext cx="144016" cy="144016"/>
          </a:xfrm>
          <a:prstGeom prst="donu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5" name="同心圆 14"/>
          <p:cNvSpPr/>
          <p:nvPr/>
        </p:nvSpPr>
        <p:spPr>
          <a:xfrm>
            <a:off x="4499992" y="3356992"/>
            <a:ext cx="144016" cy="144016"/>
          </a:xfrm>
          <a:prstGeom prst="donu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4365986" y="764704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latin typeface="黑体" pitchFamily="49" charset="-122"/>
                <a:ea typeface="黑体" pitchFamily="49" charset="-122"/>
              </a:rPr>
              <a:t>北</a:t>
            </a:r>
            <a:endParaRPr lang="zh-CN" altLang="en-US" sz="2400" b="1"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522445" y="3429000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轮船</a:t>
            </a:r>
            <a:endParaRPr lang="zh-CN" altLang="en-US" sz="20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026501" y="1628800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mtClean="0">
                <a:latin typeface="华文楷体" pitchFamily="2" charset="-122"/>
                <a:ea typeface="华文楷体" pitchFamily="2" charset="-122"/>
              </a:rPr>
              <a:t>矿产</a:t>
            </a:r>
            <a:endParaRPr lang="zh-CN" altLang="en-US" sz="2000" b="1"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2" name="组合 40"/>
          <p:cNvGrpSpPr/>
          <p:nvPr/>
        </p:nvGrpSpPr>
        <p:grpSpPr>
          <a:xfrm>
            <a:off x="4427984" y="1268760"/>
            <a:ext cx="864096" cy="2160240"/>
            <a:chOff x="1475656" y="1268760"/>
            <a:chExt cx="864096" cy="2160240"/>
          </a:xfrm>
        </p:grpSpPr>
        <p:grpSp>
          <p:nvGrpSpPr>
            <p:cNvPr id="3" name="组合 32"/>
            <p:cNvGrpSpPr/>
            <p:nvPr/>
          </p:nvGrpSpPr>
          <p:grpSpPr>
            <a:xfrm>
              <a:off x="1619672" y="1268760"/>
              <a:ext cx="720080" cy="2160240"/>
              <a:chOff x="1043608" y="1268760"/>
              <a:chExt cx="720080" cy="2160240"/>
            </a:xfrm>
          </p:grpSpPr>
          <p:cxnSp>
            <p:nvCxnSpPr>
              <p:cNvPr id="28" name="直接连接符 27"/>
              <p:cNvCxnSpPr/>
              <p:nvPr/>
            </p:nvCxnSpPr>
            <p:spPr>
              <a:xfrm flipH="1">
                <a:off x="1043608" y="1268760"/>
                <a:ext cx="0" cy="2160240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直接连接符 29"/>
              <p:cNvCxnSpPr/>
              <p:nvPr/>
            </p:nvCxnSpPr>
            <p:spPr>
              <a:xfrm flipV="1">
                <a:off x="1043608" y="1340768"/>
                <a:ext cx="720080" cy="2088232"/>
              </a:xfrm>
              <a:prstGeom prst="line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4" name="弧形 33"/>
            <p:cNvSpPr/>
            <p:nvPr/>
          </p:nvSpPr>
          <p:spPr>
            <a:xfrm flipV="1">
              <a:off x="1475656" y="2996951"/>
              <a:ext cx="288032" cy="45719"/>
            </a:xfrm>
            <a:prstGeom prst="arc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796136" y="4725144"/>
            <a:ext cx="2806195" cy="720080"/>
          </a:xfrm>
          <a:prstGeom prst="rect">
            <a:avLst/>
          </a:prstGeom>
          <a:noFill/>
          <a:ln w="9525">
            <a:noFill/>
            <a:miter lim="800000"/>
          </a:ln>
        </p:spPr>
      </p:pic>
      <p:cxnSp>
        <p:nvCxnSpPr>
          <p:cNvPr id="45" name="直接连接符 44"/>
          <p:cNvCxnSpPr/>
          <p:nvPr/>
        </p:nvCxnSpPr>
        <p:spPr>
          <a:xfrm>
            <a:off x="4716016" y="2708920"/>
            <a:ext cx="144016" cy="7200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5593676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467544" y="4034681"/>
            <a:ext cx="820929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灯塔</a:t>
            </a:r>
            <a:r>
              <a:rPr lang="en-US" altLang="zh-CN" sz="3200" b="1" smtClean="0">
                <a:latin typeface="华文细黑" pitchFamily="2" charset="-122"/>
                <a:ea typeface="华文细黑" pitchFamily="2" charset="-122"/>
              </a:rPr>
              <a:t>1</a:t>
            </a:r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在轮船的（    ）偏（    ）（    ）</a:t>
            </a:r>
            <a:r>
              <a:rPr lang="en-US" altLang="zh-CN" sz="3200" b="1" smtClean="0">
                <a:latin typeface="华文细黑" pitchFamily="2" charset="-122"/>
                <a:ea typeface="华文细黑" pitchFamily="2" charset="-122"/>
              </a:rPr>
              <a:t>°</a:t>
            </a:r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方向</a:t>
            </a:r>
            <a:endParaRPr lang="en-US" altLang="zh-CN" sz="3200" b="1" smtClean="0">
              <a:latin typeface="华文细黑" pitchFamily="2" charset="-122"/>
              <a:ea typeface="华文细黑" pitchFamily="2" charset="-122"/>
            </a:endParaRPr>
          </a:p>
          <a:p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（     ）千米处。</a:t>
            </a:r>
            <a:endParaRPr lang="zh-CN" altLang="en-US" sz="32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520955" y="4005064"/>
            <a:ext cx="52565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北            东        </a:t>
            </a:r>
            <a:r>
              <a:rPr lang="en-US" altLang="zh-CN" sz="3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30                 </a:t>
            </a:r>
          </a:p>
        </p:txBody>
      </p:sp>
      <p:sp>
        <p:nvSpPr>
          <p:cNvPr id="6" name="矩形 5"/>
          <p:cNvSpPr/>
          <p:nvPr/>
        </p:nvSpPr>
        <p:spPr>
          <a:xfrm>
            <a:off x="467544" y="5280302"/>
            <a:ext cx="8352928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灯塔</a:t>
            </a:r>
            <a:r>
              <a:rPr lang="en-US" altLang="zh-CN" sz="3200" b="1" smtClean="0">
                <a:latin typeface="华文细黑" pitchFamily="2" charset="-122"/>
                <a:ea typeface="华文细黑" pitchFamily="2" charset="-122"/>
              </a:rPr>
              <a:t>2</a:t>
            </a:r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在轮船的</a:t>
            </a:r>
            <a:r>
              <a:rPr lang="zh-CN" altLang="en-US" sz="3200" b="1" u="sng" smtClean="0">
                <a:latin typeface="华文细黑" pitchFamily="2" charset="-122"/>
                <a:ea typeface="华文细黑" pitchFamily="2" charset="-122"/>
              </a:rPr>
              <a:t>                                                  </a:t>
            </a:r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。</a:t>
            </a:r>
            <a:endParaRPr lang="zh-CN" altLang="en-US" sz="32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3203848" y="5220489"/>
            <a:ext cx="5328592" cy="5847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北偏西 </a:t>
            </a:r>
            <a:r>
              <a:rPr lang="en-US" altLang="zh-CN" sz="3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55 °</a:t>
            </a:r>
            <a:r>
              <a:rPr lang="zh-CN" altLang="en-US" sz="3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方向</a:t>
            </a:r>
            <a:r>
              <a:rPr lang="en-US" altLang="zh-CN" sz="3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 40</a:t>
            </a:r>
            <a:r>
              <a:rPr lang="zh-CN" altLang="en-US" sz="3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千米处</a:t>
            </a:r>
            <a:endParaRPr lang="zh-CN" altLang="en-US" sz="3200" b="1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35737" y="4538737"/>
            <a:ext cx="6399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>
                <a:solidFill>
                  <a:srgbClr val="FF0000"/>
                </a:solidFill>
                <a:latin typeface="华文细黑" pitchFamily="2" charset="-122"/>
                <a:ea typeface="华文细黑" pitchFamily="2" charset="-122"/>
              </a:rPr>
              <a:t>30</a:t>
            </a:r>
            <a:endParaRPr lang="zh-CN" altLang="en-US" sz="3200" b="1">
              <a:solidFill>
                <a:srgbClr val="FF0000"/>
              </a:solidFill>
              <a:latin typeface="华文细黑" pitchFamily="2" charset="-122"/>
              <a:ea typeface="华文细黑" pitchFamily="2" charset="-122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79876" y="764704"/>
            <a:ext cx="7880556" cy="2736304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7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043608" y="404664"/>
            <a:ext cx="72378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以</a:t>
            </a:r>
            <a:r>
              <a:rPr lang="en-US" altLang="zh-CN" sz="3200" b="1" smtClean="0">
                <a:latin typeface="华文细黑" pitchFamily="2" charset="-122"/>
                <a:ea typeface="华文细黑" pitchFamily="2" charset="-122"/>
              </a:rPr>
              <a:t>O</a:t>
            </a:r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点为观测点，判断</a:t>
            </a:r>
            <a:r>
              <a:rPr lang="en-US" altLang="zh-CN" sz="3200" b="1" smtClean="0">
                <a:latin typeface="华文细黑" pitchFamily="2" charset="-122"/>
                <a:ea typeface="华文细黑" pitchFamily="2" charset="-122"/>
              </a:rPr>
              <a:t>A</a:t>
            </a:r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、</a:t>
            </a:r>
            <a:r>
              <a:rPr lang="en-US" altLang="zh-CN" sz="3200" b="1" smtClean="0">
                <a:latin typeface="华文细黑" pitchFamily="2" charset="-122"/>
                <a:ea typeface="华文细黑" pitchFamily="2" charset="-122"/>
              </a:rPr>
              <a:t>B</a:t>
            </a:r>
            <a:r>
              <a:rPr lang="zh-CN" altLang="en-US" sz="3200" b="1" smtClean="0">
                <a:latin typeface="华文细黑" pitchFamily="2" charset="-122"/>
                <a:ea typeface="华文细黑" pitchFamily="2" charset="-122"/>
              </a:rPr>
              <a:t>点的方向。</a:t>
            </a:r>
            <a:endParaRPr lang="zh-CN" altLang="en-US" sz="3200" b="1">
              <a:latin typeface="华文细黑" pitchFamily="2" charset="-122"/>
              <a:ea typeface="华文细黑" pitchFamily="2" charset="-122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383970" y="1253182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latin typeface="+mn-ea"/>
              </a:rPr>
              <a:t>A</a:t>
            </a:r>
            <a:endParaRPr lang="zh-CN" altLang="en-US" sz="2400" b="1">
              <a:latin typeface="+mn-ea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2503650" y="4379143"/>
            <a:ext cx="340158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solidFill>
                  <a:prstClr val="black"/>
                </a:solidFill>
                <a:latin typeface="+mn-ea"/>
              </a:rPr>
              <a:t>B</a:t>
            </a:r>
            <a:endParaRPr lang="zh-CN" altLang="en-US">
              <a:latin typeface="+mn-ea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4375858" y="2333302"/>
            <a:ext cx="805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latin typeface="+mn-ea"/>
              </a:rPr>
              <a:t>40°</a:t>
            </a:r>
            <a:endParaRPr lang="zh-CN" altLang="en-US" sz="2400" b="1">
              <a:latin typeface="+mn-ea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3871802" y="1829246"/>
            <a:ext cx="805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latin typeface="+mn-ea"/>
              </a:rPr>
              <a:t>50°</a:t>
            </a:r>
            <a:endParaRPr lang="zh-CN" altLang="en-US" sz="2400" b="1">
              <a:latin typeface="+mn-ea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7380312" y="1974801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b="1" smtClean="0">
              <a:latin typeface="+mn-ea"/>
            </a:endParaRPr>
          </a:p>
          <a:p>
            <a:endParaRPr lang="zh-CN" altLang="en-US"/>
          </a:p>
        </p:txBody>
      </p:sp>
      <p:sp>
        <p:nvSpPr>
          <p:cNvPr id="38" name="TextBox 37"/>
          <p:cNvSpPr txBox="1"/>
          <p:nvPr/>
        </p:nvSpPr>
        <p:spPr>
          <a:xfrm>
            <a:off x="2892301" y="2909366"/>
            <a:ext cx="8354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latin typeface="+mn-ea"/>
              </a:rPr>
              <a:t>60°</a:t>
            </a:r>
            <a:endParaRPr lang="zh-CN" altLang="en-US" sz="2400" b="1">
              <a:latin typeface="+mn-ea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727786" y="2909366"/>
            <a:ext cx="356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 smtClean="0">
                <a:latin typeface="Arial Unicode MS" pitchFamily="34" charset="-122"/>
                <a:ea typeface="Arial Unicode MS" pitchFamily="34" charset="-122"/>
                <a:cs typeface="Arial Unicode MS" pitchFamily="34" charset="-122"/>
              </a:rPr>
              <a:t>o</a:t>
            </a:r>
            <a:endParaRPr lang="zh-CN" altLang="en-US" sz="2400" b="1">
              <a:latin typeface="Arial Unicode MS" pitchFamily="34" charset="-122"/>
              <a:ea typeface="Arial Unicode MS" pitchFamily="34" charset="-122"/>
              <a:cs typeface="Arial Unicode MS" pitchFamily="34" charset="-122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043608" y="4797152"/>
            <a:ext cx="73725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/>
              <a:t>1.   A</a:t>
            </a:r>
            <a:r>
              <a:rPr lang="zh-CN" altLang="en-US" sz="3200" b="1" smtClean="0"/>
              <a:t>点在北偏东</a:t>
            </a:r>
            <a:r>
              <a:rPr lang="en-US" altLang="zh-CN" sz="3200" b="1" smtClean="0"/>
              <a:t>40°</a:t>
            </a:r>
            <a:r>
              <a:rPr lang="zh-CN" altLang="en-US" sz="3200" b="1" smtClean="0"/>
              <a:t>方向。     （          ）</a:t>
            </a:r>
            <a:endParaRPr lang="zh-CN" altLang="en-US" sz="3200" b="1"/>
          </a:p>
        </p:txBody>
      </p:sp>
      <p:sp>
        <p:nvSpPr>
          <p:cNvPr id="21" name="TextBox 20"/>
          <p:cNvSpPr txBox="1"/>
          <p:nvPr/>
        </p:nvSpPr>
        <p:spPr>
          <a:xfrm>
            <a:off x="1043608" y="5661248"/>
            <a:ext cx="73548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 smtClean="0"/>
              <a:t>2.   B</a:t>
            </a:r>
            <a:r>
              <a:rPr lang="zh-CN" altLang="en-US" sz="3200" b="1" smtClean="0"/>
              <a:t>点在南偏西</a:t>
            </a:r>
            <a:r>
              <a:rPr lang="en-US" altLang="zh-CN" sz="3200" b="1" smtClean="0"/>
              <a:t>60°</a:t>
            </a:r>
            <a:r>
              <a:rPr lang="zh-CN" altLang="en-US" sz="3200" b="1" smtClean="0"/>
              <a:t>方向。     （          ）</a:t>
            </a:r>
            <a:endParaRPr lang="zh-CN" altLang="en-US" sz="3200" b="1"/>
          </a:p>
        </p:txBody>
      </p:sp>
      <p:sp>
        <p:nvSpPr>
          <p:cNvPr id="22" name="TextBox 21"/>
          <p:cNvSpPr txBox="1"/>
          <p:nvPr/>
        </p:nvSpPr>
        <p:spPr>
          <a:xfrm>
            <a:off x="6969114" y="4725144"/>
            <a:ext cx="699230" cy="720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smtClean="0">
                <a:solidFill>
                  <a:srgbClr val="FF0000"/>
                </a:solidFill>
              </a:rPr>
              <a:t>×</a:t>
            </a:r>
            <a:endParaRPr lang="zh-CN" altLang="en-US" sz="4000" b="1">
              <a:solidFill>
                <a:srgbClr val="FF0000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969114" y="5589240"/>
            <a:ext cx="6992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000" b="1" smtClean="0">
                <a:solidFill>
                  <a:srgbClr val="FF0000"/>
                </a:solidFill>
              </a:rPr>
              <a:t>×</a:t>
            </a:r>
            <a:endParaRPr lang="zh-CN" altLang="en-US" sz="4000" b="1">
              <a:solidFill>
                <a:srgbClr val="FF0000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699792" y="5229200"/>
            <a:ext cx="30732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FF0000"/>
                </a:solidFill>
              </a:rPr>
              <a:t>北偏东</a:t>
            </a:r>
            <a:r>
              <a:rPr lang="en-US" altLang="zh-CN" sz="3200" b="1" smtClean="0">
                <a:solidFill>
                  <a:srgbClr val="FF0000"/>
                </a:solidFill>
              </a:rPr>
              <a:t>50°</a:t>
            </a:r>
            <a:r>
              <a:rPr lang="zh-CN" altLang="en-US" sz="3200" b="1" smtClean="0">
                <a:solidFill>
                  <a:srgbClr val="FF0000"/>
                </a:solidFill>
              </a:rPr>
              <a:t>方向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2699792" y="6084585"/>
            <a:ext cx="30732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 smtClean="0">
                <a:solidFill>
                  <a:srgbClr val="FF0000"/>
                </a:solidFill>
              </a:rPr>
              <a:t>南偏西</a:t>
            </a:r>
            <a:r>
              <a:rPr lang="en-US" altLang="zh-CN" sz="3200" b="1" smtClean="0">
                <a:solidFill>
                  <a:srgbClr val="FF0000"/>
                </a:solidFill>
              </a:rPr>
              <a:t>30°</a:t>
            </a:r>
            <a:r>
              <a:rPr lang="zh-CN" altLang="en-US" sz="3200" b="1" smtClean="0">
                <a:solidFill>
                  <a:srgbClr val="FF0000"/>
                </a:solidFill>
              </a:rPr>
              <a:t>方向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  <p:grpSp>
        <p:nvGrpSpPr>
          <p:cNvPr id="49" name="组合 48"/>
          <p:cNvGrpSpPr/>
          <p:nvPr/>
        </p:nvGrpSpPr>
        <p:grpSpPr>
          <a:xfrm>
            <a:off x="2195736" y="1556792"/>
            <a:ext cx="3528392" cy="3240360"/>
            <a:chOff x="2267744" y="2060848"/>
            <a:chExt cx="3528392" cy="3240360"/>
          </a:xfrm>
        </p:grpSpPr>
        <p:cxnSp>
          <p:nvCxnSpPr>
            <p:cNvPr id="42" name="直接连接符 41"/>
            <p:cNvCxnSpPr/>
            <p:nvPr/>
          </p:nvCxnSpPr>
          <p:spPr>
            <a:xfrm>
              <a:off x="2267744" y="3429000"/>
              <a:ext cx="3528392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直接连接符 43"/>
            <p:cNvCxnSpPr/>
            <p:nvPr/>
          </p:nvCxnSpPr>
          <p:spPr>
            <a:xfrm flipH="1">
              <a:off x="3851920" y="2060848"/>
              <a:ext cx="0" cy="3240360"/>
            </a:xfrm>
            <a:prstGeom prst="line">
              <a:avLst/>
            </a:prstGeom>
            <a:ln w="38100">
              <a:head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直接连接符 45"/>
            <p:cNvCxnSpPr/>
            <p:nvPr/>
          </p:nvCxnSpPr>
          <p:spPr>
            <a:xfrm flipV="1">
              <a:off x="3851920" y="2132856"/>
              <a:ext cx="1512168" cy="1296144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直接连接符 47"/>
            <p:cNvCxnSpPr/>
            <p:nvPr/>
          </p:nvCxnSpPr>
          <p:spPr>
            <a:xfrm flipH="1">
              <a:off x="2987824" y="3429000"/>
              <a:ext cx="864096" cy="1512168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1" name="TextBox 50"/>
          <p:cNvSpPr txBox="1"/>
          <p:nvPr/>
        </p:nvSpPr>
        <p:spPr>
          <a:xfrm>
            <a:off x="3563888" y="908720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/>
              <a:t>北</a:t>
            </a:r>
            <a:endParaRPr lang="zh-CN" altLang="en-US" sz="2400" b="1"/>
          </a:p>
        </p:txBody>
      </p:sp>
      <p:cxnSp>
        <p:nvCxnSpPr>
          <p:cNvPr id="53" name="直接连接符 52"/>
          <p:cNvCxnSpPr/>
          <p:nvPr/>
        </p:nvCxnSpPr>
        <p:spPr>
          <a:xfrm>
            <a:off x="3779912" y="2708920"/>
            <a:ext cx="144016" cy="7200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直接连接符 54"/>
          <p:cNvCxnSpPr>
            <a:stCxn id="15" idx="1"/>
            <a:endCxn id="15" idx="1"/>
          </p:cNvCxnSpPr>
          <p:nvPr/>
        </p:nvCxnSpPr>
        <p:spPr>
          <a:xfrm flipH="1">
            <a:off x="3727786" y="3140199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直接连接符 56"/>
          <p:cNvCxnSpPr/>
          <p:nvPr/>
        </p:nvCxnSpPr>
        <p:spPr>
          <a:xfrm>
            <a:off x="3923928" y="2780928"/>
            <a:ext cx="72008" cy="144016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直接连接符 58"/>
          <p:cNvCxnSpPr/>
          <p:nvPr/>
        </p:nvCxnSpPr>
        <p:spPr>
          <a:xfrm>
            <a:off x="3635896" y="3212976"/>
            <a:ext cx="144016" cy="7200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8" grpId="0"/>
      <p:bldP spid="16" grpId="0"/>
      <p:bldP spid="21" grpId="0"/>
      <p:bldP spid="22" grpId="0"/>
      <p:bldP spid="24" grpId="0"/>
      <p:bldP spid="30" grpId="0"/>
      <p:bldP spid="3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6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260648"/>
            <a:ext cx="8769546" cy="5544616"/>
          </a:xfrm>
          <a:prstGeom prst="rect">
            <a:avLst/>
          </a:prstGeom>
        </p:spPr>
      </p:pic>
      <p:cxnSp>
        <p:nvCxnSpPr>
          <p:cNvPr id="12" name="直接连接符 11"/>
          <p:cNvCxnSpPr/>
          <p:nvPr/>
        </p:nvCxnSpPr>
        <p:spPr>
          <a:xfrm>
            <a:off x="5004048" y="6525344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https://d.book118.com/967042163132006050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宋体</vt:lpstr>
      <vt:lpstr>华文细黑</vt:lpstr>
      <vt:lpstr>黑体</vt:lpstr>
      <vt:lpstr>华文楷体</vt:lpstr>
      <vt:lpstr>Arial Unicode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2024-09-23T07:54:07.253</cp:lastPrinted>
  <dcterms:created xsi:type="dcterms:W3CDTF">2024-09-22T23:54:07Z</dcterms:created>
  <dcterms:modified xsi:type="dcterms:W3CDTF">2024-09-22T23:54:09Z</dcterms:modified>
</cp:coreProperties>
</file>