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A200883-3548-4406-BC9C-8E9B549A88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8419A00-669F-42FA-A1B6-C370744DBB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58868BE-3594-49A4-BC21-903D00D721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5DCB8C4-94AC-469A-AC45-26B8A1B5F7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7FBF5A0-60E7-48B3-B3D5-1A3BBCC40D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867F8C2-379F-46C4-9D41-AF978068C1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C2EA40D-E37A-435C-9C4A-378F59A9DF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91528ED-EC1E-448A-B605-94061D2CD9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869BF99-2F63-4B97-A0C6-DF00872131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D629286-8E15-4AFC-A0FD-B8A1922C75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4291391-F877-486A-908E-797159293A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6704601101200605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89199" y="1872544"/>
            <a:ext cx="6402705" cy="19773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4950" b="1">
                <a:solidFill>
                  <a:srgbClr val="1B1B1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口腔科牙周炎护理个案</a:t>
            </a:r>
          </a:p>
        </p:txBody>
      </p:sp>
      <p:sp>
        <p:nvSpPr>
          <p:cNvPr id="5" name="AutoShape 5"/>
          <p:cNvSpPr/>
          <p:nvPr/>
        </p:nvSpPr>
        <p:spPr>
          <a:xfrm>
            <a:off x="240326" y="276691"/>
            <a:ext cx="1591602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2023-2026</a:t>
            </a:r>
            <a:endParaRPr lang="en-US" sz="1100"/>
          </a:p>
        </p:txBody>
      </p:sp>
      <p:sp>
        <p:nvSpPr>
          <p:cNvPr id="6" name="TextBox 6"/>
          <p:cNvSpPr txBox="1"/>
          <p:nvPr/>
        </p:nvSpPr>
        <p:spPr>
          <a:xfrm>
            <a:off x="2275078" y="276691"/>
            <a:ext cx="1326473" cy="3867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ONE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727882" y="229066"/>
            <a:ext cx="1944455" cy="483574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KEEP VIEW</a:t>
            </a:r>
          </a:p>
        </p:txBody>
      </p:sp>
      <p:sp>
        <p:nvSpPr>
          <p:cNvPr id="8" name="AutoShape 8"/>
          <p:cNvSpPr/>
          <p:nvPr/>
        </p:nvSpPr>
        <p:spPr>
          <a:xfrm>
            <a:off x="1634706" y="6115727"/>
            <a:ext cx="2473866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838194" y="2335530"/>
            <a:ext cx="906780" cy="2186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12000"/>
              </a:lnSpc>
            </a:pPr>
            <a:r>
              <a:rPr lang="en-US" sz="57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4" name="TextBox 4"/>
          <p:cNvSpPr txBox="1"/>
          <p:nvPr/>
        </p:nvSpPr>
        <p:spPr>
          <a:xfrm rot="5400000">
            <a:off x="767584" y="3307080"/>
            <a:ext cx="1859280" cy="281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255707" y="1292542"/>
            <a:ext cx="7275309" cy="42729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病例介绍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牙周炎概述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护理评估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护理措施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效果评价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08922" y="324224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病例介绍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89579" y="1561960"/>
            <a:ext cx="2806421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64661" y="1561960"/>
            <a:ext cx="2162556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45936" y="2601975"/>
            <a:ext cx="1097280" cy="1097280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3788" y="4992370"/>
            <a:ext cx="1097280" cy="109728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414621" y="4992370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2135991">
            <a:off x="6752079" y="3005407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-2296662">
            <a:off x="5082069" y="2980409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-6933846">
            <a:off x="4590610" y="451003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10800000">
            <a:off x="5884214" y="5286197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 rot="6699367">
            <a:off x="7238684" y="4544360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171891" y="3318396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年龄：35岁</a:t>
            </a:r>
          </a:p>
        </p:txBody>
      </p:sp>
      <p:sp>
        <p:nvSpPr>
          <p:cNvPr id="11" name="Freeform 11"/>
          <p:cNvSpPr/>
          <p:nvPr/>
        </p:nvSpPr>
        <p:spPr>
          <a:xfrm>
            <a:off x="5821069" y="2864915"/>
            <a:ext cx="571400" cy="57140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973593" y="3379295"/>
            <a:ext cx="1097280" cy="109728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66066" y="3659577"/>
            <a:ext cx="512333" cy="51233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116258" y="3379295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418097" y="3668943"/>
            <a:ext cx="493600" cy="49360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34007" y="5314781"/>
            <a:ext cx="476843" cy="476843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6589033" y="5255782"/>
            <a:ext cx="570456" cy="570456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79518" y="4987861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性别：男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53186" y="3304902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居住地：北京市朝阳区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082466" y="4987747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职业：办公室职员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88661" y="1252888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患者姓名：张三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患者基本信息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牙龈红肿、疼痛，刷牙时出血已有一周。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现病史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患者一周前开始出现牙龈红肿、疼痛，刷牙时出血，未予重视。近两天疼痛加重，影响进食，遂来就诊。患者有长期吸烟史，每天约吸10支烟。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31250" r="31250"/>
          <a:stretch>
            <a:fillRect/>
          </a:stretch>
        </p:blipFill>
        <p:spPr>
          <a:xfrm>
            <a:off x="7803289" y="1299241"/>
            <a:ext cx="3679823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主诉与现病史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08922" y="324224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牙周炎概述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89579" y="1561960"/>
            <a:ext cx="2806421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64661" y="1561960"/>
            <a:ext cx="2162556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4946" r="349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2843" r="12843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343" r="30343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牙周炎定义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牙周炎的主要症状包括牙龈红肿、出血、牙齿松动等，严重时会导致牙齿脱落。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牙周炎是一种常见的口腔疾病，主要是由于牙周组织受到细菌感染引起的慢性炎症。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5917" r="15917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根据病情的严重程度，牙周炎可以分为轻度、中度和重度三个等级。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根据病因，牙周炎可以分为原发性牙周炎和继发性牙周炎，原发性牙周炎通常与遗传因素有关，而继发性牙周炎则是由其他口腔疾病如龋齿、牙髓炎等发展而来。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牙周炎分类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421" b="542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牙周炎病因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牙周炎的常见病因包括口腔卫生不良、牙菌斑、牙石、创伤等，这些因素导致牙周组织受到细菌感染，引发炎症反应。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其他可能的病因包括免疫系统异常、内分泌失调、营养不足等，这些因素也可能影响牙周组织的健康状况，导致牙周炎的发生。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08922" y="324224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护理评估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89579" y="1561960"/>
            <a:ext cx="2806421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64661" y="1561960"/>
            <a:ext cx="2162556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检查牙齿是否有松动、疼痛、龋齿等情况，牙龈是否红肿、出血等。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牙齿状况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17583" b="17583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牙周袋深度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口腔卫生状况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708" r="1708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使用牙周探针测量牙周袋深度，评估牙周炎的严重程度。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观察患者口腔卫生状况，包括牙垢、牙石等。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患者口腔状况评估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了解患者对牙周炎的认知程度，包括病因、症状、治疗方法等。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疾病认知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评估患者对口腔卫生的认知和习惯，如刷牙方法、牙线使用等。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口腔卫生知识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了解患者是否有定期口腔检查和洗牙的习惯，以及饮食习惯等。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健康行为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患者认知情况评估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3357" b="1335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7901" b="790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患者心理状况评估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7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焦虑和抑郁状况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观察患者是否有焦虑、抑郁等情绪问题，评估其对治疗的配合度和康复的影响。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7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应激反应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了解患者是否有因牙周炎引起的疼痛、社交障碍等应激反应，评估其对心理的影响。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7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睡眠质量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评估患者的睡眠质量，了解是否因牙周炎疼痛影响睡眠。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https://d.book118.com/967046011012006055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6B73"/>
      </a:accent1>
      <a:accent2>
        <a:srgbClr val="269B8D"/>
      </a:accent2>
      <a:accent3>
        <a:srgbClr val="00657D"/>
      </a:accent3>
      <a:accent4>
        <a:srgbClr val="3B9474"/>
      </a:accent4>
      <a:accent5>
        <a:srgbClr val="6479E6"/>
      </a:accent5>
      <a:accent6>
        <a:srgbClr val="169EA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2024-09-29T15:07:27.476</cp:lastPrinted>
  <dcterms:created xsi:type="dcterms:W3CDTF">2024-09-29T07:07:27Z</dcterms:created>
  <dcterms:modified xsi:type="dcterms:W3CDTF">2024-09-29T07:07:29Z</dcterms:modified>
</cp:coreProperties>
</file>