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50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559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8549E-C9AA-42C0-8334-8BBA7837C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7E3CB-BF36-4BB7-8B92-9A11A06DA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0BFB4-10EB-4B17-A73B-8F0434599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C9879-FBF8-488E-9EB5-13471E8BD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3DB441-9F22-408E-A17B-952DCD050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92580C-A2E6-4AB2-B18C-77E08F044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1777C8-5652-4C19-B557-D93EF267A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0BFBE9-529E-48E0-9AEA-D34F77CBB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E1AEC8-DEA0-49D2-9BBC-623F4EC60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A66B7-4926-4326-8B88-081F838C2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F51AB-3D3D-45CD-950C-4EBEF73E7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497" r:id="rId2"/>
    <p:sldLayoutId id="2147495498" r:id="rId3"/>
    <p:sldLayoutId id="2147495499" r:id="rId4"/>
    <p:sldLayoutId id="2147495500" r:id="rId5"/>
    <p:sldLayoutId id="2147495501" r:id="rId6"/>
    <p:sldLayoutId id="2147495502" r:id="rId7"/>
    <p:sldLayoutId id="2147495503" r:id="rId8"/>
    <p:sldLayoutId id="2147495504" r:id="rId9"/>
    <p:sldLayoutId id="2147495505" r:id="rId10"/>
    <p:sldLayoutId id="214749550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14" Type="http://schemas.openxmlformats.org/officeDocument/2006/relationships/tags" Target="../tags/tag429.xml" /><Relationship Id="rId15" Type="http://schemas.openxmlformats.org/officeDocument/2006/relationships/tags" Target="../tags/tag430.xml" /><Relationship Id="rId2" Type="http://schemas.openxmlformats.org/officeDocument/2006/relationships/tags" Target="../tags/tag417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9.xml" /><Relationship Id="rId11" Type="http://schemas.openxmlformats.org/officeDocument/2006/relationships/tags" Target="../tags/tag440.xml" /><Relationship Id="rId12" Type="http://schemas.openxmlformats.org/officeDocument/2006/relationships/tags" Target="../tags/tag441.xml" /><Relationship Id="rId13" Type="http://schemas.openxmlformats.org/officeDocument/2006/relationships/tags" Target="../tags/tag442.xml" /><Relationship Id="rId14" Type="http://schemas.openxmlformats.org/officeDocument/2006/relationships/tags" Target="../tags/tag443.xml" /><Relationship Id="rId15" Type="http://schemas.openxmlformats.org/officeDocument/2006/relationships/tags" Target="../tags/tag444.xml" /><Relationship Id="rId16" Type="http://schemas.openxmlformats.org/officeDocument/2006/relationships/tags" Target="../tags/tag445.xml" /><Relationship Id="rId17" Type="http://schemas.openxmlformats.org/officeDocument/2006/relationships/tags" Target="../tags/tag446.xml" /><Relationship Id="rId18" Type="http://schemas.openxmlformats.org/officeDocument/2006/relationships/tags" Target="../tags/tag447.xml" /><Relationship Id="rId19" Type="http://schemas.openxmlformats.org/officeDocument/2006/relationships/tags" Target="../tags/tag448.xml" /><Relationship Id="rId2" Type="http://schemas.openxmlformats.org/officeDocument/2006/relationships/tags" Target="../tags/tag431.xml" /><Relationship Id="rId20" Type="http://schemas.openxmlformats.org/officeDocument/2006/relationships/tags" Target="../tags/tag449.xml" /><Relationship Id="rId21" Type="http://schemas.openxmlformats.org/officeDocument/2006/relationships/tags" Target="../tags/tag450.xml" /><Relationship Id="rId3" Type="http://schemas.openxmlformats.org/officeDocument/2006/relationships/tags" Target="../tags/tag432.xml" /><Relationship Id="rId4" Type="http://schemas.openxmlformats.org/officeDocument/2006/relationships/tags" Target="../tags/tag433.xml" /><Relationship Id="rId5" Type="http://schemas.openxmlformats.org/officeDocument/2006/relationships/tags" Target="../tags/tag434.xml" /><Relationship Id="rId6" Type="http://schemas.openxmlformats.org/officeDocument/2006/relationships/tags" Target="../tags/tag435.xml" /><Relationship Id="rId7" Type="http://schemas.openxmlformats.org/officeDocument/2006/relationships/tags" Target="../tags/tag436.xml" /><Relationship Id="rId8" Type="http://schemas.openxmlformats.org/officeDocument/2006/relationships/tags" Target="../tags/tag437.xml" /><Relationship Id="rId9" Type="http://schemas.openxmlformats.org/officeDocument/2006/relationships/tags" Target="../tags/tag4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9.xml" /><Relationship Id="rId11" Type="http://schemas.openxmlformats.org/officeDocument/2006/relationships/tags" Target="../tags/tag460.xml" /><Relationship Id="rId12" Type="http://schemas.openxmlformats.org/officeDocument/2006/relationships/tags" Target="../tags/tag461.xml" /><Relationship Id="rId13" Type="http://schemas.openxmlformats.org/officeDocument/2006/relationships/tags" Target="../tags/tag462.xml" /><Relationship Id="rId2" Type="http://schemas.openxmlformats.org/officeDocument/2006/relationships/tags" Target="../tags/tag451.xml" /><Relationship Id="rId3" Type="http://schemas.openxmlformats.org/officeDocument/2006/relationships/tags" Target="../tags/tag452.xml" /><Relationship Id="rId4" Type="http://schemas.openxmlformats.org/officeDocument/2006/relationships/tags" Target="../tags/tag453.xml" /><Relationship Id="rId5" Type="http://schemas.openxmlformats.org/officeDocument/2006/relationships/tags" Target="../tags/tag454.xml" /><Relationship Id="rId6" Type="http://schemas.openxmlformats.org/officeDocument/2006/relationships/tags" Target="../tags/tag455.xml" /><Relationship Id="rId7" Type="http://schemas.openxmlformats.org/officeDocument/2006/relationships/tags" Target="../tags/tag456.xml" /><Relationship Id="rId8" Type="http://schemas.openxmlformats.org/officeDocument/2006/relationships/tags" Target="../tags/tag457.xml" /><Relationship Id="rId9" Type="http://schemas.openxmlformats.org/officeDocument/2006/relationships/tags" Target="../tags/tag4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1.xml" /><Relationship Id="rId11" Type="http://schemas.openxmlformats.org/officeDocument/2006/relationships/tags" Target="../tags/tag472.xml" /><Relationship Id="rId12" Type="http://schemas.openxmlformats.org/officeDocument/2006/relationships/tags" Target="../tags/tag473.xml" /><Relationship Id="rId13" Type="http://schemas.openxmlformats.org/officeDocument/2006/relationships/tags" Target="../tags/tag474.xml" /><Relationship Id="rId14" Type="http://schemas.openxmlformats.org/officeDocument/2006/relationships/tags" Target="../tags/tag475.xml" /><Relationship Id="rId15" Type="http://schemas.openxmlformats.org/officeDocument/2006/relationships/tags" Target="../tags/tag476.xml" /><Relationship Id="rId2" Type="http://schemas.openxmlformats.org/officeDocument/2006/relationships/tags" Target="../tags/tag463.xml" /><Relationship Id="rId3" Type="http://schemas.openxmlformats.org/officeDocument/2006/relationships/tags" Target="../tags/tag464.xml" /><Relationship Id="rId4" Type="http://schemas.openxmlformats.org/officeDocument/2006/relationships/tags" Target="../tags/tag465.xml" /><Relationship Id="rId5" Type="http://schemas.openxmlformats.org/officeDocument/2006/relationships/tags" Target="../tags/tag466.xml" /><Relationship Id="rId6" Type="http://schemas.openxmlformats.org/officeDocument/2006/relationships/tags" Target="../tags/tag467.xml" /><Relationship Id="rId7" Type="http://schemas.openxmlformats.org/officeDocument/2006/relationships/tags" Target="../tags/tag468.xml" /><Relationship Id="rId8" Type="http://schemas.openxmlformats.org/officeDocument/2006/relationships/tags" Target="../tags/tag469.xml" /><Relationship Id="rId9" Type="http://schemas.openxmlformats.org/officeDocument/2006/relationships/tags" Target="../tags/tag4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77.xml" /><Relationship Id="rId4" Type="http://schemas.openxmlformats.org/officeDocument/2006/relationships/tags" Target="../tags/tag478.xml" /><Relationship Id="rId5" Type="http://schemas.openxmlformats.org/officeDocument/2006/relationships/tags" Target="../tags/tag4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8.xml" /><Relationship Id="rId11" Type="http://schemas.openxmlformats.org/officeDocument/2006/relationships/tags" Target="../tags/tag489.xml" /><Relationship Id="rId12" Type="http://schemas.openxmlformats.org/officeDocument/2006/relationships/tags" Target="../tags/tag490.xml" /><Relationship Id="rId13" Type="http://schemas.openxmlformats.org/officeDocument/2006/relationships/tags" Target="../tags/tag491.xml" /><Relationship Id="rId14" Type="http://schemas.openxmlformats.org/officeDocument/2006/relationships/tags" Target="../tags/tag492.xml" /><Relationship Id="rId15" Type="http://schemas.openxmlformats.org/officeDocument/2006/relationships/tags" Target="../tags/tag493.xml" /><Relationship Id="rId16" Type="http://schemas.openxmlformats.org/officeDocument/2006/relationships/tags" Target="../tags/tag494.xml" /><Relationship Id="rId17" Type="http://schemas.openxmlformats.org/officeDocument/2006/relationships/tags" Target="../tags/tag495.xml" /><Relationship Id="rId18" Type="http://schemas.openxmlformats.org/officeDocument/2006/relationships/tags" Target="../tags/tag496.xml" /><Relationship Id="rId19" Type="http://schemas.openxmlformats.org/officeDocument/2006/relationships/tags" Target="../tags/tag497.xml" /><Relationship Id="rId2" Type="http://schemas.openxmlformats.org/officeDocument/2006/relationships/tags" Target="../tags/tag480.xml" /><Relationship Id="rId20" Type="http://schemas.openxmlformats.org/officeDocument/2006/relationships/tags" Target="../tags/tag498.xml" /><Relationship Id="rId21" Type="http://schemas.openxmlformats.org/officeDocument/2006/relationships/tags" Target="../tags/tag499.xml" /><Relationship Id="rId3" Type="http://schemas.openxmlformats.org/officeDocument/2006/relationships/tags" Target="../tags/tag481.xml" /><Relationship Id="rId4" Type="http://schemas.openxmlformats.org/officeDocument/2006/relationships/tags" Target="../tags/tag482.xml" /><Relationship Id="rId5" Type="http://schemas.openxmlformats.org/officeDocument/2006/relationships/tags" Target="../tags/tag483.xml" /><Relationship Id="rId6" Type="http://schemas.openxmlformats.org/officeDocument/2006/relationships/tags" Target="../tags/tag484.xml" /><Relationship Id="rId7" Type="http://schemas.openxmlformats.org/officeDocument/2006/relationships/tags" Target="../tags/tag485.xml" /><Relationship Id="rId8" Type="http://schemas.openxmlformats.org/officeDocument/2006/relationships/tags" Target="../tags/tag486.xml" /><Relationship Id="rId9" Type="http://schemas.openxmlformats.org/officeDocument/2006/relationships/tags" Target="../tags/tag4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8.xml" /><Relationship Id="rId11" Type="http://schemas.openxmlformats.org/officeDocument/2006/relationships/tags" Target="../tags/tag509.xml" /><Relationship Id="rId12" Type="http://schemas.openxmlformats.org/officeDocument/2006/relationships/tags" Target="../tags/tag510.xml" /><Relationship Id="rId13" Type="http://schemas.openxmlformats.org/officeDocument/2006/relationships/tags" Target="../tags/tag511.xml" /><Relationship Id="rId14" Type="http://schemas.openxmlformats.org/officeDocument/2006/relationships/tags" Target="../tags/tag512.xml" /><Relationship Id="rId15" Type="http://schemas.openxmlformats.org/officeDocument/2006/relationships/tags" Target="../tags/tag513.xml" /><Relationship Id="rId16" Type="http://schemas.openxmlformats.org/officeDocument/2006/relationships/tags" Target="../tags/tag514.xml" /><Relationship Id="rId17" Type="http://schemas.openxmlformats.org/officeDocument/2006/relationships/tags" Target="../tags/tag515.xml" /><Relationship Id="rId18" Type="http://schemas.openxmlformats.org/officeDocument/2006/relationships/tags" Target="../tags/tag516.xml" /><Relationship Id="rId19" Type="http://schemas.openxmlformats.org/officeDocument/2006/relationships/tags" Target="../tags/tag517.xml" /><Relationship Id="rId2" Type="http://schemas.openxmlformats.org/officeDocument/2006/relationships/tags" Target="../tags/tag500.xml" /><Relationship Id="rId3" Type="http://schemas.openxmlformats.org/officeDocument/2006/relationships/tags" Target="../tags/tag501.xml" /><Relationship Id="rId4" Type="http://schemas.openxmlformats.org/officeDocument/2006/relationships/tags" Target="../tags/tag502.xml" /><Relationship Id="rId5" Type="http://schemas.openxmlformats.org/officeDocument/2006/relationships/tags" Target="../tags/tag503.xml" /><Relationship Id="rId6" Type="http://schemas.openxmlformats.org/officeDocument/2006/relationships/tags" Target="../tags/tag504.xml" /><Relationship Id="rId7" Type="http://schemas.openxmlformats.org/officeDocument/2006/relationships/tags" Target="../tags/tag505.xml" /><Relationship Id="rId8" Type="http://schemas.openxmlformats.org/officeDocument/2006/relationships/tags" Target="../tags/tag506.xml" /><Relationship Id="rId9" Type="http://schemas.openxmlformats.org/officeDocument/2006/relationships/tags" Target="../tags/tag5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6.xml" /><Relationship Id="rId11" Type="http://schemas.openxmlformats.org/officeDocument/2006/relationships/tags" Target="../tags/tag527.xml" /><Relationship Id="rId12" Type="http://schemas.openxmlformats.org/officeDocument/2006/relationships/tags" Target="../tags/tag528.xml" /><Relationship Id="rId13" Type="http://schemas.openxmlformats.org/officeDocument/2006/relationships/tags" Target="../tags/tag529.xml" /><Relationship Id="rId2" Type="http://schemas.openxmlformats.org/officeDocument/2006/relationships/tags" Target="../tags/tag518.xml" /><Relationship Id="rId3" Type="http://schemas.openxmlformats.org/officeDocument/2006/relationships/tags" Target="../tags/tag519.xml" /><Relationship Id="rId4" Type="http://schemas.openxmlformats.org/officeDocument/2006/relationships/tags" Target="../tags/tag520.xml" /><Relationship Id="rId5" Type="http://schemas.openxmlformats.org/officeDocument/2006/relationships/tags" Target="../tags/tag521.xml" /><Relationship Id="rId6" Type="http://schemas.openxmlformats.org/officeDocument/2006/relationships/tags" Target="../tags/tag522.xml" /><Relationship Id="rId7" Type="http://schemas.openxmlformats.org/officeDocument/2006/relationships/tags" Target="../tags/tag523.xml" /><Relationship Id="rId8" Type="http://schemas.openxmlformats.org/officeDocument/2006/relationships/tags" Target="../tags/tag524.xml" /><Relationship Id="rId9" Type="http://schemas.openxmlformats.org/officeDocument/2006/relationships/tags" Target="../tags/tag5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8.xml" /><Relationship Id="rId11" Type="http://schemas.openxmlformats.org/officeDocument/2006/relationships/tags" Target="../tags/tag539.xml" /><Relationship Id="rId12" Type="http://schemas.openxmlformats.org/officeDocument/2006/relationships/tags" Target="../tags/tag540.xml" /><Relationship Id="rId13" Type="http://schemas.openxmlformats.org/officeDocument/2006/relationships/tags" Target="../tags/tag541.xml" /><Relationship Id="rId14" Type="http://schemas.openxmlformats.org/officeDocument/2006/relationships/tags" Target="../tags/tag542.xml" /><Relationship Id="rId15" Type="http://schemas.openxmlformats.org/officeDocument/2006/relationships/tags" Target="../tags/tag543.xml" /><Relationship Id="rId2" Type="http://schemas.openxmlformats.org/officeDocument/2006/relationships/tags" Target="../tags/tag530.xml" /><Relationship Id="rId3" Type="http://schemas.openxmlformats.org/officeDocument/2006/relationships/tags" Target="../tags/tag531.xml" /><Relationship Id="rId4" Type="http://schemas.openxmlformats.org/officeDocument/2006/relationships/tags" Target="../tags/tag532.xml" /><Relationship Id="rId5" Type="http://schemas.openxmlformats.org/officeDocument/2006/relationships/tags" Target="../tags/tag533.xml" /><Relationship Id="rId6" Type="http://schemas.openxmlformats.org/officeDocument/2006/relationships/tags" Target="../tags/tag534.xml" /><Relationship Id="rId7" Type="http://schemas.openxmlformats.org/officeDocument/2006/relationships/tags" Target="../tags/tag535.xml" /><Relationship Id="rId8" Type="http://schemas.openxmlformats.org/officeDocument/2006/relationships/tags" Target="../tags/tag536.xml" /><Relationship Id="rId9" Type="http://schemas.openxmlformats.org/officeDocument/2006/relationships/tags" Target="../tags/tag5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44.xml" /><Relationship Id="rId4" Type="http://schemas.openxmlformats.org/officeDocument/2006/relationships/tags" Target="../tags/tag545.xml" /><Relationship Id="rId5" Type="http://schemas.openxmlformats.org/officeDocument/2006/relationships/tags" Target="../tags/tag54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55.xml" /><Relationship Id="rId11" Type="http://schemas.openxmlformats.org/officeDocument/2006/relationships/tags" Target="../tags/tag556.xml" /><Relationship Id="rId12" Type="http://schemas.openxmlformats.org/officeDocument/2006/relationships/tags" Target="../tags/tag557.xml" /><Relationship Id="rId13" Type="http://schemas.openxmlformats.org/officeDocument/2006/relationships/tags" Target="../tags/tag558.xml" /><Relationship Id="rId2" Type="http://schemas.openxmlformats.org/officeDocument/2006/relationships/tags" Target="../tags/tag547.xml" /><Relationship Id="rId3" Type="http://schemas.openxmlformats.org/officeDocument/2006/relationships/tags" Target="../tags/tag548.xml" /><Relationship Id="rId4" Type="http://schemas.openxmlformats.org/officeDocument/2006/relationships/tags" Target="../tags/tag549.xml" /><Relationship Id="rId5" Type="http://schemas.openxmlformats.org/officeDocument/2006/relationships/tags" Target="../tags/tag550.xml" /><Relationship Id="rId6" Type="http://schemas.openxmlformats.org/officeDocument/2006/relationships/tags" Target="../tags/tag551.xml" /><Relationship Id="rId7" Type="http://schemas.openxmlformats.org/officeDocument/2006/relationships/tags" Target="../tags/tag552.xml" /><Relationship Id="rId8" Type="http://schemas.openxmlformats.org/officeDocument/2006/relationships/tags" Target="../tags/tag553.xml" /><Relationship Id="rId9" Type="http://schemas.openxmlformats.org/officeDocument/2006/relationships/tags" Target="../tags/tag55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46014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零食的营销方案和策略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零食市场分析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零食产品定位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营销策略制定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营销执行与效果评估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持续优化与创新发展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零食市场分析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市场规模和增长趋势</a:t>
            </a:r>
            <a:endParaRPr lang="zh-CN" altLang="en-US"/>
          </a:p>
        </p:txBody>
      </p:sp>
      <p:sp>
        <p:nvSpPr>
          <p:cNvPr id="1050728" name="弧形 58"/>
          <p:cNvSpPr/>
          <p:nvPr>
            <p:custDataLst>
              <p:tags r:id="rId2"/>
            </p:custDataLst>
          </p:nvPr>
        </p:nvSpPr>
        <p:spPr>
          <a:xfrm>
            <a:off x="8027409" y="1975580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0" name="弧形 57"/>
          <p:cNvSpPr/>
          <p:nvPr>
            <p:custDataLst>
              <p:tags r:id="rId3"/>
            </p:custDataLst>
          </p:nvPr>
        </p:nvSpPr>
        <p:spPr>
          <a:xfrm>
            <a:off x="838200" y="1975580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2" name="椭圆 22"/>
          <p:cNvSpPr/>
          <p:nvPr>
            <p:custDataLst>
              <p:tags r:id="rId4"/>
            </p:custDataLst>
          </p:nvPr>
        </p:nvSpPr>
        <p:spPr>
          <a:xfrm>
            <a:off x="8354477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4" name="椭圆 23"/>
          <p:cNvSpPr/>
          <p:nvPr>
            <p:custDataLst>
              <p:tags r:id="rId5"/>
            </p:custDataLst>
          </p:nvPr>
        </p:nvSpPr>
        <p:spPr>
          <a:xfrm>
            <a:off x="8724675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6" name="正文"/>
          <p:cNvSpPr txBox="1"/>
          <p:nvPr>
            <p:custDataLst>
              <p:tags r:id="rId6"/>
            </p:custDataLst>
          </p:nvPr>
        </p:nvSpPr>
        <p:spPr>
          <a:xfrm>
            <a:off x="8788472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消费者需求：多样化、个性化、健康化是零食市场的主要趋势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738" name="椭圆 24"/>
          <p:cNvSpPr/>
          <p:nvPr>
            <p:custDataLst>
              <p:tags r:id="rId7"/>
            </p:custDataLst>
          </p:nvPr>
        </p:nvSpPr>
        <p:spPr>
          <a:xfrm>
            <a:off x="6022769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0" name="椭圆 25"/>
          <p:cNvSpPr/>
          <p:nvPr>
            <p:custDataLst>
              <p:tags r:id="rId8"/>
            </p:custDataLst>
          </p:nvPr>
        </p:nvSpPr>
        <p:spPr>
          <a:xfrm>
            <a:off x="6392069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2" name="正文"/>
          <p:cNvSpPr txBox="1"/>
          <p:nvPr>
            <p:custDataLst>
              <p:tags r:id="rId9"/>
            </p:custDataLst>
          </p:nvPr>
        </p:nvSpPr>
        <p:spPr>
          <a:xfrm>
            <a:off x="6456763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增长趋势：随着消费者健康意识的提高，健康零食市场将快速增长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44" name="椭圆 7"/>
          <p:cNvSpPr/>
          <p:nvPr>
            <p:custDataLst>
              <p:tags r:id="rId10"/>
            </p:custDataLst>
          </p:nvPr>
        </p:nvSpPr>
        <p:spPr>
          <a:xfrm>
            <a:off x="3691061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6" name="椭圆 9"/>
          <p:cNvSpPr/>
          <p:nvPr>
            <p:custDataLst>
              <p:tags r:id="rId11"/>
            </p:custDataLst>
          </p:nvPr>
        </p:nvSpPr>
        <p:spPr>
          <a:xfrm>
            <a:off x="4060360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8" name="正文"/>
          <p:cNvSpPr txBox="1"/>
          <p:nvPr>
            <p:custDataLst>
              <p:tags r:id="rId12"/>
            </p:custDataLst>
          </p:nvPr>
        </p:nvSpPr>
        <p:spPr>
          <a:xfrm>
            <a:off x="4125055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中国零食市场规模：预计到2025年将达到1500亿美元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750" name="椭圆 5"/>
          <p:cNvSpPr/>
          <p:nvPr>
            <p:custDataLst>
              <p:tags r:id="rId13"/>
            </p:custDataLst>
          </p:nvPr>
        </p:nvSpPr>
        <p:spPr>
          <a:xfrm>
            <a:off x="1094284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52" name="椭圆 4"/>
          <p:cNvSpPr/>
          <p:nvPr>
            <p:custDataLst>
              <p:tags r:id="rId14"/>
            </p:custDataLst>
          </p:nvPr>
        </p:nvSpPr>
        <p:spPr>
          <a:xfrm>
            <a:off x="1463583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54" name="正文"/>
          <p:cNvSpPr txBox="1"/>
          <p:nvPr>
            <p:custDataLst>
              <p:tags r:id="rId15"/>
            </p:custDataLst>
          </p:nvPr>
        </p:nvSpPr>
        <p:spPr>
          <a:xfrm>
            <a:off x="1528278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全球零食市场规模：预计到2025年将达到6000亿美元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消费者需求和行为特点</a:t>
            </a:r>
            <a:endParaRPr lang="zh-CN" altLang="en-US"/>
          </a:p>
        </p:txBody>
      </p:sp>
      <p:sp>
        <p:nvSpPr>
          <p:cNvPr id="10508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04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0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12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1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消费者对零食的需求：口感、营养、健康、方便、价格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8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消费者购买零食的渠道：超市、便利店、电商平台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8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24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2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32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3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消费者对零食品牌的认知和忠诚度：知名品牌、口碑传播、购买习惯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8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消费者购买零食的频率：每周、每月、每年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竞争对手分析</a:t>
            </a:r>
            <a:endParaRPr lang="zh-CN" altLang="en-US"/>
          </a:p>
        </p:txBody>
      </p:sp>
      <p:sp>
        <p:nvSpPr>
          <p:cNvPr id="1050884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主要竞争对手：列举主要的竞争对手及其市场份额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88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90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竞争对手的优势和劣势：分析竞争对手的优势和劣势，包括产品、价格、渠道、促销等方面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94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竞争对手的市场策略：分析竞争对手的市场策略，包括产品策略、价格策略、渠道策略、促销策略等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00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0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90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竞争对手的潜在威胁：分析竞争对手的潜在威胁，包括新产品开发、市场扩张、价格战等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06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市场空白点和机会</a:t>
            </a:r>
            <a:endParaRPr lang="zh-CN" altLang="en-US"/>
          </a:p>
        </p:txBody>
      </p:sp>
      <p:sp>
        <p:nvSpPr>
          <p:cNvPr id="1050952" name="弧形 58"/>
          <p:cNvSpPr/>
          <p:nvPr>
            <p:custDataLst>
              <p:tags r:id="rId2"/>
            </p:custDataLst>
          </p:nvPr>
        </p:nvSpPr>
        <p:spPr>
          <a:xfrm>
            <a:off x="8027409" y="1975580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54" name="弧形 57"/>
          <p:cNvSpPr/>
          <p:nvPr>
            <p:custDataLst>
              <p:tags r:id="rId3"/>
            </p:custDataLst>
          </p:nvPr>
        </p:nvSpPr>
        <p:spPr>
          <a:xfrm>
            <a:off x="838200" y="1975580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56" name="椭圆 22"/>
          <p:cNvSpPr/>
          <p:nvPr>
            <p:custDataLst>
              <p:tags r:id="rId4"/>
            </p:custDataLst>
          </p:nvPr>
        </p:nvSpPr>
        <p:spPr>
          <a:xfrm>
            <a:off x="8354477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58" name="椭圆 23"/>
          <p:cNvSpPr/>
          <p:nvPr>
            <p:custDataLst>
              <p:tags r:id="rId5"/>
            </p:custDataLst>
          </p:nvPr>
        </p:nvSpPr>
        <p:spPr>
          <a:xfrm>
            <a:off x="8724675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60" name="正文"/>
          <p:cNvSpPr txBox="1"/>
          <p:nvPr>
            <p:custDataLst>
              <p:tags r:id="rId6"/>
            </p:custDataLst>
          </p:nvPr>
        </p:nvSpPr>
        <p:spPr>
          <a:xfrm>
            <a:off x="8788472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地域特色零食市场：挖掘地域特色零食，满足消费者对新鲜事物的好奇心和尝试欲望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962" name="椭圆 24"/>
          <p:cNvSpPr/>
          <p:nvPr>
            <p:custDataLst>
              <p:tags r:id="rId7"/>
            </p:custDataLst>
          </p:nvPr>
        </p:nvSpPr>
        <p:spPr>
          <a:xfrm>
            <a:off x="6022769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64" name="椭圆 25"/>
          <p:cNvSpPr/>
          <p:nvPr>
            <p:custDataLst>
              <p:tags r:id="rId8"/>
            </p:custDataLst>
          </p:nvPr>
        </p:nvSpPr>
        <p:spPr>
          <a:xfrm>
            <a:off x="6392069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66" name="正文"/>
          <p:cNvSpPr txBox="1"/>
          <p:nvPr>
            <p:custDataLst>
              <p:tags r:id="rId9"/>
            </p:custDataLst>
          </p:nvPr>
        </p:nvSpPr>
        <p:spPr>
          <a:xfrm>
            <a:off x="6456763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功能性零食市场：随着生活节奏的加快，消费者对功能性零食的需求也在增加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68" name="椭圆 7"/>
          <p:cNvSpPr/>
          <p:nvPr>
            <p:custDataLst>
              <p:tags r:id="rId10"/>
            </p:custDataLst>
          </p:nvPr>
        </p:nvSpPr>
        <p:spPr>
          <a:xfrm>
            <a:off x="3691061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70" name="椭圆 9"/>
          <p:cNvSpPr/>
          <p:nvPr>
            <p:custDataLst>
              <p:tags r:id="rId11"/>
            </p:custDataLst>
          </p:nvPr>
        </p:nvSpPr>
        <p:spPr>
          <a:xfrm>
            <a:off x="4060360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72" name="正文"/>
          <p:cNvSpPr txBox="1"/>
          <p:nvPr>
            <p:custDataLst>
              <p:tags r:id="rId12"/>
            </p:custDataLst>
          </p:nvPr>
        </p:nvSpPr>
        <p:spPr>
          <a:xfrm>
            <a:off x="4125055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儿童零食市场：儿童零食市场潜力巨大，但目前市场上专门针对儿童的零食品牌较少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974" name="椭圆 5"/>
          <p:cNvSpPr/>
          <p:nvPr>
            <p:custDataLst>
              <p:tags r:id="rId13"/>
            </p:custDataLst>
          </p:nvPr>
        </p:nvSpPr>
        <p:spPr>
          <a:xfrm>
            <a:off x="1094284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76" name="椭圆 4"/>
          <p:cNvSpPr/>
          <p:nvPr>
            <p:custDataLst>
              <p:tags r:id="rId14"/>
            </p:custDataLst>
          </p:nvPr>
        </p:nvSpPr>
        <p:spPr>
          <a:xfrm>
            <a:off x="1463583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78" name="正文"/>
          <p:cNvSpPr txBox="1"/>
          <p:nvPr>
            <p:custDataLst>
              <p:tags r:id="rId15"/>
            </p:custDataLst>
          </p:nvPr>
        </p:nvSpPr>
        <p:spPr>
          <a:xfrm>
            <a:off x="1528278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健康零食市场：随着健康意识的提高，消费者对健康零食的需求越来越大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02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零食产品定位</a:t>
            </a:r>
            <a:endParaRPr lang="zh-CN" altLang="en-US"/>
          </a:p>
        </p:txBody>
      </p:sp>
      <p:sp>
        <p:nvSpPr>
          <p:cNvPr id="105102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产品特点与优势</a:t>
            </a:r>
            <a:endParaRPr lang="zh-CN" altLang="en-US"/>
          </a:p>
        </p:txBody>
      </p:sp>
      <p:sp>
        <p:nvSpPr>
          <p:cNvPr id="10513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50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5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58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6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口感独特：零食的口感是吸引消费者的关键因素之一，独特的口感可以增加消费者的购买欲望。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3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包装精美：精美的包装可以提高零食的档次，吸引消费者的眼球，增加购买欲望。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3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70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7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78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8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价格合理：合理的价格可以让更多的消费者接受，提高产品的销量。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3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营养丰富：零食的营养成分也是消费者关注的重点，富含营养的零食更容易受到消费者的青睐。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目标消费者群体</a:t>
            </a:r>
            <a:endParaRPr lang="zh-CN" altLang="en-US"/>
          </a:p>
        </p:txBody>
      </p:sp>
      <p:sp>
        <p:nvSpPr>
          <p:cNvPr id="1051430" name="矩形 3"/>
          <p:cNvSpPr/>
          <p:nvPr>
            <p:custDataLst>
              <p:tags r:id="rId2"/>
            </p:custDataLst>
          </p:nvPr>
        </p:nvSpPr>
        <p:spPr>
          <a:xfrm>
            <a:off x="1187449" y="1630592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32" name="矩形 13"/>
          <p:cNvSpPr/>
          <p:nvPr>
            <p:custDataLst>
              <p:tags r:id="rId3"/>
            </p:custDataLst>
          </p:nvPr>
        </p:nvSpPr>
        <p:spPr>
          <a:xfrm>
            <a:off x="838200" y="1630592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34" name="文本框 4"/>
          <p:cNvSpPr txBox="1"/>
          <p:nvPr>
            <p:custDataLst>
              <p:tags r:id="rId4"/>
            </p:custDataLst>
          </p:nvPr>
        </p:nvSpPr>
        <p:spPr>
          <a:xfrm>
            <a:off x="1367608" y="17332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年龄段：18-35岁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36" name="矩形 39"/>
          <p:cNvSpPr/>
          <p:nvPr>
            <p:custDataLst>
              <p:tags r:id="rId5"/>
            </p:custDataLst>
          </p:nvPr>
        </p:nvSpPr>
        <p:spPr>
          <a:xfrm>
            <a:off x="1187449" y="3043576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38" name="矩形 5"/>
          <p:cNvSpPr/>
          <p:nvPr>
            <p:custDataLst>
              <p:tags r:id="rId6"/>
            </p:custDataLst>
          </p:nvPr>
        </p:nvSpPr>
        <p:spPr>
          <a:xfrm>
            <a:off x="838200" y="3043576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0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146260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性别：女性为主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42" name="矩形 12"/>
          <p:cNvSpPr/>
          <p:nvPr>
            <p:custDataLst>
              <p:tags r:id="rId8"/>
            </p:custDataLst>
          </p:nvPr>
        </p:nvSpPr>
        <p:spPr>
          <a:xfrm>
            <a:off x="1187449" y="4456559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4" name="矩形 17"/>
          <p:cNvSpPr/>
          <p:nvPr>
            <p:custDataLst>
              <p:tags r:id="rId9"/>
            </p:custDataLst>
          </p:nvPr>
        </p:nvSpPr>
        <p:spPr>
          <a:xfrm>
            <a:off x="838200" y="4456559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6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559244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兴趣爱好：喜欢尝试新事物，追求时尚潮流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48" name="矩形 49"/>
          <p:cNvSpPr/>
          <p:nvPr>
            <p:custDataLst>
              <p:tags r:id="rId11"/>
            </p:custDataLst>
          </p:nvPr>
        </p:nvSpPr>
        <p:spPr>
          <a:xfrm>
            <a:off x="6638935" y="1630592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0" name="矩形 26"/>
          <p:cNvSpPr/>
          <p:nvPr>
            <p:custDataLst>
              <p:tags r:id="rId12"/>
            </p:custDataLst>
          </p:nvPr>
        </p:nvSpPr>
        <p:spPr>
          <a:xfrm>
            <a:off x="6289686" y="1630592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2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7332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消费习惯：注重品质，愿意为高品质产品支付溢价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54" name="矩形 64"/>
          <p:cNvSpPr/>
          <p:nvPr>
            <p:custDataLst>
              <p:tags r:id="rId14"/>
            </p:custDataLst>
          </p:nvPr>
        </p:nvSpPr>
        <p:spPr>
          <a:xfrm>
            <a:off x="6638935" y="3043576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6" name="矩形 65"/>
          <p:cNvSpPr/>
          <p:nvPr>
            <p:custDataLst>
              <p:tags r:id="rId15"/>
            </p:custDataLst>
          </p:nvPr>
        </p:nvSpPr>
        <p:spPr>
          <a:xfrm>
            <a:off x="6289686" y="3043576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8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146260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购买渠道：线上购物平台，如淘宝、京东等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60" name="矩形 67"/>
          <p:cNvSpPr/>
          <p:nvPr>
            <p:custDataLst>
              <p:tags r:id="rId17"/>
            </p:custDataLst>
          </p:nvPr>
        </p:nvSpPr>
        <p:spPr>
          <a:xfrm>
            <a:off x="6638935" y="4456559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2" name="矩形 68"/>
          <p:cNvSpPr/>
          <p:nvPr>
            <p:custDataLst>
              <p:tags r:id="rId18"/>
            </p:custDataLst>
          </p:nvPr>
        </p:nvSpPr>
        <p:spPr>
          <a:xfrm>
            <a:off x="6289686" y="4456559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4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559244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消费场景：休闲时刻，如看电影、追剧、聚会等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5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与竞品的差异化</a:t>
            </a:r>
            <a:endParaRPr lang="zh-CN" altLang="en-US"/>
          </a:p>
        </p:txBody>
      </p:sp>
      <p:sp>
        <p:nvSpPr>
          <p:cNvPr id="1051510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12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14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口味独特：开发独特口味的零食，满足消费者对新鲜口感的追求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16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18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20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健康营养：强调零食的健康营养成分，满足消费者对健康饮食的需求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22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24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26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包装创新：设计独特、吸引人的包装，提高产品的辨识度和吸引力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28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30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32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价格策略：采用差异化的价格策略，满足不同消费层次的需求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5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品牌形象和口碑</a:t>
            </a:r>
            <a:endParaRPr lang="zh-CN" altLang="en-US"/>
          </a:p>
        </p:txBody>
      </p:sp>
      <p:sp>
        <p:nvSpPr>
          <p:cNvPr id="1051578" name="弧形 58"/>
          <p:cNvSpPr/>
          <p:nvPr>
            <p:custDataLst>
              <p:tags r:id="rId2"/>
            </p:custDataLst>
          </p:nvPr>
        </p:nvSpPr>
        <p:spPr>
          <a:xfrm>
            <a:off x="8027409" y="1975580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80" name="弧形 57"/>
          <p:cNvSpPr/>
          <p:nvPr>
            <p:custDataLst>
              <p:tags r:id="rId3"/>
            </p:custDataLst>
          </p:nvPr>
        </p:nvSpPr>
        <p:spPr>
          <a:xfrm>
            <a:off x="838200" y="1975580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82" name="椭圆 22"/>
          <p:cNvSpPr/>
          <p:nvPr>
            <p:custDataLst>
              <p:tags r:id="rId4"/>
            </p:custDataLst>
          </p:nvPr>
        </p:nvSpPr>
        <p:spPr>
          <a:xfrm>
            <a:off x="8354477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84" name="椭圆 23"/>
          <p:cNvSpPr/>
          <p:nvPr>
            <p:custDataLst>
              <p:tags r:id="rId5"/>
            </p:custDataLst>
          </p:nvPr>
        </p:nvSpPr>
        <p:spPr>
          <a:xfrm>
            <a:off x="8724675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86" name="正文"/>
          <p:cNvSpPr txBox="1"/>
          <p:nvPr>
            <p:custDataLst>
              <p:tags r:id="rId6"/>
            </p:custDataLst>
          </p:nvPr>
        </p:nvSpPr>
        <p:spPr>
          <a:xfrm>
            <a:off x="8788472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跨界合作：与其他品牌或IP进行跨界合作，提升品牌形象和知名度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588" name="椭圆 24"/>
          <p:cNvSpPr/>
          <p:nvPr>
            <p:custDataLst>
              <p:tags r:id="rId7"/>
            </p:custDataLst>
          </p:nvPr>
        </p:nvSpPr>
        <p:spPr>
          <a:xfrm>
            <a:off x="6022769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90" name="椭圆 25"/>
          <p:cNvSpPr/>
          <p:nvPr>
            <p:custDataLst>
              <p:tags r:id="rId8"/>
            </p:custDataLst>
          </p:nvPr>
        </p:nvSpPr>
        <p:spPr>
          <a:xfrm>
            <a:off x="6392069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92" name="正文"/>
          <p:cNvSpPr txBox="1"/>
          <p:nvPr>
            <p:custDataLst>
              <p:tags r:id="rId9"/>
            </p:custDataLst>
          </p:nvPr>
        </p:nvSpPr>
        <p:spPr>
          <a:xfrm>
            <a:off x="6456763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社交媒体：利用社交媒体平台，发布产品信息和用户评价，提高品牌曝光度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94" name="椭圆 7"/>
          <p:cNvSpPr/>
          <p:nvPr>
            <p:custDataLst>
              <p:tags r:id="rId10"/>
            </p:custDataLst>
          </p:nvPr>
        </p:nvSpPr>
        <p:spPr>
          <a:xfrm>
            <a:off x="3691061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96" name="椭圆 9"/>
          <p:cNvSpPr/>
          <p:nvPr>
            <p:custDataLst>
              <p:tags r:id="rId11"/>
            </p:custDataLst>
          </p:nvPr>
        </p:nvSpPr>
        <p:spPr>
          <a:xfrm>
            <a:off x="4060360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98" name="正文"/>
          <p:cNvSpPr txBox="1"/>
          <p:nvPr>
            <p:custDataLst>
              <p:tags r:id="rId12"/>
            </p:custDataLst>
          </p:nvPr>
        </p:nvSpPr>
        <p:spPr>
          <a:xfrm>
            <a:off x="4125055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口碑营销：通过消费者口碑传播，提高品牌知名度和美誉度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600" name="椭圆 5"/>
          <p:cNvSpPr/>
          <p:nvPr>
            <p:custDataLst>
              <p:tags r:id="rId13"/>
            </p:custDataLst>
          </p:nvPr>
        </p:nvSpPr>
        <p:spPr>
          <a:xfrm>
            <a:off x="1094284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02" name="椭圆 4"/>
          <p:cNvSpPr/>
          <p:nvPr>
            <p:custDataLst>
              <p:tags r:id="rId14"/>
            </p:custDataLst>
          </p:nvPr>
        </p:nvSpPr>
        <p:spPr>
          <a:xfrm>
            <a:off x="1463583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04" name="正文"/>
          <p:cNvSpPr txBox="1"/>
          <p:nvPr>
            <p:custDataLst>
              <p:tags r:id="rId15"/>
            </p:custDataLst>
          </p:nvPr>
        </p:nvSpPr>
        <p:spPr>
          <a:xfrm>
            <a:off x="1528278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品牌形象：塑造健康、美味、时尚的品牌形象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64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营销策略制定</a:t>
            </a:r>
            <a:endParaRPr lang="zh-CN" altLang="en-US"/>
          </a:p>
        </p:txBody>
      </p:sp>
      <p:sp>
        <p:nvSpPr>
          <p:cNvPr id="105165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19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价格策略</a:t>
            </a:r>
            <a:endParaRPr lang="zh-CN" altLang="en-US"/>
          </a:p>
        </p:txBody>
      </p:sp>
      <p:sp>
        <p:nvSpPr>
          <p:cNvPr id="1051972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74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76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成本加成定价法：根据成本加上一定的利润来确定价格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78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80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82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竞争定价法：根据竞争对手的价格来确定自己的价格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84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86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88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需求定价法：根据市场需求和消费者购买意愿来确定价格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90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92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94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心理定价法：根据消费者的心理预期和购买习惯来确定价格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https://d.book118.com/967046014026006031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79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54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思源黑体 CN Normal</vt:lpstr>
      <vt:lpstr>Calibri Light</vt:lpstr>
      <vt:lpstr>宋体</vt:lpstr>
      <vt:lpstr>Office Theme</vt:lpstr>
      <vt:lpstr>零食的营销方案和策略</vt:lpstr>
      <vt:lpstr>目录</vt:lpstr>
      <vt:lpstr>单击编辑章节标题</vt:lpstr>
      <vt:lpstr>零食市场分析</vt:lpstr>
      <vt:lpstr>市场规模和增长趋势</vt:lpstr>
      <vt:lpstr>消费者需求和行为特点</vt:lpstr>
      <vt:lpstr>竞争对手分析</vt:lpstr>
      <vt:lpstr>市场空白点和机会</vt:lpstr>
      <vt:lpstr>零食产品定位</vt:lpstr>
      <vt:lpstr>产品特点与优势</vt:lpstr>
      <vt:lpstr>目标消费者群体</vt:lpstr>
      <vt:lpstr>与竞品的差异化</vt:lpstr>
      <vt:lpstr>品牌形象和口碑</vt:lpstr>
      <vt:lpstr>营销策略制定</vt:lpstr>
      <vt:lpstr>价格策略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2024-09-03T04:30:26.047</cp:lastPrinted>
  <dcterms:created xsi:type="dcterms:W3CDTF">2024-09-02T20:30:26Z</dcterms:created>
  <dcterms:modified xsi:type="dcterms:W3CDTF">2024-09-02T20:30:29Z</dcterms:modified>
</cp:coreProperties>
</file>