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89E5559-1270-4A4C-8B91-C0230F2D434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60" name="PlaceHolder 1"/>
          <p:cNvSpPr>
            <a:spLocks noGrp="1"/>
          </p:cNvSpPr>
          <p:nvPr>
            <p:ph type="sldImg"/>
          </p:nvPr>
        </p:nvSpPr>
        <p:spPr>
          <a:xfrm>
            <a:off x="685800" y="1143000"/>
            <a:ext cx="5486040" cy="3085920"/>
          </a:xfrm>
          <a:prstGeom prst="rect">
            <a:avLst/>
          </a:prstGeom>
          <a:ln w="0">
            <a:noFill/>
          </a:ln>
        </p:spPr>
      </p:sp>
      <p:sp>
        <p:nvSpPr>
          <p:cNvPr id="136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6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63" name="PlaceHolder 1"/>
          <p:cNvSpPr>
            <a:spLocks noGrp="1"/>
          </p:cNvSpPr>
          <p:nvPr>
            <p:ph type="sldImg"/>
          </p:nvPr>
        </p:nvSpPr>
        <p:spPr>
          <a:xfrm>
            <a:off x="685800" y="1143000"/>
            <a:ext cx="5486040" cy="3085920"/>
          </a:xfrm>
          <a:prstGeom prst="rect">
            <a:avLst/>
          </a:prstGeom>
          <a:ln w="0">
            <a:noFill/>
          </a:ln>
        </p:spPr>
      </p:sp>
      <p:sp>
        <p:nvSpPr>
          <p:cNvPr id="136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6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66" name="PlaceHolder 1"/>
          <p:cNvSpPr>
            <a:spLocks noGrp="1"/>
          </p:cNvSpPr>
          <p:nvPr>
            <p:ph type="sldImg"/>
          </p:nvPr>
        </p:nvSpPr>
        <p:spPr>
          <a:xfrm>
            <a:off x="685800" y="1143000"/>
            <a:ext cx="5486040" cy="3085920"/>
          </a:xfrm>
          <a:prstGeom prst="rect">
            <a:avLst/>
          </a:prstGeom>
          <a:ln w="0">
            <a:noFill/>
          </a:ln>
        </p:spPr>
      </p:sp>
      <p:sp>
        <p:nvSpPr>
          <p:cNvPr id="136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6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69" name="PlaceHolder 1"/>
          <p:cNvSpPr>
            <a:spLocks noGrp="1"/>
          </p:cNvSpPr>
          <p:nvPr>
            <p:ph type="sldImg"/>
          </p:nvPr>
        </p:nvSpPr>
        <p:spPr>
          <a:xfrm>
            <a:off x="685800" y="1143000"/>
            <a:ext cx="5486040" cy="3085920"/>
          </a:xfrm>
          <a:prstGeom prst="rect">
            <a:avLst/>
          </a:prstGeom>
          <a:ln w="0">
            <a:noFill/>
          </a:ln>
        </p:spPr>
      </p:sp>
      <p:sp>
        <p:nvSpPr>
          <p:cNvPr id="137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7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72" name="PlaceHolder 1"/>
          <p:cNvSpPr>
            <a:spLocks noGrp="1"/>
          </p:cNvSpPr>
          <p:nvPr>
            <p:ph type="sldImg"/>
          </p:nvPr>
        </p:nvSpPr>
        <p:spPr>
          <a:xfrm>
            <a:off x="685800" y="1143000"/>
            <a:ext cx="5486040" cy="3085920"/>
          </a:xfrm>
          <a:prstGeom prst="rect">
            <a:avLst/>
          </a:prstGeom>
          <a:ln w="0">
            <a:noFill/>
          </a:ln>
        </p:spPr>
      </p:sp>
      <p:sp>
        <p:nvSpPr>
          <p:cNvPr id="137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7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75" name="PlaceHolder 1"/>
          <p:cNvSpPr>
            <a:spLocks noGrp="1"/>
          </p:cNvSpPr>
          <p:nvPr>
            <p:ph type="sldImg"/>
          </p:nvPr>
        </p:nvSpPr>
        <p:spPr>
          <a:xfrm>
            <a:off x="685800" y="1143000"/>
            <a:ext cx="5486040" cy="3085920"/>
          </a:xfrm>
          <a:prstGeom prst="rect">
            <a:avLst/>
          </a:prstGeom>
          <a:ln w="0">
            <a:noFill/>
          </a:ln>
        </p:spPr>
      </p:sp>
      <p:sp>
        <p:nvSpPr>
          <p:cNvPr id="137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7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8AF243-1831-4956-960D-1B64F31B7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8EA16D-7DCF-484B-9089-C441E2792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A48E27-E244-402B-A664-6A5F8B913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67C3E7-361E-4DF7-827D-A7B38C830A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BF62DC-D777-4401-B60A-883D238693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5F6515-0E40-46AD-8B88-248694A643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D61832-C105-46EE-8B4A-7230E4538A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D75E16-F256-42D0-8ACC-C065E9FBFE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09BF15-4D7C-4193-B789-4F8608654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214351-5724-46EF-B9BD-348D78E6E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181EDF-CC2F-405B-8637-92130F441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9097FEF-DA73-482F-B23D-315A65496A0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3758FB7-30CD-4E6E-AF23-3906E8CF731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055002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钢厂行业安全生产规章制度培训</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钢厂行业安全生产规章制度培训简介</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钢厂行业安全生产法律法规解读</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钢厂行业安全生产事故案例分析</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钢厂行业安全生产技能培训</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钢厂行业安全生产管理模式</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钢厂行业安全生产综合演练</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钢厂行业安全生产规章制度培训简介</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钢厂行业概况</a:t>
            </a:r>
            <a:endParaRPr lang="en-US" sz="2800" b="0" strike="noStrike" spc="-1">
              <a:solidFill>
                <a:srgbClr val="000000"/>
              </a:solidFill>
              <a:latin typeface="Arial"/>
            </a:endParaRPr>
          </a:p>
        </p:txBody>
      </p:sp>
      <p:sp>
        <p:nvSpPr>
          <p:cNvPr id="1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钢厂行业是一个拥有悠久发展历史的产业，主要生产各种钢铁产品。在现代工业中扮演着重要角色。然而，钢厂安全生产面临着诸多挑战，需要重视和加强管理。</a:t>
            </a:r>
            <a:endParaRPr lang="en-US" sz="18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9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9" name="组合 81"/>
          <p:cNvGrpSpPr/>
          <p:nvPr/>
        </p:nvGrpSpPr>
        <p:grpSpPr>
          <a:xfrm>
            <a:off x="5322960" y="5068080"/>
            <a:ext cx="988200" cy="1001880"/>
            <a:chOff x="5322960" y="5068080"/>
            <a:chExt cx="988200" cy="1001880"/>
          </a:xfrm>
        </p:grpSpPr>
        <p:sp>
          <p:nvSpPr>
            <p:cNvPr id="20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16" name="组合 64"/>
          <p:cNvGrpSpPr/>
          <p:nvPr/>
        </p:nvGrpSpPr>
        <p:grpSpPr>
          <a:xfrm>
            <a:off x="-119880" y="962280"/>
            <a:ext cx="1961640" cy="2948040"/>
            <a:chOff x="-119880" y="962280"/>
            <a:chExt cx="1961640" cy="2948040"/>
          </a:xfrm>
        </p:grpSpPr>
        <p:sp>
          <p:nvSpPr>
            <p:cNvPr id="21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安全生产的重要性</a:t>
            </a:r>
            <a:endParaRPr lang="en-US" sz="3600" b="0" strike="noStrike" spc="-1">
              <a:solidFill>
                <a:schemeClr val="dk1"/>
              </a:solidFill>
              <a:latin typeface="Arial"/>
            </a:endParaRPr>
          </a:p>
        </p:txBody>
      </p:sp>
      <p:sp>
        <p:nvSpPr>
          <p:cNvPr id="22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安全生产直接关系到企业的生产经营和发展</a:t>
            </a:r>
            <a:endParaRPr lang="en-US" sz="1600" b="0" strike="noStrike" spc="-1">
              <a:solidFill>
                <a:srgbClr val="000000"/>
              </a:solidFill>
              <a:latin typeface="Arial"/>
            </a:endParaRPr>
          </a:p>
        </p:txBody>
      </p:sp>
      <p:sp>
        <p:nvSpPr>
          <p:cNvPr id="23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企业影响</a:t>
            </a:r>
            <a:endParaRPr lang="en-US" sz="2000" b="0" strike="noStrike" spc="-1">
              <a:solidFill>
                <a:srgbClr val="000000"/>
              </a:solidFill>
              <a:latin typeface="Arial"/>
            </a:endParaRPr>
          </a:p>
        </p:txBody>
      </p:sp>
      <p:sp>
        <p:nvSpPr>
          <p:cNvPr id="23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安全生产是为了保障员工的生命安全和身体健康</a:t>
            </a:r>
            <a:endParaRPr lang="en-US" sz="1600" b="0" strike="noStrike" spc="-1">
              <a:solidFill>
                <a:srgbClr val="000000"/>
              </a:solidFill>
              <a:latin typeface="Arial"/>
            </a:endParaRPr>
          </a:p>
        </p:txBody>
      </p:sp>
      <p:sp>
        <p:nvSpPr>
          <p:cNvPr id="23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员工保障</a:t>
            </a:r>
            <a:endParaRPr lang="en-US" sz="2000" b="0" strike="noStrike" spc="-1">
              <a:solidFill>
                <a:srgbClr val="000000"/>
              </a:solidFill>
              <a:latin typeface="Arial"/>
            </a:endParaRPr>
          </a:p>
        </p:txBody>
      </p:sp>
      <p:sp>
        <p:nvSpPr>
          <p:cNvPr id="23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安全生产事关整个社会的稳定和发展</a:t>
            </a:r>
            <a:endParaRPr lang="en-US" sz="1600" b="0" strike="noStrike" spc="-1">
              <a:solidFill>
                <a:srgbClr val="000000"/>
              </a:solidFill>
              <a:latin typeface="Arial"/>
            </a:endParaRPr>
          </a:p>
        </p:txBody>
      </p:sp>
      <p:sp>
        <p:nvSpPr>
          <p:cNvPr id="23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社会意义</a:t>
            </a:r>
            <a:endParaRPr lang="en-US" sz="2000" b="0" strike="noStrike" spc="-1">
              <a:solidFill>
                <a:srgbClr val="000000"/>
              </a:solidFill>
              <a:latin typeface="Arial"/>
            </a:endParaRPr>
          </a:p>
        </p:txBody>
      </p:sp>
      <p:sp>
        <p:nvSpPr>
          <p:cNvPr id="23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3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16"/>
                                        </p:tgtEl>
                                        <p:attrNameLst>
                                          <p:attrName>style.visibility</p:attrName>
                                        </p:attrNameLst>
                                      </p:cBhvr>
                                      <p:to>
                                        <p:strVal val="visible"/>
                                      </p:to>
                                    </p:set>
                                    <p:anim calcmode="lin" valueType="num">
                                      <p:cBhvr additive="repl">
                                        <p:cTn id="7" dur="3400" fill="hold"/>
                                        <p:tgtEl>
                                          <p:spTgt spid="216"/>
                                        </p:tgtEl>
                                        <p:attrNameLst>
                                          <p:attrName>ppt_x</p:attrName>
                                        </p:attrNameLst>
                                      </p:cBhvr>
                                      <p:tavLst>
                                        <p:tav tm="0">
                                          <p:val>
                                            <p:strVal val="0-#ppt_w/2"/>
                                          </p:val>
                                        </p:tav>
                                        <p:tav tm="100000">
                                          <p:val>
                                            <p:strVal val="#ppt_x"/>
                                          </p:val>
                                        </p:tav>
                                      </p:tavLst>
                                    </p:anim>
                                    <p:anim calcmode="lin" valueType="num">
                                      <p:cBhvr additive="repl">
                                        <p:cTn id="8" dur="3400" fill="hold"/>
                                        <p:tgtEl>
                                          <p:spTgt spid="21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199"/>
                                        </p:tgtEl>
                                        <p:attrNameLst>
                                          <p:attrName>style.visibility</p:attrName>
                                        </p:attrNameLst>
                                      </p:cBhvr>
                                      <p:to>
                                        <p:strVal val="visible"/>
                                      </p:to>
                                    </p:set>
                                    <p:anim calcmode="lin" valueType="num">
                                      <p:cBhvr additive="repl">
                                        <p:cTn id="11" dur="4000" fill="hold"/>
                                        <p:tgtEl>
                                          <p:spTgt spid="199"/>
                                        </p:tgtEl>
                                        <p:attrNameLst>
                                          <p:attrName>ppt_x</p:attrName>
                                        </p:attrNameLst>
                                      </p:cBhvr>
                                      <p:tavLst>
                                        <p:tav tm="0">
                                          <p:val>
                                            <p:strVal val="0-#ppt_w/2"/>
                                          </p:val>
                                        </p:tav>
                                        <p:tav tm="100000">
                                          <p:val>
                                            <p:strVal val="#ppt_x"/>
                                          </p:val>
                                        </p:tav>
                                      </p:tavLst>
                                    </p:anim>
                                    <p:anim calcmode="lin" valueType="num">
                                      <p:cBhvr additive="repl">
                                        <p:cTn id="12" dur="4000" fill="hold"/>
                                        <p:tgtEl>
                                          <p:spTgt spid="1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7" name="组合 64"/>
          <p:cNvGrpSpPr/>
          <p:nvPr/>
        </p:nvGrpSpPr>
        <p:grpSpPr>
          <a:xfrm>
            <a:off x="-119880" y="962280"/>
            <a:ext cx="1961640" cy="2948040"/>
            <a:chOff x="-119880" y="962280"/>
            <a:chExt cx="1961640" cy="2948040"/>
          </a:xfrm>
        </p:grpSpPr>
        <p:sp>
          <p:nvSpPr>
            <p:cNvPr id="238"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39"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0"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1"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2"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3"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4"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5"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6"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7"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8"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4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50"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制定和执行</a:t>
            </a:r>
            <a:endParaRPr lang="en-US" sz="1800" b="0" strike="noStrike" spc="-1">
              <a:solidFill>
                <a:srgbClr val="000000"/>
              </a:solidFill>
              <a:latin typeface="Arial"/>
            </a:endParaRPr>
          </a:p>
        </p:txBody>
      </p:sp>
      <p:sp>
        <p:nvSpPr>
          <p:cNvPr id="251"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规章制度的制定应科学合理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执行应严格落实，不能有例外</a:t>
            </a:r>
            <a:endParaRPr lang="en-US" sz="1400" b="0" strike="noStrike" spc="-1">
              <a:solidFill>
                <a:srgbClr val="000000"/>
              </a:solidFill>
              <a:latin typeface="Arial"/>
            </a:endParaRPr>
          </a:p>
        </p:txBody>
      </p:sp>
      <p:sp>
        <p:nvSpPr>
          <p:cNvPr id="25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53"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安全保障</a:t>
            </a:r>
            <a:endParaRPr lang="en-US" sz="1800" b="0" strike="noStrike" spc="-1">
              <a:solidFill>
                <a:srgbClr val="000000"/>
              </a:solidFill>
              <a:latin typeface="Arial"/>
            </a:endParaRPr>
          </a:p>
        </p:txBody>
      </p:sp>
      <p:sp>
        <p:nvSpPr>
          <p:cNvPr id="254"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规章制度对安全生产起到决定性作用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是预防事故的有效手段</a:t>
            </a:r>
            <a:endParaRPr lang="en-US" sz="1400" b="0" strike="noStrike" spc="-1">
              <a:solidFill>
                <a:srgbClr val="000000"/>
              </a:solidFill>
              <a:latin typeface="Arial"/>
            </a:endParaRPr>
          </a:p>
        </p:txBody>
      </p:sp>
      <p:sp>
        <p:nvSpPr>
          <p:cNvPr id="25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56"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培训</a:t>
            </a:r>
            <a:endParaRPr lang="en-US" sz="1800" b="0" strike="noStrike" spc="-1">
              <a:solidFill>
                <a:srgbClr val="000000"/>
              </a:solidFill>
              <a:latin typeface="Arial"/>
            </a:endParaRPr>
          </a:p>
        </p:txBody>
      </p:sp>
      <p:sp>
        <p:nvSpPr>
          <p:cNvPr id="257"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规章制度培训是员工必经之路</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提高员工遵守规定的意识</a:t>
            </a:r>
            <a:endParaRPr lang="en-US" sz="1400" b="0" strike="noStrike" spc="-1">
              <a:solidFill>
                <a:srgbClr val="000000"/>
              </a:solidFill>
              <a:latin typeface="Arial"/>
            </a:endParaRPr>
          </a:p>
        </p:txBody>
      </p:sp>
      <p:sp>
        <p:nvSpPr>
          <p:cNvPr id="25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规章制度的意义</a:t>
            </a:r>
            <a:endParaRPr lang="en-US" sz="3600" b="0" strike="noStrike" spc="-1">
              <a:solidFill>
                <a:schemeClr val="dk1"/>
              </a:solidFill>
              <a:latin typeface="Arial"/>
            </a:endParaRPr>
          </a:p>
        </p:txBody>
      </p:sp>
      <p:sp>
        <p:nvSpPr>
          <p:cNvPr id="25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60"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作用</a:t>
            </a:r>
            <a:endParaRPr lang="en-US" sz="1800" b="0" strike="noStrike" spc="-1">
              <a:solidFill>
                <a:srgbClr val="000000"/>
              </a:solidFill>
              <a:latin typeface="Arial"/>
            </a:endParaRPr>
          </a:p>
        </p:txBody>
      </p:sp>
      <p:sp>
        <p:nvSpPr>
          <p:cNvPr id="261"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规章制度是企业安全生产的重要保障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规范员工行为，提高工作效率</a:t>
            </a:r>
            <a:endParaRPr lang="en-US" sz="1400" b="0" strike="noStrike" spc="-1">
              <a:solidFill>
                <a:srgbClr val="000000"/>
              </a:solidFill>
              <a:latin typeface="Arial"/>
            </a:endParaRPr>
          </a:p>
        </p:txBody>
      </p:sp>
      <p:sp>
        <p:nvSpPr>
          <p:cNvPr id="262"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63"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64"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65"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266" name="组合 81"/>
          <p:cNvGrpSpPr/>
          <p:nvPr/>
        </p:nvGrpSpPr>
        <p:grpSpPr>
          <a:xfrm>
            <a:off x="381960" y="5287680"/>
            <a:ext cx="988200" cy="1001880"/>
            <a:chOff x="381960" y="5287680"/>
            <a:chExt cx="988200" cy="1001880"/>
          </a:xfrm>
        </p:grpSpPr>
        <p:sp>
          <p:nvSpPr>
            <p:cNvPr id="267"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8"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9"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0"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1"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2"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3"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4"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5"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6"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7"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8"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9"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0"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1"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2"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37"/>
                                        </p:tgtEl>
                                        <p:attrNameLst>
                                          <p:attrName>style.visibility</p:attrName>
                                        </p:attrNameLst>
                                      </p:cBhvr>
                                      <p:to>
                                        <p:strVal val="visible"/>
                                      </p:to>
                                    </p:set>
                                    <p:anim calcmode="lin" valueType="num">
                                      <p:cBhvr additive="repl">
                                        <p:cTn id="7" dur="3400" fill="hold"/>
                                        <p:tgtEl>
                                          <p:spTgt spid="237"/>
                                        </p:tgtEl>
                                        <p:attrNameLst>
                                          <p:attrName>ppt_x</p:attrName>
                                        </p:attrNameLst>
                                      </p:cBhvr>
                                      <p:tavLst>
                                        <p:tav tm="0">
                                          <p:val>
                                            <p:strVal val="0-#ppt_w/2"/>
                                          </p:val>
                                        </p:tav>
                                        <p:tav tm="100000">
                                          <p:val>
                                            <p:strVal val="#ppt_x"/>
                                          </p:val>
                                        </p:tav>
                                      </p:tavLst>
                                    </p:anim>
                                    <p:anim calcmode="lin" valueType="num">
                                      <p:cBhvr additive="repl">
                                        <p:cTn id="8" dur="3400" fill="hold"/>
                                        <p:tgtEl>
                                          <p:spTgt spid="237"/>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266"/>
                                        </p:tgtEl>
                                        <p:attrNameLst>
                                          <p:attrName>style.visibility</p:attrName>
                                        </p:attrNameLst>
                                      </p:cBhvr>
                                      <p:to>
                                        <p:strVal val="visible"/>
                                      </p:to>
                                    </p:set>
                                    <p:anim calcmode="lin" valueType="num">
                                      <p:cBhvr additive="repl">
                                        <p:cTn id="11" dur="4000" fill="hold"/>
                                        <p:tgtEl>
                                          <p:spTgt spid="266"/>
                                        </p:tgtEl>
                                        <p:attrNameLst>
                                          <p:attrName>ppt_x</p:attrName>
                                        </p:attrNameLst>
                                      </p:cBhvr>
                                      <p:tavLst>
                                        <p:tav tm="0">
                                          <p:val>
                                            <p:strVal val="0-#ppt_w/2"/>
                                          </p:val>
                                        </p:tav>
                                        <p:tav tm="100000">
                                          <p:val>
                                            <p:strVal val="#ppt_x"/>
                                          </p:val>
                                        </p:tav>
                                      </p:tavLst>
                                    </p:anim>
                                    <p:anim calcmode="lin" valueType="num">
                                      <p:cBhvr additive="repl">
                                        <p:cTn id="12" dur="4000" fill="hold"/>
                                        <p:tgtEl>
                                          <p:spTgt spid="26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3"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培训的目的</a:t>
            </a:r>
            <a:endParaRPr lang="en-US" sz="3600" b="0" strike="noStrike" spc="-1">
              <a:solidFill>
                <a:schemeClr val="dk1"/>
              </a:solidFill>
              <a:latin typeface="Arial"/>
            </a:endParaRPr>
          </a:p>
        </p:txBody>
      </p:sp>
      <p:sp>
        <p:nvSpPr>
          <p:cNvPr id="284"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钢厂安全生产培训的目的在于提高员工的安全意识，增强员工的安全技能，以及预防和应对突发情况。只有经过全面的培训，员工才能更好地防范安全风险，保障自身和企业的安全。</a:t>
            </a:r>
            <a:endParaRPr lang="en-US" sz="2000" b="0" strike="noStrike" spc="-1">
              <a:solidFill>
                <a:srgbClr val="000000"/>
              </a:solidFill>
              <a:latin typeface="Arial"/>
            </a:endParaRPr>
          </a:p>
        </p:txBody>
      </p:sp>
      <p:sp>
        <p:nvSpPr>
          <p:cNvPr id="285"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86"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87"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288" name="组合 1"/>
          <p:cNvGrpSpPr/>
          <p:nvPr/>
        </p:nvGrpSpPr>
        <p:grpSpPr>
          <a:xfrm>
            <a:off x="7341840" y="705600"/>
            <a:ext cx="3449520" cy="3434400"/>
            <a:chOff x="7341840" y="705600"/>
            <a:chExt cx="3449520" cy="3434400"/>
          </a:xfrm>
        </p:grpSpPr>
        <p:sp>
          <p:nvSpPr>
            <p:cNvPr id="289"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0"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1"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2"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3"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4"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5"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6"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7"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8"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9"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00" name="组合 28"/>
          <p:cNvGrpSpPr/>
          <p:nvPr/>
        </p:nvGrpSpPr>
        <p:grpSpPr>
          <a:xfrm>
            <a:off x="6229080" y="3172320"/>
            <a:ext cx="3078000" cy="3131280"/>
            <a:chOff x="6229080" y="3172320"/>
            <a:chExt cx="3078000" cy="3131280"/>
          </a:xfrm>
        </p:grpSpPr>
        <p:sp>
          <p:nvSpPr>
            <p:cNvPr id="301"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2"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3"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4"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5"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6"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7"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8"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9"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0"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4"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5"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285"/>
                                        </p:tgtEl>
                                        <p:attrNameLst>
                                          <p:attrName>style.visibility</p:attrName>
                                        </p:attrNameLst>
                                      </p:cBhvr>
                                      <p:to>
                                        <p:strVal val="visible"/>
                                      </p:to>
                                    </p:set>
                                    <p:anim calcmode="lin" valueType="num">
                                      <p:cBhvr additive="repl">
                                        <p:cTn id="7" dur="500" fill="hold"/>
                                        <p:tgtEl>
                                          <p:spTgt spid="285"/>
                                        </p:tgtEl>
                                        <p:attrNameLst>
                                          <p:attrName>ppt_w</p:attrName>
                                        </p:attrNameLst>
                                      </p:cBhvr>
                                      <p:tavLst>
                                        <p:tav tm="0">
                                          <p:val>
                                            <p:fltVal val="0"/>
                                          </p:val>
                                        </p:tav>
                                        <p:tav tm="100000">
                                          <p:val>
                                            <p:strVal val="#ppt_w"/>
                                          </p:val>
                                        </p:tav>
                                      </p:tavLst>
                                    </p:anim>
                                    <p:anim calcmode="lin" valueType="num">
                                      <p:cBhvr additive="repl">
                                        <p:cTn id="8" dur="500" fill="hold"/>
                                        <p:tgtEl>
                                          <p:spTgt spid="285"/>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286"/>
                                        </p:tgtEl>
                                        <p:attrNameLst>
                                          <p:attrName>style.visibility</p:attrName>
                                        </p:attrNameLst>
                                      </p:cBhvr>
                                      <p:to>
                                        <p:strVal val="visible"/>
                                      </p:to>
                                    </p:set>
                                    <p:anim calcmode="lin" valueType="num">
                                      <p:cBhvr additive="repl">
                                        <p:cTn id="11" dur="500" fill="hold"/>
                                        <p:tgtEl>
                                          <p:spTgt spid="286"/>
                                        </p:tgtEl>
                                        <p:attrNameLst>
                                          <p:attrName>ppt_w</p:attrName>
                                        </p:attrNameLst>
                                      </p:cBhvr>
                                      <p:tavLst>
                                        <p:tav tm="0">
                                          <p:val>
                                            <p:fltVal val="0"/>
                                          </p:val>
                                        </p:tav>
                                        <p:tav tm="100000">
                                          <p:val>
                                            <p:strVal val="#ppt_w"/>
                                          </p:val>
                                        </p:tav>
                                      </p:tavLst>
                                    </p:anim>
                                    <p:anim calcmode="lin" valueType="num">
                                      <p:cBhvr additive="repl">
                                        <p:cTn id="12" dur="500" fill="hold"/>
                                        <p:tgtEl>
                                          <p:spTgt spid="286"/>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287"/>
                                        </p:tgtEl>
                                        <p:attrNameLst>
                                          <p:attrName>style.visibility</p:attrName>
                                        </p:attrNameLst>
                                      </p:cBhvr>
                                      <p:to>
                                        <p:strVal val="visible"/>
                                      </p:to>
                                    </p:set>
                                    <p:anim calcmode="lin" valueType="num">
                                      <p:cBhvr additive="repl">
                                        <p:cTn id="15" dur="500" fill="hold"/>
                                        <p:tgtEl>
                                          <p:spTgt spid="287"/>
                                        </p:tgtEl>
                                        <p:attrNameLst>
                                          <p:attrName>ppt_w</p:attrName>
                                        </p:attrNameLst>
                                      </p:cBhvr>
                                      <p:tavLst>
                                        <p:tav tm="0">
                                          <p:val>
                                            <p:fltVal val="0"/>
                                          </p:val>
                                        </p:tav>
                                        <p:tav tm="100000">
                                          <p:val>
                                            <p:strVal val="#ppt_w"/>
                                          </p:val>
                                        </p:tav>
                                      </p:tavLst>
                                    </p:anim>
                                    <p:anim calcmode="lin" valueType="num">
                                      <p:cBhvr additive="repl">
                                        <p:cTn id="16" dur="500" fill="hold"/>
                                        <p:tgtEl>
                                          <p:spTgt spid="287"/>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288"/>
                                        </p:tgtEl>
                                        <p:attrNameLst>
                                          <p:attrName>style.visibility</p:attrName>
                                        </p:attrNameLst>
                                      </p:cBhvr>
                                      <p:to>
                                        <p:strVal val="visible"/>
                                      </p:to>
                                    </p:set>
                                    <p:anim calcmode="lin" valueType="num">
                                      <p:cBhvr additive="repl">
                                        <p:cTn id="21" dur="500" fill="hold"/>
                                        <p:tgtEl>
                                          <p:spTgt spid="288"/>
                                        </p:tgtEl>
                                        <p:attrNameLst>
                                          <p:attrName>ppt_w</p:attrName>
                                        </p:attrNameLst>
                                      </p:cBhvr>
                                      <p:tavLst>
                                        <p:tav tm="0">
                                          <p:val>
                                            <p:fltVal val="0"/>
                                          </p:val>
                                        </p:tav>
                                        <p:tav tm="100000">
                                          <p:val>
                                            <p:strVal val="#ppt_w"/>
                                          </p:val>
                                        </p:tav>
                                      </p:tavLst>
                                    </p:anim>
                                    <p:anim calcmode="lin" valueType="num">
                                      <p:cBhvr additive="repl">
                                        <p:cTn id="22" dur="500" fill="hold"/>
                                        <p:tgtEl>
                                          <p:spTgt spid="288"/>
                                        </p:tgtEl>
                                        <p:attrNameLst>
                                          <p:attrName>ppt_h</p:attrName>
                                        </p:attrNameLst>
                                      </p:cBhvr>
                                      <p:tavLst>
                                        <p:tav tm="0">
                                          <p:val>
                                            <p:fltVal val="0"/>
                                          </p:val>
                                        </p:tav>
                                        <p:tav tm="100000">
                                          <p:val>
                                            <p:strVal val="#ppt_h"/>
                                          </p:val>
                                        </p:tav>
                                      </p:tavLst>
                                    </p:anim>
                                    <p:animEffect transition="in" filter="fade">
                                      <p:cBhvr additive="repl">
                                        <p:cTn id="23" dur="500"/>
                                        <p:tgtEl>
                                          <p:spTgt spid="288"/>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300"/>
                                        </p:tgtEl>
                                        <p:attrNameLst>
                                          <p:attrName>style.visibility</p:attrName>
                                        </p:attrNameLst>
                                      </p:cBhvr>
                                      <p:to>
                                        <p:strVal val="visible"/>
                                      </p:to>
                                    </p:set>
                                    <p:anim calcmode="lin" valueType="num">
                                      <p:cBhvr additive="repl">
                                        <p:cTn id="26" dur="500" fill="hold"/>
                                        <p:tgtEl>
                                          <p:spTgt spid="300"/>
                                        </p:tgtEl>
                                        <p:attrNameLst>
                                          <p:attrName>ppt_w</p:attrName>
                                        </p:attrNameLst>
                                      </p:cBhvr>
                                      <p:tavLst>
                                        <p:tav tm="0">
                                          <p:val>
                                            <p:fltVal val="0"/>
                                          </p:val>
                                        </p:tav>
                                        <p:tav tm="100000">
                                          <p:val>
                                            <p:strVal val="#ppt_w"/>
                                          </p:val>
                                        </p:tav>
                                      </p:tavLst>
                                    </p:anim>
                                    <p:anim calcmode="lin" valueType="num">
                                      <p:cBhvr additive="repl">
                                        <p:cTn id="27" dur="500" fill="hold"/>
                                        <p:tgtEl>
                                          <p:spTgt spid="300"/>
                                        </p:tgtEl>
                                        <p:attrNameLst>
                                          <p:attrName>ppt_h</p:attrName>
                                        </p:attrNameLst>
                                      </p:cBhvr>
                                      <p:tavLst>
                                        <p:tav tm="0">
                                          <p:val>
                                            <p:fltVal val="0"/>
                                          </p:val>
                                        </p:tav>
                                        <p:tav tm="100000">
                                          <p:val>
                                            <p:strVal val="#ppt_h"/>
                                          </p:val>
                                        </p:tav>
                                      </p:tavLst>
                                    </p:anim>
                                    <p:animEffect transition="in" filter="fade">
                                      <p:cBhvr additive="repl">
                                        <p:cTn id="28" dur="500"/>
                                        <p:tgtEl>
                                          <p:spTgt spid="3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7" name="组合 81"/>
          <p:cNvGrpSpPr/>
          <p:nvPr/>
        </p:nvGrpSpPr>
        <p:grpSpPr>
          <a:xfrm>
            <a:off x="5322960" y="5068080"/>
            <a:ext cx="988200" cy="1001880"/>
            <a:chOff x="5322960" y="5068080"/>
            <a:chExt cx="988200" cy="1001880"/>
          </a:xfrm>
        </p:grpSpPr>
        <p:sp>
          <p:nvSpPr>
            <p:cNvPr id="318"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9"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0"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1"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2"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3"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4"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5"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6"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7"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8"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9"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0"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1"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2"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3"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334" name="组合 64"/>
          <p:cNvGrpSpPr/>
          <p:nvPr/>
        </p:nvGrpSpPr>
        <p:grpSpPr>
          <a:xfrm>
            <a:off x="-119880" y="962280"/>
            <a:ext cx="1961640" cy="2948040"/>
            <a:chOff x="-119880" y="962280"/>
            <a:chExt cx="1961640" cy="2948040"/>
          </a:xfrm>
        </p:grpSpPr>
        <p:sp>
          <p:nvSpPr>
            <p:cNvPr id="33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4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钢厂安全生产培训关键要点</a:t>
            </a:r>
            <a:endParaRPr lang="en-US" sz="3600" b="0" strike="noStrike" spc="-1">
              <a:solidFill>
                <a:schemeClr val="dk1"/>
              </a:solidFill>
              <a:latin typeface="Arial"/>
            </a:endParaRPr>
          </a:p>
        </p:txBody>
      </p:sp>
      <p:sp>
        <p:nvSpPr>
          <p:cNvPr id="34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强调员工安全意识的重要性，提高警惕性</a:t>
            </a:r>
            <a:endParaRPr lang="en-US" sz="1600" b="0" strike="noStrike" spc="-1">
              <a:solidFill>
                <a:srgbClr val="000000"/>
              </a:solidFill>
              <a:latin typeface="Arial"/>
            </a:endParaRPr>
          </a:p>
        </p:txBody>
      </p:sp>
      <p:sp>
        <p:nvSpPr>
          <p:cNvPr id="34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安全意识教育</a:t>
            </a:r>
            <a:endParaRPr lang="en-US" sz="2000" b="0" strike="noStrike" spc="-1">
              <a:solidFill>
                <a:srgbClr val="000000"/>
              </a:solidFill>
              <a:latin typeface="Arial"/>
            </a:endParaRPr>
          </a:p>
        </p:txBody>
      </p:sp>
      <p:sp>
        <p:nvSpPr>
          <p:cNvPr id="34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提升员工安全操作技能，规范操作程序</a:t>
            </a:r>
            <a:endParaRPr lang="en-US" sz="1600" b="0" strike="noStrike" spc="-1">
              <a:solidFill>
                <a:srgbClr val="000000"/>
              </a:solidFill>
              <a:latin typeface="Arial"/>
            </a:endParaRPr>
          </a:p>
        </p:txBody>
      </p:sp>
      <p:sp>
        <p:nvSpPr>
          <p:cNvPr id="35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技能培训</a:t>
            </a:r>
            <a:endParaRPr lang="en-US" sz="2000" b="0" strike="noStrike" spc="-1">
              <a:solidFill>
                <a:srgbClr val="000000"/>
              </a:solidFill>
              <a:latin typeface="Arial"/>
            </a:endParaRPr>
          </a:p>
        </p:txBody>
      </p:sp>
      <p:sp>
        <p:nvSpPr>
          <p:cNvPr id="35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学习如何应对事故和突发情况，保障生命安全</a:t>
            </a:r>
            <a:endParaRPr lang="en-US" sz="1600" b="0" strike="noStrike" spc="-1">
              <a:solidFill>
                <a:srgbClr val="000000"/>
              </a:solidFill>
              <a:latin typeface="Arial"/>
            </a:endParaRPr>
          </a:p>
        </p:txBody>
      </p:sp>
      <p:sp>
        <p:nvSpPr>
          <p:cNvPr id="35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应急预案</a:t>
            </a:r>
            <a:endParaRPr lang="en-US" sz="2000" b="0" strike="noStrike" spc="-1">
              <a:solidFill>
                <a:srgbClr val="000000"/>
              </a:solidFill>
              <a:latin typeface="Arial"/>
            </a:endParaRPr>
          </a:p>
        </p:txBody>
      </p:sp>
      <p:sp>
        <p:nvSpPr>
          <p:cNvPr id="35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全面理解企业规章制度，严格遵守执行</a:t>
            </a:r>
            <a:endParaRPr lang="en-US" sz="1600" b="0" strike="noStrike" spc="-1">
              <a:solidFill>
                <a:srgbClr val="000000"/>
              </a:solidFill>
              <a:latin typeface="Arial"/>
            </a:endParaRPr>
          </a:p>
        </p:txBody>
      </p:sp>
      <p:sp>
        <p:nvSpPr>
          <p:cNvPr id="35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规章制度</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334"/>
                                        </p:tgtEl>
                                        <p:attrNameLst>
                                          <p:attrName>style.visibility</p:attrName>
                                        </p:attrNameLst>
                                      </p:cBhvr>
                                      <p:to>
                                        <p:strVal val="visible"/>
                                      </p:to>
                                    </p:set>
                                    <p:anim calcmode="lin" valueType="num">
                                      <p:cBhvr additive="repl">
                                        <p:cTn id="7" dur="3400" fill="hold"/>
                                        <p:tgtEl>
                                          <p:spTgt spid="334"/>
                                        </p:tgtEl>
                                        <p:attrNameLst>
                                          <p:attrName>ppt_x</p:attrName>
                                        </p:attrNameLst>
                                      </p:cBhvr>
                                      <p:tavLst>
                                        <p:tav tm="0">
                                          <p:val>
                                            <p:strVal val="0-#ppt_w/2"/>
                                          </p:val>
                                        </p:tav>
                                        <p:tav tm="100000">
                                          <p:val>
                                            <p:strVal val="#ppt_x"/>
                                          </p:val>
                                        </p:tav>
                                      </p:tavLst>
                                    </p:anim>
                                    <p:anim calcmode="lin" valueType="num">
                                      <p:cBhvr additive="repl">
                                        <p:cTn id="8" dur="3400" fill="hold"/>
                                        <p:tgtEl>
                                          <p:spTgt spid="33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17"/>
                                        </p:tgtEl>
                                        <p:attrNameLst>
                                          <p:attrName>style.visibility</p:attrName>
                                        </p:attrNameLst>
                                      </p:cBhvr>
                                      <p:to>
                                        <p:strVal val="visible"/>
                                      </p:to>
                                    </p:set>
                                    <p:anim calcmode="lin" valueType="num">
                                      <p:cBhvr additive="repl">
                                        <p:cTn id="11" dur="4000" fill="hold"/>
                                        <p:tgtEl>
                                          <p:spTgt spid="317"/>
                                        </p:tgtEl>
                                        <p:attrNameLst>
                                          <p:attrName>ppt_x</p:attrName>
                                        </p:attrNameLst>
                                      </p:cBhvr>
                                      <p:tavLst>
                                        <p:tav tm="0">
                                          <p:val>
                                            <p:strVal val="0-#ppt_w/2"/>
                                          </p:val>
                                        </p:tav>
                                        <p:tav tm="100000">
                                          <p:val>
                                            <p:strVal val="#ppt_x"/>
                                          </p:val>
                                        </p:tav>
                                      </p:tavLst>
                                    </p:anim>
                                    <p:anim calcmode="lin" valueType="num">
                                      <p:cBhvr additive="repl">
                                        <p:cTn id="12" dur="4000" fill="hold"/>
                                        <p:tgtEl>
                                          <p:spTgt spid="31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55" name="组合 4"/>
          <p:cNvGrpSpPr/>
          <p:nvPr/>
        </p:nvGrpSpPr>
        <p:grpSpPr>
          <a:xfrm>
            <a:off x="995040" y="1876680"/>
            <a:ext cx="4299120" cy="3638880"/>
            <a:chOff x="995040" y="1876680"/>
            <a:chExt cx="4299120" cy="3638880"/>
          </a:xfrm>
        </p:grpSpPr>
        <p:grpSp>
          <p:nvGrpSpPr>
            <p:cNvPr id="356" name="组合 5"/>
            <p:cNvGrpSpPr/>
            <p:nvPr/>
          </p:nvGrpSpPr>
          <p:grpSpPr>
            <a:xfrm>
              <a:off x="995040" y="1876680"/>
              <a:ext cx="2624760" cy="2235240"/>
              <a:chOff x="995040" y="1876680"/>
              <a:chExt cx="2624760" cy="2235240"/>
            </a:xfrm>
          </p:grpSpPr>
          <p:grpSp>
            <p:nvGrpSpPr>
              <p:cNvPr id="357" name="组合 17"/>
              <p:cNvGrpSpPr/>
              <p:nvPr/>
            </p:nvGrpSpPr>
            <p:grpSpPr>
              <a:xfrm>
                <a:off x="1088640" y="1987200"/>
                <a:ext cx="2531160" cy="2049120"/>
                <a:chOff x="1088640" y="1987200"/>
                <a:chExt cx="2531160" cy="2049120"/>
              </a:xfrm>
            </p:grpSpPr>
            <p:sp>
              <p:nvSpPr>
                <p:cNvPr id="358"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59"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0"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1"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62"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3" name="组合 6"/>
            <p:cNvGrpSpPr/>
            <p:nvPr/>
          </p:nvGrpSpPr>
          <p:grpSpPr>
            <a:xfrm>
              <a:off x="2216160" y="2158200"/>
              <a:ext cx="3078000" cy="2878200"/>
              <a:chOff x="2216160" y="2158200"/>
              <a:chExt cx="3078000" cy="2878200"/>
            </a:xfrm>
          </p:grpSpPr>
          <p:sp>
            <p:nvSpPr>
              <p:cNvPr id="364"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5"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6"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7"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8"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9" name="组合 7"/>
            <p:cNvGrpSpPr/>
            <p:nvPr/>
          </p:nvGrpSpPr>
          <p:grpSpPr>
            <a:xfrm>
              <a:off x="1456200" y="2001240"/>
              <a:ext cx="3443760" cy="3514320"/>
              <a:chOff x="1456200" y="2001240"/>
              <a:chExt cx="3443760" cy="3514320"/>
            </a:xfrm>
          </p:grpSpPr>
          <p:sp>
            <p:nvSpPr>
              <p:cNvPr id="370"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1"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2"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3"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4"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7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7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钢厂行业安全生产法律法规解读</a:t>
            </a:r>
            <a:endParaRPr lang="en-US" sz="3600" b="0" strike="noStrike" spc="-1">
              <a:solidFill>
                <a:schemeClr val="dk1"/>
              </a:solidFill>
              <a:latin typeface="Arial"/>
            </a:endParaRPr>
          </a:p>
        </p:txBody>
      </p:sp>
      <p:sp>
        <p:nvSpPr>
          <p:cNvPr id="3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55"/>
                                        </p:tgtEl>
                                        <p:attrNameLst>
                                          <p:attrName>style.visibility</p:attrName>
                                        </p:attrNameLst>
                                      </p:cBhvr>
                                      <p:to>
                                        <p:strVal val="visible"/>
                                      </p:to>
                                    </p:set>
                                    <p:anim calcmode="lin" valueType="num">
                                      <p:cBhvr additive="repl">
                                        <p:cTn id="7" dur="500" fill="hold"/>
                                        <p:tgtEl>
                                          <p:spTgt spid="355"/>
                                        </p:tgtEl>
                                        <p:attrNameLst>
                                          <p:attrName>ppt_w</p:attrName>
                                        </p:attrNameLst>
                                      </p:cBhvr>
                                      <p:tavLst>
                                        <p:tav tm="0">
                                          <p:val>
                                            <p:fltVal val="0"/>
                                          </p:val>
                                        </p:tav>
                                        <p:tav tm="100000">
                                          <p:val>
                                            <p:strVal val="#ppt_w"/>
                                          </p:val>
                                        </p:tav>
                                      </p:tavLst>
                                    </p:anim>
                                    <p:anim calcmode="lin" valueType="num">
                                      <p:cBhvr additive="repl">
                                        <p:cTn id="8" dur="500" fill="hold"/>
                                        <p:tgtEl>
                                          <p:spTgt spid="355"/>
                                        </p:tgtEl>
                                        <p:attrNameLst>
                                          <p:attrName>ppt_h</p:attrName>
                                        </p:attrNameLst>
                                      </p:cBhvr>
                                      <p:tavLst>
                                        <p:tav tm="0">
                                          <p:val>
                                            <p:fltVal val="0"/>
                                          </p:val>
                                        </p:tav>
                                        <p:tav tm="100000">
                                          <p:val>
                                            <p:strVal val="#ppt_h"/>
                                          </p:val>
                                        </p:tav>
                                      </p:tavLst>
                                    </p:anim>
                                    <p:animEffect transition="in" filter="fade">
                                      <p:cBhvr additive="repl">
                                        <p:cTn id="9" dur="500"/>
                                        <p:tgtEl>
                                          <p:spTgt spid="3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7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安全生产法律法规概述</a:t>
            </a:r>
            <a:endParaRPr lang="en-US" sz="2800" b="0" strike="noStrike" spc="-1">
              <a:solidFill>
                <a:srgbClr val="000000"/>
              </a:solidFill>
              <a:latin typeface="Arial"/>
            </a:endParaRPr>
          </a:p>
        </p:txBody>
      </p:sp>
      <p:sp>
        <p:nvSpPr>
          <p:cNvPr id="38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钢厂行业安全生产法律法规的重要性不言而喻，包括《安全生产法》、《劳动法》和《消防法》，对于保障职工生命安全及企业正常运营起着至关重要的作用。</a:t>
            </a:r>
            <a:endParaRPr lang="en-US" sz="1800" b="0" strike="noStrike" spc="-1">
              <a:solidFill>
                <a:srgbClr val="000000"/>
              </a:solidFill>
              <a:latin typeface="Arial"/>
            </a:endParaRPr>
          </a:p>
        </p:txBody>
      </p:sp>
      <p:sp>
        <p:nvSpPr>
          <p:cNvPr id="3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82"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3" name="组合 81"/>
          <p:cNvGrpSpPr/>
          <p:nvPr/>
        </p:nvGrpSpPr>
        <p:grpSpPr>
          <a:xfrm>
            <a:off x="5322960" y="5068080"/>
            <a:ext cx="988200" cy="1001880"/>
            <a:chOff x="5322960" y="5068080"/>
            <a:chExt cx="988200" cy="1001880"/>
          </a:xfrm>
        </p:grpSpPr>
        <p:sp>
          <p:nvSpPr>
            <p:cNvPr id="384"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5"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6"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7"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8"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9"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0"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1"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2"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3"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4"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5"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6"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7"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8"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9"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00" name="组合 64"/>
          <p:cNvGrpSpPr/>
          <p:nvPr/>
        </p:nvGrpSpPr>
        <p:grpSpPr>
          <a:xfrm>
            <a:off x="-119880" y="962280"/>
            <a:ext cx="1961640" cy="2948040"/>
            <a:chOff x="-119880" y="962280"/>
            <a:chExt cx="1961640" cy="2948040"/>
          </a:xfrm>
        </p:grpSpPr>
        <p:sp>
          <p:nvSpPr>
            <p:cNvPr id="401"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2"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3"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4"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5"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6"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7"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8"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9"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0"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1"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安全生产标准规范</a:t>
            </a:r>
            <a:endParaRPr lang="en-US" sz="3600" b="0" strike="noStrike" spc="-1">
              <a:solidFill>
                <a:schemeClr val="dk1"/>
              </a:solidFill>
              <a:latin typeface="Arial"/>
            </a:endParaRPr>
          </a:p>
        </p:txBody>
      </p:sp>
      <p:sp>
        <p:nvSpPr>
          <p:cNvPr id="41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规范企业管理制度</a:t>
            </a:r>
            <a:endParaRPr lang="en-US" sz="1600" b="0" strike="noStrike" spc="-1">
              <a:solidFill>
                <a:srgbClr val="000000"/>
              </a:solidFill>
              <a:latin typeface="Arial"/>
            </a:endParaRPr>
          </a:p>
        </p:txBody>
      </p:sp>
      <p:sp>
        <p:nvSpPr>
          <p:cNvPr id="41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安全生产管理体系标准</a:t>
            </a:r>
            <a:endParaRPr lang="en-US" sz="2000" b="0" strike="noStrike" spc="-1">
              <a:solidFill>
                <a:srgbClr val="000000"/>
              </a:solidFill>
              <a:latin typeface="Arial"/>
            </a:endParaRPr>
          </a:p>
        </p:txBody>
      </p:sp>
      <p:sp>
        <p:nvSpPr>
          <p:cNvPr id="41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指导生产操作</a:t>
            </a:r>
            <a:endParaRPr lang="en-US" sz="1600" b="0" strike="noStrike" spc="-1">
              <a:solidFill>
                <a:srgbClr val="000000"/>
              </a:solidFill>
              <a:latin typeface="Arial"/>
            </a:endParaRPr>
          </a:p>
        </p:txBody>
      </p:sp>
      <p:sp>
        <p:nvSpPr>
          <p:cNvPr id="41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安全生产技术规范</a:t>
            </a:r>
            <a:endParaRPr lang="en-US" sz="2000" b="0" strike="noStrike" spc="-1">
              <a:solidFill>
                <a:srgbClr val="000000"/>
              </a:solidFill>
              <a:latin typeface="Arial"/>
            </a:endParaRPr>
          </a:p>
        </p:txBody>
      </p:sp>
      <p:sp>
        <p:nvSpPr>
          <p:cNvPr id="41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具体操作规定</a:t>
            </a:r>
            <a:endParaRPr lang="en-US" sz="1600" b="0" strike="noStrike" spc="-1">
              <a:solidFill>
                <a:srgbClr val="000000"/>
              </a:solidFill>
              <a:latin typeface="Arial"/>
            </a:endParaRPr>
          </a:p>
        </p:txBody>
      </p:sp>
      <p:sp>
        <p:nvSpPr>
          <p:cNvPr id="41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安全生产操作规程</a:t>
            </a:r>
            <a:endParaRPr lang="en-US" sz="2000" b="0" strike="noStrike" spc="-1">
              <a:solidFill>
                <a:srgbClr val="000000"/>
              </a:solidFill>
              <a:latin typeface="Arial"/>
            </a:endParaRPr>
          </a:p>
        </p:txBody>
      </p:sp>
      <p:sp>
        <p:nvSpPr>
          <p:cNvPr id="41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2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00"/>
                                        </p:tgtEl>
                                        <p:attrNameLst>
                                          <p:attrName>style.visibility</p:attrName>
                                        </p:attrNameLst>
                                      </p:cBhvr>
                                      <p:to>
                                        <p:strVal val="visible"/>
                                      </p:to>
                                    </p:set>
                                    <p:anim calcmode="lin" valueType="num">
                                      <p:cBhvr additive="repl">
                                        <p:cTn id="7" dur="3400" fill="hold"/>
                                        <p:tgtEl>
                                          <p:spTgt spid="400"/>
                                        </p:tgtEl>
                                        <p:attrNameLst>
                                          <p:attrName>ppt_x</p:attrName>
                                        </p:attrNameLst>
                                      </p:cBhvr>
                                      <p:tavLst>
                                        <p:tav tm="0">
                                          <p:val>
                                            <p:strVal val="0-#ppt_w/2"/>
                                          </p:val>
                                        </p:tav>
                                        <p:tav tm="100000">
                                          <p:val>
                                            <p:strVal val="#ppt_x"/>
                                          </p:val>
                                        </p:tav>
                                      </p:tavLst>
                                    </p:anim>
                                    <p:anim calcmode="lin" valueType="num">
                                      <p:cBhvr additive="repl">
                                        <p:cTn id="8" dur="3400" fill="hold"/>
                                        <p:tgtEl>
                                          <p:spTgt spid="400"/>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83"/>
                                        </p:tgtEl>
                                        <p:attrNameLst>
                                          <p:attrName>style.visibility</p:attrName>
                                        </p:attrNameLst>
                                      </p:cBhvr>
                                      <p:to>
                                        <p:strVal val="visible"/>
                                      </p:to>
                                    </p:set>
                                    <p:anim calcmode="lin" valueType="num">
                                      <p:cBhvr additive="repl">
                                        <p:cTn id="11" dur="4000" fill="hold"/>
                                        <p:tgtEl>
                                          <p:spTgt spid="383"/>
                                        </p:tgtEl>
                                        <p:attrNameLst>
                                          <p:attrName>ppt_x</p:attrName>
                                        </p:attrNameLst>
                                      </p:cBhvr>
                                      <p:tavLst>
                                        <p:tav tm="0">
                                          <p:val>
                                            <p:strVal val="0-#ppt_w/2"/>
                                          </p:val>
                                        </p:tav>
                                        <p:tav tm="100000">
                                          <p:val>
                                            <p:strVal val="#ppt_x"/>
                                          </p:val>
                                        </p:tav>
                                      </p:tavLst>
                                    </p:anim>
                                    <p:anim calcmode="lin" valueType="num">
                                      <p:cBhvr additive="repl">
                                        <p:cTn id="12" dur="4000" fill="hold"/>
                                        <p:tgtEl>
                                          <p:spTgt spid="38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21" name="组合 81"/>
          <p:cNvGrpSpPr/>
          <p:nvPr/>
        </p:nvGrpSpPr>
        <p:grpSpPr>
          <a:xfrm>
            <a:off x="5322960" y="5068080"/>
            <a:ext cx="988200" cy="1001880"/>
            <a:chOff x="5322960" y="5068080"/>
            <a:chExt cx="988200" cy="1001880"/>
          </a:xfrm>
        </p:grpSpPr>
        <p:sp>
          <p:nvSpPr>
            <p:cNvPr id="422"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3"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4"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5"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6"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7"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8"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9"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0"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1"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2"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3"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4"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5"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6"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7"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38" name="组合 64"/>
          <p:cNvGrpSpPr/>
          <p:nvPr/>
        </p:nvGrpSpPr>
        <p:grpSpPr>
          <a:xfrm>
            <a:off x="-119880" y="962280"/>
            <a:ext cx="1961640" cy="2948040"/>
            <a:chOff x="-119880" y="962280"/>
            <a:chExt cx="1961640" cy="2948040"/>
          </a:xfrm>
        </p:grpSpPr>
        <p:sp>
          <p:nvSpPr>
            <p:cNvPr id="439"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0"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1"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2"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3"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4"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5"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6"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7"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8"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9"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5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安全生产监管机构</a:t>
            </a:r>
            <a:endParaRPr lang="en-US" sz="3600" b="0" strike="noStrike" spc="-1">
              <a:solidFill>
                <a:schemeClr val="dk1"/>
              </a:solidFill>
              <a:latin typeface="Arial"/>
            </a:endParaRPr>
          </a:p>
        </p:txBody>
      </p:sp>
      <p:sp>
        <p:nvSpPr>
          <p:cNvPr id="45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最高行业监管机构</a:t>
            </a:r>
            <a:endParaRPr lang="en-US" sz="1600" b="0" strike="noStrike" spc="-1">
              <a:solidFill>
                <a:srgbClr val="000000"/>
              </a:solidFill>
              <a:latin typeface="Arial"/>
            </a:endParaRPr>
          </a:p>
        </p:txBody>
      </p:sp>
      <p:sp>
        <p:nvSpPr>
          <p:cNvPr id="45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国家安全监管总局</a:t>
            </a:r>
            <a:endParaRPr lang="en-US" sz="2000" b="0" strike="noStrike" spc="-1">
              <a:solidFill>
                <a:srgbClr val="000000"/>
              </a:solidFill>
              <a:latin typeface="Arial"/>
            </a:endParaRPr>
          </a:p>
        </p:txBody>
      </p:sp>
      <p:sp>
        <p:nvSpPr>
          <p:cNvPr id="45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地方监管机构</a:t>
            </a:r>
            <a:endParaRPr lang="en-US" sz="1600" b="0" strike="noStrike" spc="-1">
              <a:solidFill>
                <a:srgbClr val="000000"/>
              </a:solidFill>
              <a:latin typeface="Arial"/>
            </a:endParaRPr>
          </a:p>
        </p:txBody>
      </p:sp>
      <p:sp>
        <p:nvSpPr>
          <p:cNvPr id="45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地方安全监管局</a:t>
            </a:r>
            <a:endParaRPr lang="en-US" sz="2000" b="0" strike="noStrike" spc="-1">
              <a:solidFill>
                <a:srgbClr val="000000"/>
              </a:solidFill>
              <a:latin typeface="Arial"/>
            </a:endParaRPr>
          </a:p>
        </p:txBody>
      </p:sp>
      <p:sp>
        <p:nvSpPr>
          <p:cNvPr id="45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企业自身监管机构</a:t>
            </a:r>
            <a:endParaRPr lang="en-US" sz="1600" b="0" strike="noStrike" spc="-1">
              <a:solidFill>
                <a:srgbClr val="000000"/>
              </a:solidFill>
              <a:latin typeface="Arial"/>
            </a:endParaRPr>
          </a:p>
        </p:txBody>
      </p:sp>
      <p:sp>
        <p:nvSpPr>
          <p:cNvPr id="45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企业内部安全监管机构</a:t>
            </a:r>
            <a:endParaRPr lang="en-US" sz="2000" b="0" strike="noStrike" spc="-1">
              <a:solidFill>
                <a:srgbClr val="000000"/>
              </a:solidFill>
              <a:latin typeface="Arial"/>
            </a:endParaRPr>
          </a:p>
        </p:txBody>
      </p:sp>
      <p:sp>
        <p:nvSpPr>
          <p:cNvPr id="45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5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38"/>
                                        </p:tgtEl>
                                        <p:attrNameLst>
                                          <p:attrName>style.visibility</p:attrName>
                                        </p:attrNameLst>
                                      </p:cBhvr>
                                      <p:to>
                                        <p:strVal val="visible"/>
                                      </p:to>
                                    </p:set>
                                    <p:anim calcmode="lin" valueType="num">
                                      <p:cBhvr additive="repl">
                                        <p:cTn id="7" dur="3400" fill="hold"/>
                                        <p:tgtEl>
                                          <p:spTgt spid="438"/>
                                        </p:tgtEl>
                                        <p:attrNameLst>
                                          <p:attrName>ppt_x</p:attrName>
                                        </p:attrNameLst>
                                      </p:cBhvr>
                                      <p:tavLst>
                                        <p:tav tm="0">
                                          <p:val>
                                            <p:strVal val="0-#ppt_w/2"/>
                                          </p:val>
                                        </p:tav>
                                        <p:tav tm="100000">
                                          <p:val>
                                            <p:strVal val="#ppt_x"/>
                                          </p:val>
                                        </p:tav>
                                      </p:tavLst>
                                    </p:anim>
                                    <p:anim calcmode="lin" valueType="num">
                                      <p:cBhvr additive="repl">
                                        <p:cTn id="8" dur="3400" fill="hold"/>
                                        <p:tgtEl>
                                          <p:spTgt spid="438"/>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21"/>
                                        </p:tgtEl>
                                        <p:attrNameLst>
                                          <p:attrName>style.visibility</p:attrName>
                                        </p:attrNameLst>
                                      </p:cBhvr>
                                      <p:to>
                                        <p:strVal val="visible"/>
                                      </p:to>
                                    </p:set>
                                    <p:anim calcmode="lin" valueType="num">
                                      <p:cBhvr additive="repl">
                                        <p:cTn id="11" dur="4000" fill="hold"/>
                                        <p:tgtEl>
                                          <p:spTgt spid="421"/>
                                        </p:tgtEl>
                                        <p:attrNameLst>
                                          <p:attrName>ppt_x</p:attrName>
                                        </p:attrNameLst>
                                      </p:cBhvr>
                                      <p:tavLst>
                                        <p:tav tm="0">
                                          <p:val>
                                            <p:strVal val="0-#ppt_w/2"/>
                                          </p:val>
                                        </p:tav>
                                        <p:tav tm="100000">
                                          <p:val>
                                            <p:strVal val="#ppt_x"/>
                                          </p:val>
                                        </p:tav>
                                      </p:tavLst>
                                    </p:anim>
                                    <p:anim calcmode="lin" valueType="num">
                                      <p:cBhvr additive="repl">
                                        <p:cTn id="12" dur="4000" fill="hold"/>
                                        <p:tgtEl>
                                          <p:spTgt spid="42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59" name="组合 81"/>
          <p:cNvGrpSpPr/>
          <p:nvPr/>
        </p:nvGrpSpPr>
        <p:grpSpPr>
          <a:xfrm>
            <a:off x="5322960" y="5068080"/>
            <a:ext cx="988200" cy="1001880"/>
            <a:chOff x="5322960" y="5068080"/>
            <a:chExt cx="988200" cy="1001880"/>
          </a:xfrm>
        </p:grpSpPr>
        <p:sp>
          <p:nvSpPr>
            <p:cNvPr id="46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76" name="组合 64"/>
          <p:cNvGrpSpPr/>
          <p:nvPr/>
        </p:nvGrpSpPr>
        <p:grpSpPr>
          <a:xfrm>
            <a:off x="-119880" y="962280"/>
            <a:ext cx="1961640" cy="2948040"/>
            <a:chOff x="-119880" y="962280"/>
            <a:chExt cx="1961640" cy="2948040"/>
          </a:xfrm>
        </p:grpSpPr>
        <p:sp>
          <p:nvSpPr>
            <p:cNvPr id="47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安全生产责任制度</a:t>
            </a:r>
            <a:endParaRPr lang="en-US" sz="3600" b="0" strike="noStrike" spc="-1">
              <a:solidFill>
                <a:schemeClr val="dk1"/>
              </a:solidFill>
              <a:latin typeface="Arial"/>
            </a:endParaRPr>
          </a:p>
        </p:txBody>
      </p:sp>
      <p:sp>
        <p:nvSpPr>
          <p:cNvPr id="48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最高管理者责任</a:t>
            </a:r>
            <a:endParaRPr lang="en-US" sz="1600" b="0" strike="noStrike" spc="-1">
              <a:solidFill>
                <a:srgbClr val="000000"/>
              </a:solidFill>
              <a:latin typeface="Arial"/>
            </a:endParaRPr>
          </a:p>
        </p:txBody>
      </p:sp>
      <p:sp>
        <p:nvSpPr>
          <p:cNvPr id="49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企业领导层责任</a:t>
            </a:r>
            <a:endParaRPr lang="en-US" sz="2000" b="0" strike="noStrike" spc="-1">
              <a:solidFill>
                <a:srgbClr val="000000"/>
              </a:solidFill>
              <a:latin typeface="Arial"/>
            </a:endParaRPr>
          </a:p>
        </p:txBody>
      </p:sp>
      <p:sp>
        <p:nvSpPr>
          <p:cNvPr id="49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部门主管责任</a:t>
            </a:r>
            <a:endParaRPr lang="en-US" sz="1600" b="0" strike="noStrike" spc="-1">
              <a:solidFill>
                <a:srgbClr val="000000"/>
              </a:solidFill>
              <a:latin typeface="Arial"/>
            </a:endParaRPr>
          </a:p>
        </p:txBody>
      </p:sp>
      <p:sp>
        <p:nvSpPr>
          <p:cNvPr id="49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中层管理责任</a:t>
            </a:r>
            <a:endParaRPr lang="en-US" sz="2000" b="0" strike="noStrike" spc="-1">
              <a:solidFill>
                <a:srgbClr val="000000"/>
              </a:solidFill>
              <a:latin typeface="Arial"/>
            </a:endParaRPr>
          </a:p>
        </p:txBody>
      </p:sp>
      <p:sp>
        <p:nvSpPr>
          <p:cNvPr id="49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每个员工责任</a:t>
            </a:r>
            <a:endParaRPr lang="en-US" sz="1600" b="0" strike="noStrike" spc="-1">
              <a:solidFill>
                <a:srgbClr val="000000"/>
              </a:solidFill>
              <a:latin typeface="Arial"/>
            </a:endParaRPr>
          </a:p>
        </p:txBody>
      </p:sp>
      <p:sp>
        <p:nvSpPr>
          <p:cNvPr id="49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基层员工责任</a:t>
            </a:r>
            <a:endParaRPr lang="en-US" sz="2000" b="0" strike="noStrike" spc="-1">
              <a:solidFill>
                <a:srgbClr val="000000"/>
              </a:solidFill>
              <a:latin typeface="Arial"/>
            </a:endParaRPr>
          </a:p>
        </p:txBody>
      </p:sp>
      <p:sp>
        <p:nvSpPr>
          <p:cNvPr id="49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9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76"/>
                                        </p:tgtEl>
                                        <p:attrNameLst>
                                          <p:attrName>style.visibility</p:attrName>
                                        </p:attrNameLst>
                                      </p:cBhvr>
                                      <p:to>
                                        <p:strVal val="visible"/>
                                      </p:to>
                                    </p:set>
                                    <p:anim calcmode="lin" valueType="num">
                                      <p:cBhvr additive="repl">
                                        <p:cTn id="7" dur="3400" fill="hold"/>
                                        <p:tgtEl>
                                          <p:spTgt spid="476"/>
                                        </p:tgtEl>
                                        <p:attrNameLst>
                                          <p:attrName>ppt_x</p:attrName>
                                        </p:attrNameLst>
                                      </p:cBhvr>
                                      <p:tavLst>
                                        <p:tav tm="0">
                                          <p:val>
                                            <p:strVal val="0-#ppt_w/2"/>
                                          </p:val>
                                        </p:tav>
                                        <p:tav tm="100000">
                                          <p:val>
                                            <p:strVal val="#ppt_x"/>
                                          </p:val>
                                        </p:tav>
                                      </p:tavLst>
                                    </p:anim>
                                    <p:anim calcmode="lin" valueType="num">
                                      <p:cBhvr additive="repl">
                                        <p:cTn id="8" dur="3400" fill="hold"/>
                                        <p:tgtEl>
                                          <p:spTgt spid="47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59"/>
                                        </p:tgtEl>
                                        <p:attrNameLst>
                                          <p:attrName>style.visibility</p:attrName>
                                        </p:attrNameLst>
                                      </p:cBhvr>
                                      <p:to>
                                        <p:strVal val="visible"/>
                                      </p:to>
                                    </p:set>
                                    <p:anim calcmode="lin" valueType="num">
                                      <p:cBhvr additive="repl">
                                        <p:cTn id="11" dur="4000" fill="hold"/>
                                        <p:tgtEl>
                                          <p:spTgt spid="459"/>
                                        </p:tgtEl>
                                        <p:attrNameLst>
                                          <p:attrName>ppt_x</p:attrName>
                                        </p:attrNameLst>
                                      </p:cBhvr>
                                      <p:tavLst>
                                        <p:tav tm="0">
                                          <p:val>
                                            <p:strVal val="0-#ppt_w/2"/>
                                          </p:val>
                                        </p:tav>
                                        <p:tav tm="100000">
                                          <p:val>
                                            <p:strVal val="#ppt_x"/>
                                          </p:val>
                                        </p:tav>
                                      </p:tavLst>
                                    </p:anim>
                                    <p:anim calcmode="lin" valueType="num">
                                      <p:cBhvr additive="repl">
                                        <p:cTn id="12" dur="4000" fill="hold"/>
                                        <p:tgtEl>
                                          <p:spTgt spid="45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7"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498"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钢厂行业安全生产法律法规对于企业的安全生产工作具有指导性和约束性作用。各个环节的法律法规制度建设是企业安全生产工作的基础，只有严格遵守法律法规，才能确保生产安全和职工健康。</a:t>
            </a:r>
            <a:endParaRPr lang="en-US" sz="2000" b="0" strike="noStrike" spc="-1">
              <a:solidFill>
                <a:srgbClr val="000000"/>
              </a:solidFill>
              <a:latin typeface="Arial"/>
            </a:endParaRPr>
          </a:p>
        </p:txBody>
      </p:sp>
      <p:sp>
        <p:nvSpPr>
          <p:cNvPr id="499"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00"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01"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02" name="组合 1"/>
          <p:cNvGrpSpPr/>
          <p:nvPr/>
        </p:nvGrpSpPr>
        <p:grpSpPr>
          <a:xfrm>
            <a:off x="7341840" y="705600"/>
            <a:ext cx="3449520" cy="3434400"/>
            <a:chOff x="7341840" y="705600"/>
            <a:chExt cx="3449520" cy="3434400"/>
          </a:xfrm>
        </p:grpSpPr>
        <p:sp>
          <p:nvSpPr>
            <p:cNvPr id="503"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4"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5"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6"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7"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8"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9"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0"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1"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2"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3"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14" name="组合 28"/>
          <p:cNvGrpSpPr/>
          <p:nvPr/>
        </p:nvGrpSpPr>
        <p:grpSpPr>
          <a:xfrm>
            <a:off x="6229080" y="3172320"/>
            <a:ext cx="3078000" cy="3131280"/>
            <a:chOff x="6229080" y="3172320"/>
            <a:chExt cx="3078000" cy="3131280"/>
          </a:xfrm>
        </p:grpSpPr>
        <p:sp>
          <p:nvSpPr>
            <p:cNvPr id="515"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6"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7"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8"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9"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0"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1"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2"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3"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4"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5"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6"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7"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8"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9"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0"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99"/>
                                        </p:tgtEl>
                                        <p:attrNameLst>
                                          <p:attrName>style.visibility</p:attrName>
                                        </p:attrNameLst>
                                      </p:cBhvr>
                                      <p:to>
                                        <p:strVal val="visible"/>
                                      </p:to>
                                    </p:set>
                                    <p:anim calcmode="lin" valueType="num">
                                      <p:cBhvr additive="repl">
                                        <p:cTn id="7" dur="500" fill="hold"/>
                                        <p:tgtEl>
                                          <p:spTgt spid="499"/>
                                        </p:tgtEl>
                                        <p:attrNameLst>
                                          <p:attrName>ppt_w</p:attrName>
                                        </p:attrNameLst>
                                      </p:cBhvr>
                                      <p:tavLst>
                                        <p:tav tm="0">
                                          <p:val>
                                            <p:fltVal val="0"/>
                                          </p:val>
                                        </p:tav>
                                        <p:tav tm="100000">
                                          <p:val>
                                            <p:strVal val="#ppt_w"/>
                                          </p:val>
                                        </p:tav>
                                      </p:tavLst>
                                    </p:anim>
                                    <p:anim calcmode="lin" valueType="num">
                                      <p:cBhvr additive="repl">
                                        <p:cTn id="8" dur="500" fill="hold"/>
                                        <p:tgtEl>
                                          <p:spTgt spid="499"/>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00"/>
                                        </p:tgtEl>
                                        <p:attrNameLst>
                                          <p:attrName>style.visibility</p:attrName>
                                        </p:attrNameLst>
                                      </p:cBhvr>
                                      <p:to>
                                        <p:strVal val="visible"/>
                                      </p:to>
                                    </p:set>
                                    <p:anim calcmode="lin" valueType="num">
                                      <p:cBhvr additive="repl">
                                        <p:cTn id="11" dur="500" fill="hold"/>
                                        <p:tgtEl>
                                          <p:spTgt spid="500"/>
                                        </p:tgtEl>
                                        <p:attrNameLst>
                                          <p:attrName>ppt_w</p:attrName>
                                        </p:attrNameLst>
                                      </p:cBhvr>
                                      <p:tavLst>
                                        <p:tav tm="0">
                                          <p:val>
                                            <p:fltVal val="0"/>
                                          </p:val>
                                        </p:tav>
                                        <p:tav tm="100000">
                                          <p:val>
                                            <p:strVal val="#ppt_w"/>
                                          </p:val>
                                        </p:tav>
                                      </p:tavLst>
                                    </p:anim>
                                    <p:anim calcmode="lin" valueType="num">
                                      <p:cBhvr additive="repl">
                                        <p:cTn id="12" dur="500" fill="hold"/>
                                        <p:tgtEl>
                                          <p:spTgt spid="500"/>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01"/>
                                        </p:tgtEl>
                                        <p:attrNameLst>
                                          <p:attrName>style.visibility</p:attrName>
                                        </p:attrNameLst>
                                      </p:cBhvr>
                                      <p:to>
                                        <p:strVal val="visible"/>
                                      </p:to>
                                    </p:set>
                                    <p:anim calcmode="lin" valueType="num">
                                      <p:cBhvr additive="repl">
                                        <p:cTn id="15" dur="500" fill="hold"/>
                                        <p:tgtEl>
                                          <p:spTgt spid="501"/>
                                        </p:tgtEl>
                                        <p:attrNameLst>
                                          <p:attrName>ppt_w</p:attrName>
                                        </p:attrNameLst>
                                      </p:cBhvr>
                                      <p:tavLst>
                                        <p:tav tm="0">
                                          <p:val>
                                            <p:fltVal val="0"/>
                                          </p:val>
                                        </p:tav>
                                        <p:tav tm="100000">
                                          <p:val>
                                            <p:strVal val="#ppt_w"/>
                                          </p:val>
                                        </p:tav>
                                      </p:tavLst>
                                    </p:anim>
                                    <p:anim calcmode="lin" valueType="num">
                                      <p:cBhvr additive="repl">
                                        <p:cTn id="16" dur="500" fill="hold"/>
                                        <p:tgtEl>
                                          <p:spTgt spid="501"/>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502"/>
                                        </p:tgtEl>
                                        <p:attrNameLst>
                                          <p:attrName>style.visibility</p:attrName>
                                        </p:attrNameLst>
                                      </p:cBhvr>
                                      <p:to>
                                        <p:strVal val="visible"/>
                                      </p:to>
                                    </p:set>
                                    <p:anim calcmode="lin" valueType="num">
                                      <p:cBhvr additive="repl">
                                        <p:cTn id="21" dur="500" fill="hold"/>
                                        <p:tgtEl>
                                          <p:spTgt spid="502"/>
                                        </p:tgtEl>
                                        <p:attrNameLst>
                                          <p:attrName>ppt_w</p:attrName>
                                        </p:attrNameLst>
                                      </p:cBhvr>
                                      <p:tavLst>
                                        <p:tav tm="0">
                                          <p:val>
                                            <p:fltVal val="0"/>
                                          </p:val>
                                        </p:tav>
                                        <p:tav tm="100000">
                                          <p:val>
                                            <p:strVal val="#ppt_w"/>
                                          </p:val>
                                        </p:tav>
                                      </p:tavLst>
                                    </p:anim>
                                    <p:anim calcmode="lin" valueType="num">
                                      <p:cBhvr additive="repl">
                                        <p:cTn id="22" dur="500" fill="hold"/>
                                        <p:tgtEl>
                                          <p:spTgt spid="502"/>
                                        </p:tgtEl>
                                        <p:attrNameLst>
                                          <p:attrName>ppt_h</p:attrName>
                                        </p:attrNameLst>
                                      </p:cBhvr>
                                      <p:tavLst>
                                        <p:tav tm="0">
                                          <p:val>
                                            <p:fltVal val="0"/>
                                          </p:val>
                                        </p:tav>
                                        <p:tav tm="100000">
                                          <p:val>
                                            <p:strVal val="#ppt_h"/>
                                          </p:val>
                                        </p:tav>
                                      </p:tavLst>
                                    </p:anim>
                                    <p:animEffect transition="in" filter="fade">
                                      <p:cBhvr additive="repl">
                                        <p:cTn id="23" dur="500"/>
                                        <p:tgtEl>
                                          <p:spTgt spid="502"/>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514"/>
                                        </p:tgtEl>
                                        <p:attrNameLst>
                                          <p:attrName>style.visibility</p:attrName>
                                        </p:attrNameLst>
                                      </p:cBhvr>
                                      <p:to>
                                        <p:strVal val="visible"/>
                                      </p:to>
                                    </p:set>
                                    <p:anim calcmode="lin" valueType="num">
                                      <p:cBhvr additive="repl">
                                        <p:cTn id="26" dur="500" fill="hold"/>
                                        <p:tgtEl>
                                          <p:spTgt spid="514"/>
                                        </p:tgtEl>
                                        <p:attrNameLst>
                                          <p:attrName>ppt_w</p:attrName>
                                        </p:attrNameLst>
                                      </p:cBhvr>
                                      <p:tavLst>
                                        <p:tav tm="0">
                                          <p:val>
                                            <p:fltVal val="0"/>
                                          </p:val>
                                        </p:tav>
                                        <p:tav tm="100000">
                                          <p:val>
                                            <p:strVal val="#ppt_w"/>
                                          </p:val>
                                        </p:tav>
                                      </p:tavLst>
                                    </p:anim>
                                    <p:anim calcmode="lin" valueType="num">
                                      <p:cBhvr additive="repl">
                                        <p:cTn id="27" dur="500" fill="hold"/>
                                        <p:tgtEl>
                                          <p:spTgt spid="514"/>
                                        </p:tgtEl>
                                        <p:attrNameLst>
                                          <p:attrName>ppt_h</p:attrName>
                                        </p:attrNameLst>
                                      </p:cBhvr>
                                      <p:tavLst>
                                        <p:tav tm="0">
                                          <p:val>
                                            <p:fltVal val="0"/>
                                          </p:val>
                                        </p:tav>
                                        <p:tav tm="100000">
                                          <p:val>
                                            <p:strVal val="#ppt_h"/>
                                          </p:val>
                                        </p:tav>
                                      </p:tavLst>
                                    </p:anim>
                                    <p:animEffect transition="in" filter="fade">
                                      <p:cBhvr additive="repl">
                                        <p:cTn id="28" dur="500"/>
                                        <p:tgtEl>
                                          <p:spTgt spid="5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31" name="组合 4"/>
          <p:cNvGrpSpPr/>
          <p:nvPr/>
        </p:nvGrpSpPr>
        <p:grpSpPr>
          <a:xfrm>
            <a:off x="995040" y="1876680"/>
            <a:ext cx="4299120" cy="3638880"/>
            <a:chOff x="995040" y="1876680"/>
            <a:chExt cx="4299120" cy="3638880"/>
          </a:xfrm>
        </p:grpSpPr>
        <p:grpSp>
          <p:nvGrpSpPr>
            <p:cNvPr id="532" name="组合 5"/>
            <p:cNvGrpSpPr/>
            <p:nvPr/>
          </p:nvGrpSpPr>
          <p:grpSpPr>
            <a:xfrm>
              <a:off x="995040" y="1876680"/>
              <a:ext cx="2624760" cy="2235240"/>
              <a:chOff x="995040" y="1876680"/>
              <a:chExt cx="2624760" cy="2235240"/>
            </a:xfrm>
          </p:grpSpPr>
          <p:grpSp>
            <p:nvGrpSpPr>
              <p:cNvPr id="533" name="组合 17"/>
              <p:cNvGrpSpPr/>
              <p:nvPr/>
            </p:nvGrpSpPr>
            <p:grpSpPr>
              <a:xfrm>
                <a:off x="1088640" y="1987200"/>
                <a:ext cx="2531160" cy="2049120"/>
                <a:chOff x="1088640" y="1987200"/>
                <a:chExt cx="2531160" cy="2049120"/>
              </a:xfrm>
            </p:grpSpPr>
            <p:sp>
              <p:nvSpPr>
                <p:cNvPr id="53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3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39" name="组合 6"/>
            <p:cNvGrpSpPr/>
            <p:nvPr/>
          </p:nvGrpSpPr>
          <p:grpSpPr>
            <a:xfrm>
              <a:off x="2216160" y="2158200"/>
              <a:ext cx="3078000" cy="2878200"/>
              <a:chOff x="2216160" y="2158200"/>
              <a:chExt cx="3078000" cy="2878200"/>
            </a:xfrm>
          </p:grpSpPr>
          <p:sp>
            <p:nvSpPr>
              <p:cNvPr id="54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45" name="组合 7"/>
            <p:cNvGrpSpPr/>
            <p:nvPr/>
          </p:nvGrpSpPr>
          <p:grpSpPr>
            <a:xfrm>
              <a:off x="1456200" y="2001240"/>
              <a:ext cx="3443760" cy="3514320"/>
              <a:chOff x="1456200" y="2001240"/>
              <a:chExt cx="3443760" cy="3514320"/>
            </a:xfrm>
          </p:grpSpPr>
          <p:sp>
            <p:nvSpPr>
              <p:cNvPr id="54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5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5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第三章 钢厂行业安全生产事故案例分析</a:t>
            </a:r>
            <a:endParaRPr lang="en-US" sz="3600" b="0" strike="noStrike" spc="-1">
              <a:solidFill>
                <a:schemeClr val="dk1"/>
              </a:solidFill>
              <a:latin typeface="Arial"/>
            </a:endParaRPr>
          </a:p>
        </p:txBody>
      </p:sp>
      <p:sp>
        <p:nvSpPr>
          <p:cNvPr id="55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31"/>
                                        </p:tgtEl>
                                        <p:attrNameLst>
                                          <p:attrName>style.visibility</p:attrName>
                                        </p:attrNameLst>
                                      </p:cBhvr>
                                      <p:to>
                                        <p:strVal val="visible"/>
                                      </p:to>
                                    </p:set>
                                    <p:anim calcmode="lin" valueType="num">
                                      <p:cBhvr additive="repl">
                                        <p:cTn id="7" dur="500" fill="hold"/>
                                        <p:tgtEl>
                                          <p:spTgt spid="531"/>
                                        </p:tgtEl>
                                        <p:attrNameLst>
                                          <p:attrName>ppt_w</p:attrName>
                                        </p:attrNameLst>
                                      </p:cBhvr>
                                      <p:tavLst>
                                        <p:tav tm="0">
                                          <p:val>
                                            <p:fltVal val="0"/>
                                          </p:val>
                                        </p:tav>
                                        <p:tav tm="100000">
                                          <p:val>
                                            <p:strVal val="#ppt_w"/>
                                          </p:val>
                                        </p:tav>
                                      </p:tavLst>
                                    </p:anim>
                                    <p:anim calcmode="lin" valueType="num">
                                      <p:cBhvr additive="repl">
                                        <p:cTn id="8" dur="500" fill="hold"/>
                                        <p:tgtEl>
                                          <p:spTgt spid="531"/>
                                        </p:tgtEl>
                                        <p:attrNameLst>
                                          <p:attrName>ppt_h</p:attrName>
                                        </p:attrNameLst>
                                      </p:cBhvr>
                                      <p:tavLst>
                                        <p:tav tm="0">
                                          <p:val>
                                            <p:fltVal val="0"/>
                                          </p:val>
                                        </p:tav>
                                        <p:tav tm="100000">
                                          <p:val>
                                            <p:strVal val="#ppt_h"/>
                                          </p:val>
                                        </p:tav>
                                      </p:tavLst>
                                    </p:anim>
                                    <p:animEffect transition="in" filter="fade">
                                      <p:cBhvr additive="repl">
                                        <p:cTn id="9" dur="500"/>
                                        <p:tgtEl>
                                          <p:spTgt spid="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54" name="组合 81"/>
          <p:cNvGrpSpPr/>
          <p:nvPr/>
        </p:nvGrpSpPr>
        <p:grpSpPr>
          <a:xfrm>
            <a:off x="5322960" y="5068080"/>
            <a:ext cx="988200" cy="1001880"/>
            <a:chOff x="5322960" y="5068080"/>
            <a:chExt cx="988200" cy="1001880"/>
          </a:xfrm>
        </p:grpSpPr>
        <p:sp>
          <p:nvSpPr>
            <p:cNvPr id="555"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6"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7"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8"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9"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0"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1"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2"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3"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4"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5"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6"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7"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8"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9"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0"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571" name="组合 64"/>
          <p:cNvGrpSpPr/>
          <p:nvPr/>
        </p:nvGrpSpPr>
        <p:grpSpPr>
          <a:xfrm>
            <a:off x="-119880" y="962280"/>
            <a:ext cx="1961640" cy="2948040"/>
            <a:chOff x="-119880" y="962280"/>
            <a:chExt cx="1961640" cy="2948040"/>
          </a:xfrm>
        </p:grpSpPr>
        <p:sp>
          <p:nvSpPr>
            <p:cNvPr id="572"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3"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4"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5"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6"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7"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8"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9"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0"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1"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2"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8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火灾事故案例分析</a:t>
            </a:r>
            <a:endParaRPr lang="en-US" sz="3600" b="0" strike="noStrike" spc="-1">
              <a:solidFill>
                <a:schemeClr val="dk1"/>
              </a:solidFill>
              <a:latin typeface="Arial"/>
            </a:endParaRPr>
          </a:p>
        </p:txBody>
      </p:sp>
      <p:sp>
        <p:nvSpPr>
          <p:cNvPr id="58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电气设备故障</a:t>
            </a:r>
            <a:endParaRPr lang="en-US" sz="1600" b="0" strike="noStrike" spc="-1">
              <a:solidFill>
                <a:srgbClr val="000000"/>
              </a:solidFill>
              <a:latin typeface="Arial"/>
            </a:endParaRPr>
          </a:p>
        </p:txBody>
      </p:sp>
      <p:sp>
        <p:nvSpPr>
          <p:cNvPr id="58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火灾事故的原因</a:t>
            </a:r>
            <a:endParaRPr lang="en-US" sz="2000" b="0" strike="noStrike" spc="-1">
              <a:solidFill>
                <a:srgbClr val="000000"/>
              </a:solidFill>
              <a:latin typeface="Arial"/>
            </a:endParaRPr>
          </a:p>
        </p:txBody>
      </p:sp>
      <p:sp>
        <p:nvSpPr>
          <p:cNvPr id="58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人身伤亡、财产损失</a:t>
            </a:r>
            <a:endParaRPr lang="en-US" sz="1600" b="0" strike="noStrike" spc="-1">
              <a:solidFill>
                <a:srgbClr val="000000"/>
              </a:solidFill>
              <a:latin typeface="Arial"/>
            </a:endParaRPr>
          </a:p>
        </p:txBody>
      </p:sp>
      <p:sp>
        <p:nvSpPr>
          <p:cNvPr id="58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事故后果</a:t>
            </a:r>
            <a:endParaRPr lang="en-US" sz="2000" b="0" strike="noStrike" spc="-1">
              <a:solidFill>
                <a:srgbClr val="000000"/>
              </a:solidFill>
              <a:latin typeface="Arial"/>
            </a:endParaRPr>
          </a:p>
        </p:txBody>
      </p:sp>
      <p:sp>
        <p:nvSpPr>
          <p:cNvPr id="58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定期检查电气设备、加强消防意识</a:t>
            </a:r>
            <a:endParaRPr lang="en-US" sz="1600" b="0" strike="noStrike" spc="-1">
              <a:solidFill>
                <a:srgbClr val="000000"/>
              </a:solidFill>
              <a:latin typeface="Arial"/>
            </a:endParaRPr>
          </a:p>
        </p:txBody>
      </p:sp>
      <p:sp>
        <p:nvSpPr>
          <p:cNvPr id="58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预防措施</a:t>
            </a:r>
            <a:endParaRPr lang="en-US" sz="2000" b="0" strike="noStrike" spc="-1">
              <a:solidFill>
                <a:srgbClr val="000000"/>
              </a:solidFill>
              <a:latin typeface="Arial"/>
            </a:endParaRPr>
          </a:p>
        </p:txBody>
      </p:sp>
      <p:sp>
        <p:nvSpPr>
          <p:cNvPr id="59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59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571"/>
                                        </p:tgtEl>
                                        <p:attrNameLst>
                                          <p:attrName>style.visibility</p:attrName>
                                        </p:attrNameLst>
                                      </p:cBhvr>
                                      <p:to>
                                        <p:strVal val="visible"/>
                                      </p:to>
                                    </p:set>
                                    <p:anim calcmode="lin" valueType="num">
                                      <p:cBhvr additive="repl">
                                        <p:cTn id="7" dur="3400" fill="hold"/>
                                        <p:tgtEl>
                                          <p:spTgt spid="571"/>
                                        </p:tgtEl>
                                        <p:attrNameLst>
                                          <p:attrName>ppt_x</p:attrName>
                                        </p:attrNameLst>
                                      </p:cBhvr>
                                      <p:tavLst>
                                        <p:tav tm="0">
                                          <p:val>
                                            <p:strVal val="0-#ppt_w/2"/>
                                          </p:val>
                                        </p:tav>
                                        <p:tav tm="100000">
                                          <p:val>
                                            <p:strVal val="#ppt_x"/>
                                          </p:val>
                                        </p:tav>
                                      </p:tavLst>
                                    </p:anim>
                                    <p:anim calcmode="lin" valueType="num">
                                      <p:cBhvr additive="repl">
                                        <p:cTn id="8" dur="3400" fill="hold"/>
                                        <p:tgtEl>
                                          <p:spTgt spid="571"/>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54"/>
                                        </p:tgtEl>
                                        <p:attrNameLst>
                                          <p:attrName>style.visibility</p:attrName>
                                        </p:attrNameLst>
                                      </p:cBhvr>
                                      <p:to>
                                        <p:strVal val="visible"/>
                                      </p:to>
                                    </p:set>
                                    <p:anim calcmode="lin" valueType="num">
                                      <p:cBhvr additive="repl">
                                        <p:cTn id="11" dur="4000" fill="hold"/>
                                        <p:tgtEl>
                                          <p:spTgt spid="554"/>
                                        </p:tgtEl>
                                        <p:attrNameLst>
                                          <p:attrName>ppt_x</p:attrName>
                                        </p:attrNameLst>
                                      </p:cBhvr>
                                      <p:tavLst>
                                        <p:tav tm="0">
                                          <p:val>
                                            <p:strVal val="0-#ppt_w/2"/>
                                          </p:val>
                                        </p:tav>
                                        <p:tav tm="100000">
                                          <p:val>
                                            <p:strVal val="#ppt_x"/>
                                          </p:val>
                                        </p:tav>
                                      </p:tavLst>
                                    </p:anim>
                                    <p:anim calcmode="lin" valueType="num">
                                      <p:cBhvr additive="repl">
                                        <p:cTn id="12" dur="4000" fill="hold"/>
                                        <p:tgtEl>
                                          <p:spTgt spid="55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坍塌事故案例分析</a:t>
            </a:r>
            <a:endParaRPr lang="en-US" sz="3600" b="0" strike="noStrike" spc="-1">
              <a:solidFill>
                <a:schemeClr val="dk1"/>
              </a:solidFill>
              <a:latin typeface="Arial"/>
            </a:endParaRPr>
          </a:p>
        </p:txBody>
      </p:sp>
      <p:sp>
        <p:nvSpPr>
          <p:cNvPr id="59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基础不牢固</a:t>
            </a:r>
            <a:endParaRPr lang="en-US" sz="1600" b="0" strike="noStrike" spc="-1">
              <a:solidFill>
                <a:srgbClr val="000000"/>
              </a:solidFill>
              <a:latin typeface="Arial"/>
            </a:endParaRPr>
          </a:p>
        </p:txBody>
      </p:sp>
      <p:sp>
        <p:nvSpPr>
          <p:cNvPr id="59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坍塌事故的成因</a:t>
            </a:r>
            <a:endParaRPr lang="en-US" sz="2000" b="0" strike="noStrike" spc="-1">
              <a:solidFill>
                <a:srgbClr val="000000"/>
              </a:solidFill>
              <a:latin typeface="Arial"/>
            </a:endParaRPr>
          </a:p>
        </p:txBody>
      </p:sp>
      <p:sp>
        <p:nvSpPr>
          <p:cNvPr id="59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59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59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严格遵守工程规范</a:t>
            </a:r>
            <a:endParaRPr lang="en-US" sz="1600" b="0" strike="noStrike" spc="-1">
              <a:solidFill>
                <a:srgbClr val="000000"/>
              </a:solidFill>
              <a:latin typeface="Arial"/>
            </a:endParaRPr>
          </a:p>
        </p:txBody>
      </p:sp>
      <p:sp>
        <p:nvSpPr>
          <p:cNvPr id="59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未来预防方向</a:t>
            </a:r>
            <a:endParaRPr lang="en-US" sz="2000" b="0" strike="noStrike" spc="-1">
              <a:solidFill>
                <a:srgbClr val="000000"/>
              </a:solidFill>
              <a:latin typeface="Arial"/>
            </a:endParaRPr>
          </a:p>
        </p:txBody>
      </p:sp>
      <p:sp>
        <p:nvSpPr>
          <p:cNvPr id="5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60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加强工程质量监管</a:t>
            </a:r>
            <a:endParaRPr lang="en-US" sz="1600" b="0" strike="noStrike" spc="-1">
              <a:solidFill>
                <a:srgbClr val="000000"/>
              </a:solidFill>
              <a:latin typeface="Arial"/>
            </a:endParaRPr>
          </a:p>
        </p:txBody>
      </p:sp>
      <p:sp>
        <p:nvSpPr>
          <p:cNvPr id="60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事故中的教训</a:t>
            </a:r>
            <a:endParaRPr lang="en-US" sz="2000" b="0" strike="noStrike" spc="-1">
              <a:solidFill>
                <a:srgbClr val="000000"/>
              </a:solidFill>
              <a:latin typeface="Arial"/>
            </a:endParaRPr>
          </a:p>
        </p:txBody>
      </p:sp>
      <p:sp>
        <p:nvSpPr>
          <p:cNvPr id="602"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03"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04"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05"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606" name="组合 1"/>
          <p:cNvGrpSpPr/>
          <p:nvPr/>
        </p:nvGrpSpPr>
        <p:grpSpPr>
          <a:xfrm>
            <a:off x="7341840" y="705600"/>
            <a:ext cx="3449520" cy="3434400"/>
            <a:chOff x="7341840" y="705600"/>
            <a:chExt cx="3449520" cy="3434400"/>
          </a:xfrm>
        </p:grpSpPr>
        <p:sp>
          <p:nvSpPr>
            <p:cNvPr id="607"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8"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9"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0"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1"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2"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3"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4"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5"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6"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7"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18" name="组合 28"/>
          <p:cNvGrpSpPr/>
          <p:nvPr/>
        </p:nvGrpSpPr>
        <p:grpSpPr>
          <a:xfrm>
            <a:off x="6229080" y="3172320"/>
            <a:ext cx="3078000" cy="3131280"/>
            <a:chOff x="6229080" y="3172320"/>
            <a:chExt cx="3078000" cy="3131280"/>
          </a:xfrm>
        </p:grpSpPr>
        <p:sp>
          <p:nvSpPr>
            <p:cNvPr id="619"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0"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1"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2"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3"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4"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5"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6"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7"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8"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9"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0"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1"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2"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3"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4"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602"/>
                                        </p:tgtEl>
                                        <p:attrNameLst>
                                          <p:attrName>style.visibility</p:attrName>
                                        </p:attrNameLst>
                                      </p:cBhvr>
                                      <p:to>
                                        <p:strVal val="visible"/>
                                      </p:to>
                                    </p:set>
                                    <p:anim calcmode="lin" valueType="num">
                                      <p:cBhvr additive="repl">
                                        <p:cTn id="7" dur="500" fill="hold"/>
                                        <p:tgtEl>
                                          <p:spTgt spid="602"/>
                                        </p:tgtEl>
                                        <p:attrNameLst>
                                          <p:attrName>ppt_w</p:attrName>
                                        </p:attrNameLst>
                                      </p:cBhvr>
                                      <p:tavLst>
                                        <p:tav tm="0">
                                          <p:val>
                                            <p:fltVal val="0"/>
                                          </p:val>
                                        </p:tav>
                                        <p:tav tm="100000">
                                          <p:val>
                                            <p:strVal val="#ppt_w"/>
                                          </p:val>
                                        </p:tav>
                                      </p:tavLst>
                                    </p:anim>
                                    <p:anim calcmode="lin" valueType="num">
                                      <p:cBhvr additive="repl">
                                        <p:cTn id="8" dur="500" fill="hold"/>
                                        <p:tgtEl>
                                          <p:spTgt spid="602"/>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603"/>
                                        </p:tgtEl>
                                        <p:attrNameLst>
                                          <p:attrName>style.visibility</p:attrName>
                                        </p:attrNameLst>
                                      </p:cBhvr>
                                      <p:to>
                                        <p:strVal val="visible"/>
                                      </p:to>
                                    </p:set>
                                    <p:anim calcmode="lin" valueType="num">
                                      <p:cBhvr additive="repl">
                                        <p:cTn id="11" dur="500" fill="hold"/>
                                        <p:tgtEl>
                                          <p:spTgt spid="603"/>
                                        </p:tgtEl>
                                        <p:attrNameLst>
                                          <p:attrName>ppt_w</p:attrName>
                                        </p:attrNameLst>
                                      </p:cBhvr>
                                      <p:tavLst>
                                        <p:tav tm="0">
                                          <p:val>
                                            <p:fltVal val="0"/>
                                          </p:val>
                                        </p:tav>
                                        <p:tav tm="100000">
                                          <p:val>
                                            <p:strVal val="#ppt_w"/>
                                          </p:val>
                                        </p:tav>
                                      </p:tavLst>
                                    </p:anim>
                                    <p:anim calcmode="lin" valueType="num">
                                      <p:cBhvr additive="repl">
                                        <p:cTn id="12" dur="500" fill="hold"/>
                                        <p:tgtEl>
                                          <p:spTgt spid="603"/>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604"/>
                                        </p:tgtEl>
                                        <p:attrNameLst>
                                          <p:attrName>style.visibility</p:attrName>
                                        </p:attrNameLst>
                                      </p:cBhvr>
                                      <p:to>
                                        <p:strVal val="visible"/>
                                      </p:to>
                                    </p:set>
                                    <p:anim calcmode="lin" valueType="num">
                                      <p:cBhvr additive="repl">
                                        <p:cTn id="15" dur="500" fill="hold"/>
                                        <p:tgtEl>
                                          <p:spTgt spid="604"/>
                                        </p:tgtEl>
                                        <p:attrNameLst>
                                          <p:attrName>ppt_w</p:attrName>
                                        </p:attrNameLst>
                                      </p:cBhvr>
                                      <p:tavLst>
                                        <p:tav tm="0">
                                          <p:val>
                                            <p:fltVal val="0"/>
                                          </p:val>
                                        </p:tav>
                                        <p:tav tm="100000">
                                          <p:val>
                                            <p:strVal val="#ppt_w"/>
                                          </p:val>
                                        </p:tav>
                                      </p:tavLst>
                                    </p:anim>
                                    <p:anim calcmode="lin" valueType="num">
                                      <p:cBhvr additive="repl">
                                        <p:cTn id="16" dur="500" fill="hold"/>
                                        <p:tgtEl>
                                          <p:spTgt spid="604"/>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605"/>
                                        </p:tgtEl>
                                        <p:attrNameLst>
                                          <p:attrName>style.visibility</p:attrName>
                                        </p:attrNameLst>
                                      </p:cBhvr>
                                      <p:to>
                                        <p:strVal val="visible"/>
                                      </p:to>
                                    </p:set>
                                    <p:anim calcmode="lin" valueType="num">
                                      <p:cBhvr additive="repl">
                                        <p:cTn id="19" dur="500" fill="hold"/>
                                        <p:tgtEl>
                                          <p:spTgt spid="605"/>
                                        </p:tgtEl>
                                        <p:attrNameLst>
                                          <p:attrName>ppt_w</p:attrName>
                                        </p:attrNameLst>
                                      </p:cBhvr>
                                      <p:tavLst>
                                        <p:tav tm="0">
                                          <p:val>
                                            <p:fltVal val="0"/>
                                          </p:val>
                                        </p:tav>
                                        <p:tav tm="100000">
                                          <p:val>
                                            <p:strVal val="#ppt_w"/>
                                          </p:val>
                                        </p:tav>
                                      </p:tavLst>
                                    </p:anim>
                                    <p:anim calcmode="lin" valueType="num">
                                      <p:cBhvr additive="repl">
                                        <p:cTn id="20" dur="500" fill="hold"/>
                                        <p:tgtEl>
                                          <p:spTgt spid="605"/>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606"/>
                                        </p:tgtEl>
                                        <p:attrNameLst>
                                          <p:attrName>style.visibility</p:attrName>
                                        </p:attrNameLst>
                                      </p:cBhvr>
                                      <p:to>
                                        <p:strVal val="visible"/>
                                      </p:to>
                                    </p:set>
                                    <p:anim calcmode="lin" valueType="num">
                                      <p:cBhvr additive="repl">
                                        <p:cTn id="25" dur="500" fill="hold"/>
                                        <p:tgtEl>
                                          <p:spTgt spid="606"/>
                                        </p:tgtEl>
                                        <p:attrNameLst>
                                          <p:attrName>ppt_w</p:attrName>
                                        </p:attrNameLst>
                                      </p:cBhvr>
                                      <p:tavLst>
                                        <p:tav tm="0">
                                          <p:val>
                                            <p:fltVal val="0"/>
                                          </p:val>
                                        </p:tav>
                                        <p:tav tm="100000">
                                          <p:val>
                                            <p:strVal val="#ppt_w"/>
                                          </p:val>
                                        </p:tav>
                                      </p:tavLst>
                                    </p:anim>
                                    <p:anim calcmode="lin" valueType="num">
                                      <p:cBhvr additive="repl">
                                        <p:cTn id="26" dur="500" fill="hold"/>
                                        <p:tgtEl>
                                          <p:spTgt spid="606"/>
                                        </p:tgtEl>
                                        <p:attrNameLst>
                                          <p:attrName>ppt_h</p:attrName>
                                        </p:attrNameLst>
                                      </p:cBhvr>
                                      <p:tavLst>
                                        <p:tav tm="0">
                                          <p:val>
                                            <p:fltVal val="0"/>
                                          </p:val>
                                        </p:tav>
                                        <p:tav tm="100000">
                                          <p:val>
                                            <p:strVal val="#ppt_h"/>
                                          </p:val>
                                        </p:tav>
                                      </p:tavLst>
                                    </p:anim>
                                    <p:animEffect transition="in" filter="fade">
                                      <p:cBhvr additive="repl">
                                        <p:cTn id="27" dur="500"/>
                                        <p:tgtEl>
                                          <p:spTgt spid="606"/>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618"/>
                                        </p:tgtEl>
                                        <p:attrNameLst>
                                          <p:attrName>style.visibility</p:attrName>
                                        </p:attrNameLst>
                                      </p:cBhvr>
                                      <p:to>
                                        <p:strVal val="visible"/>
                                      </p:to>
                                    </p:set>
                                    <p:anim calcmode="lin" valueType="num">
                                      <p:cBhvr additive="repl">
                                        <p:cTn id="30" dur="500" fill="hold"/>
                                        <p:tgtEl>
                                          <p:spTgt spid="618"/>
                                        </p:tgtEl>
                                        <p:attrNameLst>
                                          <p:attrName>ppt_w</p:attrName>
                                        </p:attrNameLst>
                                      </p:cBhvr>
                                      <p:tavLst>
                                        <p:tav tm="0">
                                          <p:val>
                                            <p:fltVal val="0"/>
                                          </p:val>
                                        </p:tav>
                                        <p:tav tm="100000">
                                          <p:val>
                                            <p:strVal val="#ppt_w"/>
                                          </p:val>
                                        </p:tav>
                                      </p:tavLst>
                                    </p:anim>
                                    <p:anim calcmode="lin" valueType="num">
                                      <p:cBhvr additive="repl">
                                        <p:cTn id="31" dur="500" fill="hold"/>
                                        <p:tgtEl>
                                          <p:spTgt spid="618"/>
                                        </p:tgtEl>
                                        <p:attrNameLst>
                                          <p:attrName>ppt_h</p:attrName>
                                        </p:attrNameLst>
                                      </p:cBhvr>
                                      <p:tavLst>
                                        <p:tav tm="0">
                                          <p:val>
                                            <p:fltVal val="0"/>
                                          </p:val>
                                        </p:tav>
                                        <p:tav tm="100000">
                                          <p:val>
                                            <p:strVal val="#ppt_h"/>
                                          </p:val>
                                        </p:tav>
                                      </p:tavLst>
                                    </p:anim>
                                    <p:animEffect transition="in" filter="fade">
                                      <p:cBhvr additive="repl">
                                        <p:cTn id="32" dur="500"/>
                                        <p:tgtEl>
                                          <p:spTgt spid="6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35" name="组合 64"/>
          <p:cNvGrpSpPr/>
          <p:nvPr/>
        </p:nvGrpSpPr>
        <p:grpSpPr>
          <a:xfrm>
            <a:off x="-119880" y="962280"/>
            <a:ext cx="1961640" cy="2948040"/>
            <a:chOff x="-119880" y="962280"/>
            <a:chExt cx="1961640" cy="2948040"/>
          </a:xfrm>
        </p:grpSpPr>
        <p:sp>
          <p:nvSpPr>
            <p:cNvPr id="63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4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48"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中毒事故的原因</a:t>
            </a:r>
            <a:endParaRPr lang="en-US" sz="1800" b="0" strike="noStrike" spc="-1">
              <a:solidFill>
                <a:srgbClr val="000000"/>
              </a:solidFill>
              <a:latin typeface="Arial"/>
            </a:endParaRPr>
          </a:p>
        </p:txBody>
      </p:sp>
      <p:sp>
        <p:nvSpPr>
          <p:cNvPr id="649"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接触有毒化学品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不慎吸入有毒气体</a:t>
            </a:r>
            <a:endParaRPr lang="en-US" sz="1400" b="0" strike="noStrike" spc="-1">
              <a:solidFill>
                <a:srgbClr val="000000"/>
              </a:solidFill>
              <a:latin typeface="Arial"/>
            </a:endParaRPr>
          </a:p>
        </p:txBody>
      </p:sp>
      <p:sp>
        <p:nvSpPr>
          <p:cNvPr id="65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51"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预防中毒事故的方法</a:t>
            </a:r>
            <a:endParaRPr lang="en-US" sz="1800" b="0" strike="noStrike" spc="-1">
              <a:solidFill>
                <a:srgbClr val="000000"/>
              </a:solidFill>
              <a:latin typeface="Arial"/>
            </a:endParaRPr>
          </a:p>
        </p:txBody>
      </p:sp>
      <p:sp>
        <p:nvSpPr>
          <p:cNvPr id="652"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佩戴防护设备</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加强通风管理</a:t>
            </a:r>
            <a:endParaRPr lang="en-US" sz="1400" b="0" strike="noStrike" spc="-1">
              <a:solidFill>
                <a:srgbClr val="000000"/>
              </a:solidFill>
              <a:latin typeface="Arial"/>
            </a:endParaRPr>
          </a:p>
        </p:txBody>
      </p:sp>
      <p:sp>
        <p:nvSpPr>
          <p:cNvPr id="65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54"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655"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65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中毒事故案例分析</a:t>
            </a:r>
            <a:endParaRPr lang="en-US" sz="3600" b="0" strike="noStrike" spc="-1">
              <a:solidFill>
                <a:schemeClr val="dk1"/>
              </a:solidFill>
              <a:latin typeface="Arial"/>
            </a:endParaRPr>
          </a:p>
        </p:txBody>
      </p:sp>
      <p:sp>
        <p:nvSpPr>
          <p:cNvPr id="65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58"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中毒事故的危害</a:t>
            </a:r>
            <a:endParaRPr lang="en-US" sz="1800" b="0" strike="noStrike" spc="-1">
              <a:solidFill>
                <a:srgbClr val="000000"/>
              </a:solidFill>
              <a:latin typeface="Arial"/>
            </a:endParaRPr>
          </a:p>
        </p:txBody>
      </p:sp>
      <p:sp>
        <p:nvSpPr>
          <p:cNvPr id="659"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损害身体健康</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影响工作生产</a:t>
            </a:r>
            <a:endParaRPr lang="en-US" sz="1400" b="0" strike="noStrike" spc="-1">
              <a:solidFill>
                <a:srgbClr val="000000"/>
              </a:solidFill>
              <a:latin typeface="Arial"/>
            </a:endParaRPr>
          </a:p>
        </p:txBody>
      </p:sp>
      <p:sp>
        <p:nvSpPr>
          <p:cNvPr id="660"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61"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62"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63"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64" name="组合 81"/>
          <p:cNvGrpSpPr/>
          <p:nvPr/>
        </p:nvGrpSpPr>
        <p:grpSpPr>
          <a:xfrm>
            <a:off x="381960" y="5287680"/>
            <a:ext cx="988200" cy="1001880"/>
            <a:chOff x="381960" y="5287680"/>
            <a:chExt cx="988200" cy="1001880"/>
          </a:xfrm>
        </p:grpSpPr>
        <p:sp>
          <p:nvSpPr>
            <p:cNvPr id="665"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6"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7"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8"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9"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0"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1"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2"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3"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4"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5"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6"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7"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8"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9"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0"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35"/>
                                        </p:tgtEl>
                                        <p:attrNameLst>
                                          <p:attrName>style.visibility</p:attrName>
                                        </p:attrNameLst>
                                      </p:cBhvr>
                                      <p:to>
                                        <p:strVal val="visible"/>
                                      </p:to>
                                    </p:set>
                                    <p:anim calcmode="lin" valueType="num">
                                      <p:cBhvr additive="repl">
                                        <p:cTn id="7" dur="3400" fill="hold"/>
                                        <p:tgtEl>
                                          <p:spTgt spid="635"/>
                                        </p:tgtEl>
                                        <p:attrNameLst>
                                          <p:attrName>ppt_x</p:attrName>
                                        </p:attrNameLst>
                                      </p:cBhvr>
                                      <p:tavLst>
                                        <p:tav tm="0">
                                          <p:val>
                                            <p:strVal val="0-#ppt_w/2"/>
                                          </p:val>
                                        </p:tav>
                                        <p:tav tm="100000">
                                          <p:val>
                                            <p:strVal val="#ppt_x"/>
                                          </p:val>
                                        </p:tav>
                                      </p:tavLst>
                                    </p:anim>
                                    <p:anim calcmode="lin" valueType="num">
                                      <p:cBhvr additive="repl">
                                        <p:cTn id="8" dur="3400" fill="hold"/>
                                        <p:tgtEl>
                                          <p:spTgt spid="63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64"/>
                                        </p:tgtEl>
                                        <p:attrNameLst>
                                          <p:attrName>style.visibility</p:attrName>
                                        </p:attrNameLst>
                                      </p:cBhvr>
                                      <p:to>
                                        <p:strVal val="visible"/>
                                      </p:to>
                                    </p:set>
                                    <p:anim calcmode="lin" valueType="num">
                                      <p:cBhvr additive="repl">
                                        <p:cTn id="11" dur="4000" fill="hold"/>
                                        <p:tgtEl>
                                          <p:spTgt spid="664"/>
                                        </p:tgtEl>
                                        <p:attrNameLst>
                                          <p:attrName>ppt_x</p:attrName>
                                        </p:attrNameLst>
                                      </p:cBhvr>
                                      <p:tavLst>
                                        <p:tav tm="0">
                                          <p:val>
                                            <p:strVal val="0-#ppt_w/2"/>
                                          </p:val>
                                        </p:tav>
                                        <p:tav tm="100000">
                                          <p:val>
                                            <p:strVal val="#ppt_x"/>
                                          </p:val>
                                        </p:tav>
                                      </p:tavLst>
                                    </p:anim>
                                    <p:anim calcmode="lin" valueType="num">
                                      <p:cBhvr additive="repl">
                                        <p:cTn id="12" dur="4000" fill="hold"/>
                                        <p:tgtEl>
                                          <p:spTgt spid="66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8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机械伤害事故案例分析</a:t>
            </a:r>
            <a:endParaRPr lang="en-US" sz="2800" b="0" strike="noStrike" spc="-1">
              <a:solidFill>
                <a:srgbClr val="000000"/>
              </a:solidFill>
              <a:latin typeface="Arial"/>
            </a:endParaRPr>
          </a:p>
        </p:txBody>
      </p:sp>
      <p:sp>
        <p:nvSpPr>
          <p:cNvPr id="68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机械伤害事故常见于钢厂生产现场，包括挤压、割伤等情况。事故发生后，应立即停止机械操作，寻求救援。为避免机械伤害事故，操作人员应严格遵守安全操作规范，定期维护设备，做好安全防护工作。</a:t>
            </a:r>
            <a:endParaRPr lang="en-US" sz="1800" b="0" strike="noStrike" spc="-1">
              <a:solidFill>
                <a:srgbClr val="000000"/>
              </a:solidFill>
              <a:latin typeface="Arial"/>
            </a:endParaRPr>
          </a:p>
        </p:txBody>
      </p:sp>
      <p:sp>
        <p:nvSpPr>
          <p:cNvPr id="6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685"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https://d.book118.com/967055002012006055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字魂105号-简雅黑</vt:lpstr>
      <vt:lpstr>DejaVu Sans</vt:lpstr>
      <vt:lpstr>Office Theme</vt:lpstr>
      <vt:lpstr>钢厂行业安全生产规章制度培训</vt:lpstr>
      <vt:lpstr>目录</vt:lpstr>
      <vt:lpstr>第一章 钢厂行业安全生产规章制度培训简介</vt:lpstr>
      <vt:lpstr> </vt:lpstr>
      <vt:lpstr>安全生产的重要性</vt:lpstr>
      <vt:lpstr>规章制度的意义</vt:lpstr>
      <vt:lpstr>培训的目的</vt:lpstr>
      <vt:lpstr>钢厂安全生产培训关键要点</vt:lpstr>
      <vt:lpstr>第2章 钢厂行业安全生产法律法规解读</vt:lpstr>
      <vt:lpstr> </vt:lpstr>
      <vt:lpstr>安全生产标准规范</vt:lpstr>
      <vt:lpstr>安全生产监管机构</vt:lpstr>
      <vt:lpstr>安全生产责任制度</vt:lpstr>
      <vt:lpstr>总结</vt:lpstr>
      <vt:lpstr>第三章 钢厂行业安全生产事故案例分析</vt:lpstr>
      <vt:lpstr>火灾事故案例分析</vt:lpstr>
      <vt:lpstr>坍塌事故案例分析</vt:lpstr>
      <vt:lpstr>中毒事故案例分析</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2024-09-29T15:11:09.154</cp:lastPrinted>
  <dcterms:created xsi:type="dcterms:W3CDTF">2024-09-29T07:11:09Z</dcterms:created>
  <dcterms:modified xsi:type="dcterms:W3CDTF">2024-09-29T07:11:12Z</dcterms:modified>
</cp:coreProperties>
</file>