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21E38-6C4E-467F-816B-9867E78FD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6A365-E9AD-4C3E-AA64-47BAC5C6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81535-3A63-4BF5-B7A8-09125B422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96735-CB73-4C01-9AD4-2744D8F2A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D501AA-50F8-4E7D-9853-A9135A6C3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EBF40C-5420-4896-86A1-8C2F29EE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BA136C-F6DD-452D-972C-7030EDEC9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AB033-8EB8-4530-8DF7-5E9A8639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16DA3-9D6F-4CD4-99D0-3B3366A62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CF87D-392C-4B64-867A-FCA5CC6E4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4BAE1-3FDA-4C9F-93DB-AB98E2F30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0002003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32195" y="1154715"/>
            <a:ext cx="5932804" cy="1614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杭州大平层户型分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  <a:p>
            <a:pPr marL="15328" algn="l" rtl="0" eaLnBrk="0">
              <a:lnSpc>
                <a:spcPts val="7405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807"/>
            <a:ext cx="2955925" cy="3649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2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大平层市场概述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05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型设计分析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6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价格与投资价值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43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型优缺点分析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87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分享与比较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121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1088544" y="1580398"/>
            <a:ext cx="1195705" cy="2290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22415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82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6374930" y="4200084"/>
            <a:ext cx="4481195" cy="1532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5"/>
              </a:lnSpc>
            </a:pPr>
            <a:endParaRPr lang="Arial" altLang="Arial" sz="100"/>
          </a:p>
          <a:p>
            <a:pPr marL="15502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indent="8401" algn="l" rtl="0" eaLnBrk="0">
              <a:lnSpc>
                <a:spcPct val="192000"/>
              </a:lnSpc>
              <a:spcBef>
                <a:spcPts val="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随着城市化进程的加速和居民生活水平的提高，大平层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在杭州市场上越来越受欢迎。了解大平层户型的特点和发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趋势有助于购房者和开发商做出更明智的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策。</a:t>
            </a:r>
            <a:endParaRPr lang="Microsoft YaHei" altLang="Microsoft YaHei" sz="1300"/>
          </a:p>
        </p:txBody>
      </p:sp>
      <p:sp>
        <p:nvSpPr>
          <p:cNvPr id="13" name="textbox 13"/>
          <p:cNvSpPr/>
          <p:nvPr/>
        </p:nvSpPr>
        <p:spPr>
          <a:xfrm>
            <a:off x="6375101" y="1682214"/>
            <a:ext cx="4481195" cy="1174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08"/>
              </a:lnSpc>
            </a:pPr>
            <a:endParaRPr lang="Arial" altLang="Arial" sz="100"/>
          </a:p>
          <a:p>
            <a:pPr marL="39885" algn="l" rtl="0" eaLnBrk="0">
              <a:lnSpc>
                <a:spcPct val="92000"/>
              </a:lnSpc>
            </a:pPr>
            <a:r>
              <a:rPr sz="2000" spc="-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000"/>
          </a:p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12700" indent="514" algn="l" rtl="0" eaLnBrk="0">
              <a:lnSpc>
                <a:spcPct val="192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本报告旨在分析杭州市场上大平层户型的现状、特点及发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趋势，为购房者提供参考，并为开发商提供设计建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39" name="textbox 39"/>
          <p:cNvSpPr/>
          <p:nvPr/>
        </p:nvSpPr>
        <p:spPr>
          <a:xfrm>
            <a:off x="8487897" y="4651941"/>
            <a:ext cx="2562225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2"/>
              </a:lnSpc>
            </a:pPr>
            <a:endParaRPr lang="Arial" altLang="Arial" sz="100"/>
          </a:p>
          <a:p>
            <a:pPr marL="27101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由于数据来源和时间限制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</a:t>
            </a:r>
            <a:endParaRPr lang="Microsoft YaHei" altLang="Microsoft YaHei" sz="1300"/>
          </a:p>
          <a:p>
            <a:pPr marL="12700" indent="1885" algn="l" rtl="0" eaLnBrk="0">
              <a:lnSpc>
                <a:spcPct val="158000"/>
              </a:lnSpc>
              <a:spcBef>
                <a:spcPts val="19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告的分析可能存在一定的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局限性。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此外，市场变化和政策调整也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能影响报告的准确性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0" name="textbox 40"/>
          <p:cNvSpPr/>
          <p:nvPr/>
        </p:nvSpPr>
        <p:spPr>
          <a:xfrm>
            <a:off x="8486525" y="2547269"/>
            <a:ext cx="242442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9"/>
              </a:lnSpc>
            </a:pPr>
            <a:endParaRPr lang="Arial" altLang="Arial" sz="100"/>
          </a:p>
          <a:p>
            <a:pPr marL="14072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本报告主要针对杭州市内的大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1300"/>
          </a:p>
          <a:p>
            <a:pPr marL="13386" indent="-686" algn="l" rtl="0" eaLnBrk="0">
              <a:lnSpc>
                <a:spcPct val="160000"/>
              </a:lnSpc>
              <a:spcBef>
                <a:spcPts val="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层户型进行分析，不包括别墅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公寓等其他类型的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宅。</a:t>
            </a:r>
            <a:endParaRPr lang="Microsoft YaHei" altLang="Microsoft YaHei" sz="1300"/>
          </a:p>
        </p:txBody>
      </p:sp>
      <p:sp>
        <p:nvSpPr>
          <p:cNvPr id="41" name="textbox 41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2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textbox 64"/>
          <p:cNvSpPr/>
          <p:nvPr/>
        </p:nvSpPr>
        <p:spPr>
          <a:xfrm>
            <a:off x="9733383" y="1992972"/>
            <a:ext cx="423544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500"/>
          </a:p>
        </p:txBody>
      </p:sp>
      <p:sp>
        <p:nvSpPr>
          <p:cNvPr id="65" name="textbox 65"/>
          <p:cNvSpPr/>
          <p:nvPr/>
        </p:nvSpPr>
        <p:spPr>
          <a:xfrm>
            <a:off x="9741583" y="4136119"/>
            <a:ext cx="41529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1067170" y="1584284"/>
            <a:ext cx="4391659" cy="2289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378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713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杭州大平层市场概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textbox 68"/>
          <p:cNvSpPr/>
          <p:nvPr/>
        </p:nvSpPr>
        <p:spPr>
          <a:xfrm>
            <a:off x="4533905" y="1447443"/>
            <a:ext cx="3048635" cy="4730750"/>
          </a:xfrm>
          <a:prstGeom prst="rect">
            <a:avLst/>
          </a:prstGeom>
          <a:solidFill>
            <a:srgbClr val="3045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277962" indent="-190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市中心地段房价高昂，但  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受到购房者的青睐，市场   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需求旺盛。</a:t>
            </a:r>
            <a:endParaRPr lang="Microsoft YaHei" altLang="Microsoft YaHei" sz="1500"/>
          </a:p>
        </p:txBody>
      </p:sp>
      <p:sp>
        <p:nvSpPr>
          <p:cNvPr id="69" name="textbox 69"/>
          <p:cNvSpPr/>
          <p:nvPr/>
        </p:nvSpPr>
        <p:spPr>
          <a:xfrm>
            <a:off x="8429969" y="1598803"/>
            <a:ext cx="3048635" cy="4577079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305797" indent="-571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市政府出台了一系列房地 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控政策，旨在稳定市场价 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格，保障居民住房需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653185" y="1689618"/>
            <a:ext cx="3048635" cy="4486909"/>
          </a:xfrm>
          <a:prstGeom prst="rect">
            <a:avLst/>
          </a:prstGeom>
          <a:solidFill>
            <a:srgbClr val="0085FF">
              <a:alpha val="94901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6712"/>
              </a:lnSpc>
            </a:pPr>
            <a:endParaRPr lang="Arial" altLang="Arial" sz="100"/>
          </a:p>
          <a:p>
            <a:pPr marL="232644" indent="-571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作为中国的一线城市，经   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济实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力雄厚，人口密集，房地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产市场发展迅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1" name="textbox 71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地产市场概况</a:t>
            </a:r>
            <a:endParaRPr lang="Microsoft YaHei" altLang="Microsoft YaHei" sz="3000"/>
          </a:p>
        </p:txBody>
      </p:sp>
      <p:sp>
        <p:nvSpPr>
          <p:cNvPr id="72" name="path"/>
          <p:cNvSpPr/>
          <p:nvPr/>
        </p:nvSpPr>
        <p:spPr>
          <a:xfrm>
            <a:off x="454963" y="331168"/>
            <a:ext cx="515575" cy="439820"/>
          </a:xfrm>
          <a:custGeom>
            <a:rect l="0" t="0" r="0" b="0"/>
            <a:pathLst>
              <a:path w="811" h="69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  <a:path w="811" h="692">
                <a:moveTo>
                  <a:pt x="189" y="71"/>
                </a:moveTo>
                <a:cubicBezTo>
                  <a:pt x="189" y="37"/>
                  <a:pt x="216" y="10"/>
                  <a:pt x="250" y="10"/>
                </a:cubicBezTo>
                <a:lnTo>
                  <a:pt x="250" y="10"/>
                </a:lnTo>
                <a:lnTo>
                  <a:pt x="250" y="10"/>
                </a:lnTo>
                <a:lnTo>
                  <a:pt x="250" y="10"/>
                </a:lnTo>
                <a:cubicBezTo>
                  <a:pt x="284" y="10"/>
                  <a:pt x="312" y="37"/>
                  <a:pt x="312" y="71"/>
                </a:cubicBezTo>
                <a:lnTo>
                  <a:pt x="312" y="71"/>
                </a:lnTo>
                <a:cubicBezTo>
                  <a:pt x="312" y="71"/>
                  <a:pt x="312" y="71"/>
                  <a:pt x="312" y="71"/>
                </a:cubicBezTo>
                <a:lnTo>
                  <a:pt x="312" y="71"/>
                </a:lnTo>
                <a:lnTo>
                  <a:pt x="312" y="71"/>
                </a:lnTo>
                <a:lnTo>
                  <a:pt x="312" y="71"/>
                </a:lnTo>
                <a:cubicBezTo>
                  <a:pt x="312" y="105"/>
                  <a:pt x="284" y="133"/>
                  <a:pt x="250" y="133"/>
                </a:cubicBezTo>
                <a:lnTo>
                  <a:pt x="250" y="133"/>
                </a:lnTo>
                <a:lnTo>
                  <a:pt x="250" y="133"/>
                </a:lnTo>
                <a:lnTo>
                  <a:pt x="250" y="133"/>
                </a:lnTo>
                <a:cubicBezTo>
                  <a:pt x="216" y="133"/>
                  <a:pt x="189" y="105"/>
                  <a:pt x="189" y="71"/>
                </a:cubicBezTo>
                <a:lnTo>
                  <a:pt x="189" y="71"/>
                </a:lnTo>
                <a:close/>
              </a:path>
              <a:path w="811" h="692">
                <a:moveTo>
                  <a:pt x="368" y="71"/>
                </a:moveTo>
                <a:cubicBezTo>
                  <a:pt x="368" y="39"/>
                  <a:pt x="395" y="13"/>
                  <a:pt x="427" y="13"/>
                </a:cubicBezTo>
                <a:lnTo>
                  <a:pt x="427" y="13"/>
                </a:lnTo>
                <a:lnTo>
                  <a:pt x="427" y="13"/>
                </a:lnTo>
                <a:lnTo>
                  <a:pt x="427" y="13"/>
                </a:lnTo>
                <a:cubicBezTo>
                  <a:pt x="460" y="13"/>
                  <a:pt x="486" y="39"/>
                  <a:pt x="486" y="71"/>
                </a:cubicBezTo>
                <a:lnTo>
                  <a:pt x="486" y="71"/>
                </a:lnTo>
                <a:cubicBezTo>
                  <a:pt x="486" y="71"/>
                  <a:pt x="486" y="71"/>
                  <a:pt x="486" y="71"/>
                </a:cubicBezTo>
                <a:lnTo>
                  <a:pt x="486" y="71"/>
                </a:lnTo>
                <a:lnTo>
                  <a:pt x="486" y="71"/>
                </a:lnTo>
                <a:lnTo>
                  <a:pt x="486" y="71"/>
                </a:lnTo>
                <a:cubicBezTo>
                  <a:pt x="486" y="104"/>
                  <a:pt x="460" y="130"/>
                  <a:pt x="427" y="130"/>
                </a:cubicBezTo>
                <a:lnTo>
                  <a:pt x="427" y="130"/>
                </a:lnTo>
                <a:lnTo>
                  <a:pt x="427" y="130"/>
                </a:lnTo>
                <a:lnTo>
                  <a:pt x="427" y="130"/>
                </a:lnTo>
                <a:cubicBezTo>
                  <a:pt x="395" y="130"/>
                  <a:pt x="368" y="104"/>
                  <a:pt x="368" y="71"/>
                </a:cubicBezTo>
                <a:lnTo>
                  <a:pt x="368" y="71"/>
                </a:lnTo>
                <a:close/>
              </a:path>
              <a:path w="811" h="692">
                <a:moveTo>
                  <a:pt x="542" y="81"/>
                </a:moveTo>
                <a:cubicBezTo>
                  <a:pt x="542" y="51"/>
                  <a:pt x="567" y="27"/>
                  <a:pt x="597" y="27"/>
                </a:cubicBezTo>
                <a:lnTo>
                  <a:pt x="597" y="27"/>
                </a:lnTo>
                <a:lnTo>
                  <a:pt x="597" y="27"/>
                </a:lnTo>
                <a:lnTo>
                  <a:pt x="597" y="27"/>
                </a:lnTo>
                <a:cubicBezTo>
                  <a:pt x="627" y="27"/>
                  <a:pt x="652" y="51"/>
                  <a:pt x="652" y="81"/>
                </a:cubicBezTo>
                <a:lnTo>
                  <a:pt x="652" y="81"/>
                </a:lnTo>
                <a:cubicBezTo>
                  <a:pt x="652" y="81"/>
                  <a:pt x="652" y="81"/>
                  <a:pt x="652" y="81"/>
                </a:cubicBezTo>
                <a:lnTo>
                  <a:pt x="652" y="81"/>
                </a:lnTo>
                <a:lnTo>
                  <a:pt x="652" y="81"/>
                </a:lnTo>
                <a:lnTo>
                  <a:pt x="652" y="81"/>
                </a:lnTo>
                <a:cubicBezTo>
                  <a:pt x="652" y="111"/>
                  <a:pt x="627" y="136"/>
                  <a:pt x="597" y="136"/>
                </a:cubicBezTo>
                <a:lnTo>
                  <a:pt x="597" y="136"/>
                </a:lnTo>
                <a:lnTo>
                  <a:pt x="597" y="136"/>
                </a:lnTo>
                <a:lnTo>
                  <a:pt x="597" y="136"/>
                </a:lnTo>
                <a:cubicBezTo>
                  <a:pt x="567" y="136"/>
                  <a:pt x="542" y="111"/>
                  <a:pt x="542" y="81"/>
                </a:cubicBezTo>
                <a:lnTo>
                  <a:pt x="542" y="81"/>
                </a:lnTo>
                <a:close/>
              </a:path>
              <a:path w="811" h="692">
                <a:moveTo>
                  <a:pt x="708" y="72"/>
                </a:moveTo>
                <a:cubicBezTo>
                  <a:pt x="708" y="43"/>
                  <a:pt x="731" y="20"/>
                  <a:pt x="760" y="20"/>
                </a:cubicBezTo>
                <a:lnTo>
                  <a:pt x="760" y="20"/>
                </a:lnTo>
                <a:lnTo>
                  <a:pt x="760" y="20"/>
                </a:lnTo>
                <a:lnTo>
                  <a:pt x="760" y="20"/>
                </a:lnTo>
                <a:cubicBezTo>
                  <a:pt x="788" y="20"/>
                  <a:pt x="811" y="43"/>
                  <a:pt x="811" y="72"/>
                </a:cubicBezTo>
                <a:lnTo>
                  <a:pt x="811" y="72"/>
                </a:lnTo>
                <a:cubicBezTo>
                  <a:pt x="811" y="72"/>
                  <a:pt x="811" y="72"/>
                  <a:pt x="811" y="72"/>
                </a:cubicBezTo>
                <a:lnTo>
                  <a:pt x="811" y="72"/>
                </a:lnTo>
                <a:lnTo>
                  <a:pt x="811" y="72"/>
                </a:lnTo>
                <a:lnTo>
                  <a:pt x="811" y="72"/>
                </a:lnTo>
                <a:cubicBezTo>
                  <a:pt x="811" y="100"/>
                  <a:pt x="788" y="123"/>
                  <a:pt x="760" y="123"/>
                </a:cubicBezTo>
                <a:lnTo>
                  <a:pt x="760" y="123"/>
                </a:lnTo>
                <a:lnTo>
                  <a:pt x="760" y="123"/>
                </a:lnTo>
                <a:lnTo>
                  <a:pt x="760" y="123"/>
                </a:lnTo>
                <a:cubicBezTo>
                  <a:pt x="731" y="123"/>
                  <a:pt x="708" y="100"/>
                  <a:pt x="708" y="72"/>
                </a:cubicBezTo>
                <a:lnTo>
                  <a:pt x="708" y="72"/>
                </a:lnTo>
                <a:close/>
              </a:path>
              <a:path w="811" h="692">
                <a:moveTo>
                  <a:pt x="0" y="251"/>
                </a:moveTo>
                <a:cubicBezTo>
                  <a:pt x="0" y="215"/>
                  <a:pt x="29" y="185"/>
                  <a:pt x="66" y="185"/>
                </a:cubicBezTo>
                <a:lnTo>
                  <a:pt x="66" y="185"/>
                </a:lnTo>
                <a:lnTo>
                  <a:pt x="66" y="185"/>
                </a:lnTo>
                <a:lnTo>
                  <a:pt x="66" y="185"/>
                </a:lnTo>
                <a:cubicBezTo>
                  <a:pt x="102" y="185"/>
                  <a:pt x="132" y="215"/>
                  <a:pt x="132" y="251"/>
                </a:cubicBezTo>
                <a:lnTo>
                  <a:pt x="132" y="251"/>
                </a:lnTo>
                <a:cubicBezTo>
                  <a:pt x="132" y="251"/>
                  <a:pt x="132" y="251"/>
                  <a:pt x="132" y="251"/>
                </a:cubicBezTo>
                <a:lnTo>
                  <a:pt x="132" y="251"/>
                </a:lnTo>
                <a:lnTo>
                  <a:pt x="132" y="251"/>
                </a:lnTo>
                <a:lnTo>
                  <a:pt x="132" y="251"/>
                </a:lnTo>
                <a:cubicBezTo>
                  <a:pt x="132" y="288"/>
                  <a:pt x="102" y="317"/>
                  <a:pt x="66" y="317"/>
                </a:cubicBezTo>
                <a:lnTo>
                  <a:pt x="66" y="317"/>
                </a:lnTo>
                <a:cubicBezTo>
                  <a:pt x="29" y="317"/>
                  <a:pt x="0" y="288"/>
                  <a:pt x="0" y="251"/>
                </a:cubicBezTo>
                <a:lnTo>
                  <a:pt x="0" y="251"/>
                </a:lnTo>
                <a:close/>
              </a:path>
              <a:path w="811" h="692">
                <a:moveTo>
                  <a:pt x="189" y="257"/>
                </a:moveTo>
                <a:cubicBezTo>
                  <a:pt x="189" y="223"/>
                  <a:pt x="216" y="195"/>
                  <a:pt x="250" y="195"/>
                </a:cubicBezTo>
                <a:lnTo>
                  <a:pt x="250" y="195"/>
                </a:lnTo>
                <a:lnTo>
                  <a:pt x="250" y="195"/>
                </a:lnTo>
                <a:lnTo>
                  <a:pt x="250" y="195"/>
                </a:lnTo>
                <a:cubicBezTo>
                  <a:pt x="284" y="195"/>
                  <a:pt x="312" y="223"/>
                  <a:pt x="312" y="257"/>
                </a:cubicBezTo>
                <a:lnTo>
                  <a:pt x="312" y="257"/>
                </a:lnTo>
                <a:cubicBezTo>
                  <a:pt x="312" y="257"/>
                  <a:pt x="312" y="257"/>
                  <a:pt x="312" y="257"/>
                </a:cubicBezTo>
                <a:lnTo>
                  <a:pt x="312" y="257"/>
                </a:lnTo>
                <a:lnTo>
                  <a:pt x="312" y="257"/>
                </a:lnTo>
                <a:lnTo>
                  <a:pt x="312" y="257"/>
                </a:lnTo>
                <a:cubicBezTo>
                  <a:pt x="312" y="291"/>
                  <a:pt x="284" y="318"/>
                  <a:pt x="250" y="318"/>
                </a:cubicBezTo>
                <a:lnTo>
                  <a:pt x="250" y="318"/>
                </a:lnTo>
                <a:lnTo>
                  <a:pt x="250" y="318"/>
                </a:lnTo>
                <a:lnTo>
                  <a:pt x="250" y="318"/>
                </a:lnTo>
                <a:cubicBezTo>
                  <a:pt x="216" y="318"/>
                  <a:pt x="189" y="291"/>
                  <a:pt x="189" y="257"/>
                </a:cubicBezTo>
                <a:lnTo>
                  <a:pt x="189" y="257"/>
                </a:lnTo>
                <a:close/>
              </a:path>
              <a:path w="811" h="692">
                <a:moveTo>
                  <a:pt x="368" y="257"/>
                </a:moveTo>
                <a:cubicBezTo>
                  <a:pt x="368" y="224"/>
                  <a:pt x="395" y="198"/>
                  <a:pt x="427" y="198"/>
                </a:cubicBezTo>
                <a:lnTo>
                  <a:pt x="427" y="198"/>
                </a:lnTo>
                <a:lnTo>
                  <a:pt x="427" y="198"/>
                </a:lnTo>
                <a:lnTo>
                  <a:pt x="427" y="198"/>
                </a:lnTo>
                <a:cubicBezTo>
                  <a:pt x="460" y="198"/>
                  <a:pt x="486" y="224"/>
                  <a:pt x="486" y="257"/>
                </a:cubicBezTo>
                <a:lnTo>
                  <a:pt x="486" y="257"/>
                </a:lnTo>
                <a:cubicBezTo>
                  <a:pt x="486" y="257"/>
                  <a:pt x="486" y="257"/>
                  <a:pt x="486" y="257"/>
                </a:cubicBezTo>
                <a:lnTo>
                  <a:pt x="486" y="257"/>
                </a:lnTo>
                <a:lnTo>
                  <a:pt x="486" y="257"/>
                </a:lnTo>
                <a:lnTo>
                  <a:pt x="486" y="257"/>
                </a:lnTo>
                <a:cubicBezTo>
                  <a:pt x="486" y="289"/>
                  <a:pt x="460" y="316"/>
                  <a:pt x="427" y="316"/>
                </a:cubicBezTo>
                <a:lnTo>
                  <a:pt x="427" y="316"/>
                </a:lnTo>
                <a:cubicBezTo>
                  <a:pt x="395" y="316"/>
                  <a:pt x="368" y="289"/>
                  <a:pt x="368" y="257"/>
                </a:cubicBezTo>
                <a:lnTo>
                  <a:pt x="368" y="257"/>
                </a:lnTo>
                <a:close/>
              </a:path>
              <a:path w="811" h="692">
                <a:moveTo>
                  <a:pt x="542" y="267"/>
                </a:moveTo>
                <a:cubicBezTo>
                  <a:pt x="542" y="237"/>
                  <a:pt x="567" y="212"/>
                  <a:pt x="597" y="212"/>
                </a:cubicBezTo>
                <a:lnTo>
                  <a:pt x="597" y="212"/>
                </a:lnTo>
                <a:lnTo>
                  <a:pt x="597" y="212"/>
                </a:lnTo>
                <a:lnTo>
                  <a:pt x="597" y="212"/>
                </a:lnTo>
                <a:cubicBezTo>
                  <a:pt x="627" y="212"/>
                  <a:pt x="652" y="237"/>
                  <a:pt x="652" y="267"/>
                </a:cubicBezTo>
                <a:lnTo>
                  <a:pt x="652" y="267"/>
                </a:lnTo>
                <a:cubicBezTo>
                  <a:pt x="652" y="267"/>
                  <a:pt x="652" y="267"/>
                  <a:pt x="652" y="267"/>
                </a:cubicBezTo>
                <a:lnTo>
                  <a:pt x="652" y="267"/>
                </a:lnTo>
                <a:lnTo>
                  <a:pt x="652" y="267"/>
                </a:lnTo>
                <a:lnTo>
                  <a:pt x="652" y="267"/>
                </a:lnTo>
                <a:cubicBezTo>
                  <a:pt x="652" y="297"/>
                  <a:pt x="627" y="321"/>
                  <a:pt x="597" y="321"/>
                </a:cubicBezTo>
                <a:lnTo>
                  <a:pt x="597" y="321"/>
                </a:lnTo>
                <a:lnTo>
                  <a:pt x="597" y="321"/>
                </a:lnTo>
                <a:lnTo>
                  <a:pt x="597" y="321"/>
                </a:lnTo>
                <a:cubicBezTo>
                  <a:pt x="567" y="321"/>
                  <a:pt x="542" y="297"/>
                  <a:pt x="542" y="267"/>
                </a:cubicBezTo>
                <a:lnTo>
                  <a:pt x="542" y="267"/>
                </a:lnTo>
                <a:close/>
              </a:path>
              <a:path w="811" h="692">
                <a:moveTo>
                  <a:pt x="708" y="257"/>
                </a:moveTo>
                <a:cubicBezTo>
                  <a:pt x="708" y="229"/>
                  <a:pt x="731" y="206"/>
                  <a:pt x="760" y="206"/>
                </a:cubicBezTo>
                <a:lnTo>
                  <a:pt x="760" y="206"/>
                </a:lnTo>
                <a:lnTo>
                  <a:pt x="760" y="206"/>
                </a:lnTo>
                <a:lnTo>
                  <a:pt x="760" y="206"/>
                </a:lnTo>
                <a:cubicBezTo>
                  <a:pt x="788" y="206"/>
                  <a:pt x="811" y="229"/>
                  <a:pt x="811" y="257"/>
                </a:cubicBezTo>
                <a:lnTo>
                  <a:pt x="811" y="257"/>
                </a:lnTo>
                <a:cubicBezTo>
                  <a:pt x="811" y="257"/>
                  <a:pt x="811" y="257"/>
                  <a:pt x="811" y="257"/>
                </a:cubicBezTo>
                <a:lnTo>
                  <a:pt x="811" y="257"/>
                </a:lnTo>
                <a:lnTo>
                  <a:pt x="811" y="257"/>
                </a:lnTo>
                <a:lnTo>
                  <a:pt x="811" y="257"/>
                </a:lnTo>
                <a:cubicBezTo>
                  <a:pt x="811" y="286"/>
                  <a:pt x="788" y="309"/>
                  <a:pt x="760" y="309"/>
                </a:cubicBezTo>
                <a:lnTo>
                  <a:pt x="760" y="309"/>
                </a:lnTo>
                <a:lnTo>
                  <a:pt x="760" y="309"/>
                </a:lnTo>
                <a:lnTo>
                  <a:pt x="760" y="309"/>
                </a:lnTo>
                <a:cubicBezTo>
                  <a:pt x="731" y="309"/>
                  <a:pt x="708" y="286"/>
                  <a:pt x="708" y="257"/>
                </a:cubicBezTo>
                <a:lnTo>
                  <a:pt x="708" y="257"/>
                </a:lnTo>
                <a:close/>
              </a:path>
              <a:path w="811" h="692">
                <a:moveTo>
                  <a:pt x="0" y="437"/>
                </a:moveTo>
                <a:cubicBezTo>
                  <a:pt x="0" y="400"/>
                  <a:pt x="29" y="370"/>
                  <a:pt x="66" y="370"/>
                </a:cubicBezTo>
                <a:lnTo>
                  <a:pt x="66" y="370"/>
                </a:lnTo>
                <a:lnTo>
                  <a:pt x="66" y="370"/>
                </a:lnTo>
                <a:lnTo>
                  <a:pt x="66" y="370"/>
                </a:lnTo>
                <a:cubicBezTo>
                  <a:pt x="102" y="370"/>
                  <a:pt x="132" y="400"/>
                  <a:pt x="132" y="437"/>
                </a:cubicBezTo>
                <a:lnTo>
                  <a:pt x="132" y="437"/>
                </a:lnTo>
                <a:cubicBezTo>
                  <a:pt x="132" y="437"/>
                  <a:pt x="132" y="437"/>
                  <a:pt x="132" y="437"/>
                </a:cubicBezTo>
                <a:lnTo>
                  <a:pt x="132" y="437"/>
                </a:lnTo>
                <a:lnTo>
                  <a:pt x="132" y="437"/>
                </a:lnTo>
                <a:lnTo>
                  <a:pt x="132" y="437"/>
                </a:lnTo>
                <a:cubicBezTo>
                  <a:pt x="132" y="473"/>
                  <a:pt x="102" y="503"/>
                  <a:pt x="66" y="503"/>
                </a:cubicBezTo>
                <a:lnTo>
                  <a:pt x="66" y="503"/>
                </a:lnTo>
                <a:cubicBezTo>
                  <a:pt x="29" y="503"/>
                  <a:pt x="0" y="473"/>
                  <a:pt x="0" y="437"/>
                </a:cubicBezTo>
                <a:lnTo>
                  <a:pt x="0" y="437"/>
                </a:lnTo>
                <a:close/>
              </a:path>
              <a:path w="811" h="692">
                <a:moveTo>
                  <a:pt x="189" y="442"/>
                </a:moveTo>
                <a:cubicBezTo>
                  <a:pt x="189" y="408"/>
                  <a:pt x="216" y="381"/>
                  <a:pt x="250" y="381"/>
                </a:cubicBezTo>
                <a:lnTo>
                  <a:pt x="250" y="381"/>
                </a:lnTo>
                <a:lnTo>
                  <a:pt x="250" y="381"/>
                </a:lnTo>
                <a:lnTo>
                  <a:pt x="250" y="381"/>
                </a:lnTo>
                <a:cubicBezTo>
                  <a:pt x="284" y="381"/>
                  <a:pt x="312" y="408"/>
                  <a:pt x="312" y="442"/>
                </a:cubicBezTo>
                <a:lnTo>
                  <a:pt x="312" y="442"/>
                </a:lnTo>
                <a:cubicBezTo>
                  <a:pt x="312" y="442"/>
                  <a:pt x="312" y="442"/>
                  <a:pt x="312" y="442"/>
                </a:cubicBezTo>
                <a:lnTo>
                  <a:pt x="312" y="442"/>
                </a:lnTo>
                <a:lnTo>
                  <a:pt x="312" y="442"/>
                </a:lnTo>
                <a:lnTo>
                  <a:pt x="312" y="442"/>
                </a:lnTo>
                <a:cubicBezTo>
                  <a:pt x="312" y="476"/>
                  <a:pt x="284" y="504"/>
                  <a:pt x="250" y="504"/>
                </a:cubicBezTo>
                <a:lnTo>
                  <a:pt x="250" y="504"/>
                </a:lnTo>
                <a:lnTo>
                  <a:pt x="250" y="504"/>
                </a:lnTo>
                <a:lnTo>
                  <a:pt x="250" y="504"/>
                </a:lnTo>
                <a:cubicBezTo>
                  <a:pt x="216" y="504"/>
                  <a:pt x="189" y="476"/>
                  <a:pt x="189" y="442"/>
                </a:cubicBezTo>
                <a:lnTo>
                  <a:pt x="189" y="442"/>
                </a:lnTo>
                <a:close/>
              </a:path>
              <a:path w="811" h="692">
                <a:moveTo>
                  <a:pt x="368" y="442"/>
                </a:moveTo>
                <a:cubicBezTo>
                  <a:pt x="368" y="410"/>
                  <a:pt x="395" y="383"/>
                  <a:pt x="427" y="383"/>
                </a:cubicBezTo>
                <a:lnTo>
                  <a:pt x="427" y="383"/>
                </a:lnTo>
                <a:lnTo>
                  <a:pt x="427" y="383"/>
                </a:lnTo>
                <a:lnTo>
                  <a:pt x="427" y="383"/>
                </a:lnTo>
                <a:cubicBezTo>
                  <a:pt x="460" y="383"/>
                  <a:pt x="486" y="410"/>
                  <a:pt x="486" y="442"/>
                </a:cubicBezTo>
                <a:lnTo>
                  <a:pt x="486" y="442"/>
                </a:lnTo>
                <a:cubicBezTo>
                  <a:pt x="486" y="442"/>
                  <a:pt x="486" y="442"/>
                  <a:pt x="486" y="442"/>
                </a:cubicBezTo>
                <a:lnTo>
                  <a:pt x="486" y="442"/>
                </a:lnTo>
                <a:lnTo>
                  <a:pt x="486" y="442"/>
                </a:lnTo>
                <a:lnTo>
                  <a:pt x="486" y="442"/>
                </a:lnTo>
                <a:cubicBezTo>
                  <a:pt x="486" y="475"/>
                  <a:pt x="460" y="501"/>
                  <a:pt x="427" y="501"/>
                </a:cubicBezTo>
                <a:lnTo>
                  <a:pt x="427" y="501"/>
                </a:lnTo>
                <a:cubicBezTo>
                  <a:pt x="395" y="501"/>
                  <a:pt x="368" y="475"/>
                  <a:pt x="368" y="442"/>
                </a:cubicBezTo>
                <a:lnTo>
                  <a:pt x="368" y="442"/>
                </a:lnTo>
                <a:close/>
              </a:path>
              <a:path w="811" h="692">
                <a:moveTo>
                  <a:pt x="542" y="452"/>
                </a:moveTo>
                <a:cubicBezTo>
                  <a:pt x="542" y="422"/>
                  <a:pt x="567" y="398"/>
                  <a:pt x="597" y="398"/>
                </a:cubicBezTo>
                <a:lnTo>
                  <a:pt x="597" y="398"/>
                </a:lnTo>
                <a:lnTo>
                  <a:pt x="597" y="398"/>
                </a:lnTo>
                <a:lnTo>
                  <a:pt x="597" y="398"/>
                </a:lnTo>
                <a:cubicBezTo>
                  <a:pt x="627" y="398"/>
                  <a:pt x="652" y="422"/>
                  <a:pt x="652" y="452"/>
                </a:cubicBezTo>
                <a:lnTo>
                  <a:pt x="652" y="452"/>
                </a:lnTo>
                <a:cubicBezTo>
                  <a:pt x="652" y="452"/>
                  <a:pt x="652" y="452"/>
                  <a:pt x="652" y="452"/>
                </a:cubicBezTo>
                <a:lnTo>
                  <a:pt x="652" y="452"/>
                </a:lnTo>
                <a:lnTo>
                  <a:pt x="652" y="452"/>
                </a:lnTo>
                <a:lnTo>
                  <a:pt x="652" y="452"/>
                </a:lnTo>
                <a:cubicBezTo>
                  <a:pt x="652" y="482"/>
                  <a:pt x="627" y="507"/>
                  <a:pt x="597" y="507"/>
                </a:cubicBezTo>
                <a:lnTo>
                  <a:pt x="597" y="507"/>
                </a:lnTo>
                <a:lnTo>
                  <a:pt x="597" y="507"/>
                </a:lnTo>
                <a:lnTo>
                  <a:pt x="597" y="507"/>
                </a:lnTo>
                <a:cubicBezTo>
                  <a:pt x="567" y="507"/>
                  <a:pt x="542" y="482"/>
                  <a:pt x="542" y="452"/>
                </a:cubicBezTo>
                <a:lnTo>
                  <a:pt x="542" y="452"/>
                </a:lnTo>
                <a:close/>
              </a:path>
              <a:path w="811" h="692">
                <a:moveTo>
                  <a:pt x="708" y="443"/>
                </a:moveTo>
                <a:cubicBezTo>
                  <a:pt x="708" y="414"/>
                  <a:pt x="731" y="391"/>
                  <a:pt x="760" y="391"/>
                </a:cubicBezTo>
                <a:lnTo>
                  <a:pt x="760" y="391"/>
                </a:lnTo>
                <a:lnTo>
                  <a:pt x="760" y="391"/>
                </a:lnTo>
                <a:lnTo>
                  <a:pt x="760" y="391"/>
                </a:lnTo>
                <a:cubicBezTo>
                  <a:pt x="788" y="391"/>
                  <a:pt x="811" y="414"/>
                  <a:pt x="811" y="443"/>
                </a:cubicBezTo>
                <a:lnTo>
                  <a:pt x="811" y="443"/>
                </a:lnTo>
                <a:cubicBezTo>
                  <a:pt x="811" y="443"/>
                  <a:pt x="811" y="443"/>
                  <a:pt x="811" y="443"/>
                </a:cubicBezTo>
                <a:lnTo>
                  <a:pt x="811" y="443"/>
                </a:lnTo>
                <a:lnTo>
                  <a:pt x="811" y="443"/>
                </a:lnTo>
                <a:lnTo>
                  <a:pt x="811" y="443"/>
                </a:lnTo>
                <a:cubicBezTo>
                  <a:pt x="811" y="471"/>
                  <a:pt x="788" y="494"/>
                  <a:pt x="760" y="494"/>
                </a:cubicBezTo>
                <a:lnTo>
                  <a:pt x="760" y="494"/>
                </a:lnTo>
                <a:lnTo>
                  <a:pt x="760" y="494"/>
                </a:lnTo>
                <a:lnTo>
                  <a:pt x="760" y="494"/>
                </a:lnTo>
                <a:cubicBezTo>
                  <a:pt x="731" y="494"/>
                  <a:pt x="708" y="471"/>
                  <a:pt x="708" y="443"/>
                </a:cubicBezTo>
                <a:lnTo>
                  <a:pt x="708" y="443"/>
                </a:lnTo>
                <a:close/>
              </a:path>
              <a:path w="811" h="692">
                <a:moveTo>
                  <a:pt x="0" y="622"/>
                </a:moveTo>
                <a:cubicBezTo>
                  <a:pt x="0" y="586"/>
                  <a:pt x="29" y="556"/>
                  <a:pt x="66" y="556"/>
                </a:cubicBezTo>
                <a:lnTo>
                  <a:pt x="66" y="556"/>
                </a:lnTo>
                <a:lnTo>
                  <a:pt x="66" y="556"/>
                </a:lnTo>
                <a:lnTo>
                  <a:pt x="66" y="556"/>
                </a:lnTo>
                <a:cubicBezTo>
                  <a:pt x="102" y="556"/>
                  <a:pt x="132" y="586"/>
                  <a:pt x="132" y="622"/>
                </a:cubicBezTo>
                <a:lnTo>
                  <a:pt x="132" y="622"/>
                </a:lnTo>
                <a:cubicBezTo>
                  <a:pt x="132" y="622"/>
                  <a:pt x="132" y="622"/>
                  <a:pt x="132" y="622"/>
                </a:cubicBezTo>
                <a:lnTo>
                  <a:pt x="132" y="622"/>
                </a:lnTo>
                <a:lnTo>
                  <a:pt x="132" y="622"/>
                </a:lnTo>
                <a:lnTo>
                  <a:pt x="132" y="622"/>
                </a:lnTo>
                <a:cubicBezTo>
                  <a:pt x="132" y="659"/>
                  <a:pt x="102" y="688"/>
                  <a:pt x="66" y="688"/>
                </a:cubicBezTo>
                <a:lnTo>
                  <a:pt x="66" y="688"/>
                </a:lnTo>
                <a:cubicBezTo>
                  <a:pt x="29" y="688"/>
                  <a:pt x="0" y="659"/>
                  <a:pt x="0" y="622"/>
                </a:cubicBezTo>
                <a:lnTo>
                  <a:pt x="0" y="622"/>
                </a:lnTo>
                <a:close/>
              </a:path>
              <a:path w="811" h="692">
                <a:moveTo>
                  <a:pt x="189" y="628"/>
                </a:moveTo>
                <a:cubicBezTo>
                  <a:pt x="189" y="594"/>
                  <a:pt x="216" y="566"/>
                  <a:pt x="250" y="566"/>
                </a:cubicBezTo>
                <a:lnTo>
                  <a:pt x="250" y="566"/>
                </a:lnTo>
                <a:lnTo>
                  <a:pt x="250" y="566"/>
                </a:lnTo>
                <a:lnTo>
                  <a:pt x="250" y="566"/>
                </a:lnTo>
                <a:cubicBezTo>
                  <a:pt x="284" y="566"/>
                  <a:pt x="312" y="594"/>
                  <a:pt x="312" y="628"/>
                </a:cubicBezTo>
                <a:lnTo>
                  <a:pt x="312" y="628"/>
                </a:lnTo>
                <a:cubicBezTo>
                  <a:pt x="312" y="628"/>
                  <a:pt x="312" y="628"/>
                  <a:pt x="312" y="628"/>
                </a:cubicBezTo>
                <a:lnTo>
                  <a:pt x="312" y="628"/>
                </a:lnTo>
                <a:lnTo>
                  <a:pt x="312" y="628"/>
                </a:lnTo>
                <a:lnTo>
                  <a:pt x="312" y="628"/>
                </a:lnTo>
                <a:cubicBezTo>
                  <a:pt x="312" y="662"/>
                  <a:pt x="284" y="689"/>
                  <a:pt x="250" y="689"/>
                </a:cubicBezTo>
                <a:lnTo>
                  <a:pt x="250" y="689"/>
                </a:lnTo>
                <a:lnTo>
                  <a:pt x="250" y="689"/>
                </a:lnTo>
                <a:lnTo>
                  <a:pt x="250" y="689"/>
                </a:lnTo>
                <a:cubicBezTo>
                  <a:pt x="216" y="689"/>
                  <a:pt x="189" y="662"/>
                  <a:pt x="189" y="628"/>
                </a:cubicBezTo>
                <a:lnTo>
                  <a:pt x="189" y="628"/>
                </a:lnTo>
                <a:close/>
              </a:path>
              <a:path w="811" h="692">
                <a:moveTo>
                  <a:pt x="368" y="628"/>
                </a:moveTo>
                <a:cubicBezTo>
                  <a:pt x="368" y="595"/>
                  <a:pt x="395" y="569"/>
                  <a:pt x="427" y="569"/>
                </a:cubicBezTo>
                <a:lnTo>
                  <a:pt x="427" y="569"/>
                </a:lnTo>
                <a:lnTo>
                  <a:pt x="427" y="569"/>
                </a:lnTo>
                <a:lnTo>
                  <a:pt x="427" y="569"/>
                </a:lnTo>
                <a:cubicBezTo>
                  <a:pt x="460" y="569"/>
                  <a:pt x="486" y="595"/>
                  <a:pt x="486" y="628"/>
                </a:cubicBezTo>
                <a:lnTo>
                  <a:pt x="486" y="628"/>
                </a:lnTo>
                <a:cubicBezTo>
                  <a:pt x="486" y="628"/>
                  <a:pt x="486" y="628"/>
                  <a:pt x="486" y="628"/>
                </a:cubicBezTo>
                <a:lnTo>
                  <a:pt x="486" y="628"/>
                </a:lnTo>
                <a:lnTo>
                  <a:pt x="486" y="628"/>
                </a:lnTo>
                <a:lnTo>
                  <a:pt x="486" y="628"/>
                </a:lnTo>
                <a:cubicBezTo>
                  <a:pt x="486" y="660"/>
                  <a:pt x="460" y="687"/>
                  <a:pt x="427" y="687"/>
                </a:cubicBezTo>
                <a:lnTo>
                  <a:pt x="427" y="687"/>
                </a:lnTo>
                <a:cubicBezTo>
                  <a:pt x="395" y="687"/>
                  <a:pt x="368" y="660"/>
                  <a:pt x="368" y="628"/>
                </a:cubicBezTo>
                <a:lnTo>
                  <a:pt x="368" y="628"/>
                </a:lnTo>
                <a:close/>
              </a:path>
              <a:path w="811" h="692">
                <a:moveTo>
                  <a:pt x="542" y="638"/>
                </a:moveTo>
                <a:cubicBezTo>
                  <a:pt x="542" y="608"/>
                  <a:pt x="567" y="583"/>
                  <a:pt x="597" y="583"/>
                </a:cubicBezTo>
                <a:lnTo>
                  <a:pt x="597" y="583"/>
                </a:lnTo>
                <a:lnTo>
                  <a:pt x="597" y="583"/>
                </a:lnTo>
                <a:lnTo>
                  <a:pt x="597" y="583"/>
                </a:lnTo>
                <a:cubicBezTo>
                  <a:pt x="627" y="583"/>
                  <a:pt x="652" y="608"/>
                  <a:pt x="652" y="638"/>
                </a:cubicBezTo>
                <a:lnTo>
                  <a:pt x="652" y="638"/>
                </a:lnTo>
                <a:cubicBezTo>
                  <a:pt x="652" y="638"/>
                  <a:pt x="652" y="638"/>
                  <a:pt x="652" y="638"/>
                </a:cubicBezTo>
                <a:lnTo>
                  <a:pt x="652" y="638"/>
                </a:lnTo>
                <a:lnTo>
                  <a:pt x="652" y="638"/>
                </a:lnTo>
                <a:lnTo>
                  <a:pt x="652" y="638"/>
                </a:lnTo>
                <a:cubicBezTo>
                  <a:pt x="652" y="668"/>
                  <a:pt x="627" y="692"/>
                  <a:pt x="597" y="692"/>
                </a:cubicBezTo>
                <a:lnTo>
                  <a:pt x="597" y="692"/>
                </a:lnTo>
                <a:lnTo>
                  <a:pt x="597" y="692"/>
                </a:lnTo>
                <a:lnTo>
                  <a:pt x="597" y="692"/>
                </a:lnTo>
                <a:cubicBezTo>
                  <a:pt x="567" y="692"/>
                  <a:pt x="542" y="668"/>
                  <a:pt x="542" y="638"/>
                </a:cubicBezTo>
                <a:lnTo>
                  <a:pt x="542" y="638"/>
                </a:lnTo>
                <a:close/>
              </a:path>
              <a:path w="811" h="692">
                <a:moveTo>
                  <a:pt x="708" y="628"/>
                </a:moveTo>
                <a:cubicBezTo>
                  <a:pt x="708" y="600"/>
                  <a:pt x="731" y="577"/>
                  <a:pt x="760" y="577"/>
                </a:cubicBezTo>
                <a:lnTo>
                  <a:pt x="760" y="577"/>
                </a:lnTo>
                <a:lnTo>
                  <a:pt x="760" y="577"/>
                </a:lnTo>
                <a:lnTo>
                  <a:pt x="760" y="577"/>
                </a:lnTo>
                <a:cubicBezTo>
                  <a:pt x="788" y="577"/>
                  <a:pt x="811" y="600"/>
                  <a:pt x="811" y="628"/>
                </a:cubicBezTo>
                <a:lnTo>
                  <a:pt x="811" y="628"/>
                </a:lnTo>
                <a:cubicBezTo>
                  <a:pt x="811" y="628"/>
                  <a:pt x="811" y="628"/>
                  <a:pt x="811" y="628"/>
                </a:cubicBezTo>
                <a:lnTo>
                  <a:pt x="811" y="628"/>
                </a:lnTo>
                <a:lnTo>
                  <a:pt x="811" y="628"/>
                </a:lnTo>
                <a:lnTo>
                  <a:pt x="811" y="628"/>
                </a:lnTo>
                <a:cubicBezTo>
                  <a:pt x="811" y="657"/>
                  <a:pt x="788" y="680"/>
                  <a:pt x="760" y="680"/>
                </a:cubicBezTo>
                <a:lnTo>
                  <a:pt x="760" y="680"/>
                </a:lnTo>
                <a:lnTo>
                  <a:pt x="760" y="680"/>
                </a:lnTo>
                <a:lnTo>
                  <a:pt x="760" y="680"/>
                </a:lnTo>
                <a:cubicBezTo>
                  <a:pt x="731" y="680"/>
                  <a:pt x="708" y="657"/>
                  <a:pt x="708" y="628"/>
                </a:cubicBezTo>
                <a:lnTo>
                  <a:pt x="708" y="628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" name="textbox 73"/>
          <p:cNvSpPr/>
          <p:nvPr/>
        </p:nvSpPr>
        <p:spPr>
          <a:xfrm>
            <a:off x="2789746" y="1388509"/>
            <a:ext cx="8008619" cy="1287780"/>
          </a:xfrm>
          <a:prstGeom prst="rect">
            <a:avLst/>
          </a:prstGeom>
          <a:solidFill>
            <a:srgbClr val="3045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794471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大平层是指面积较大的平层住宅，通常位于市中心或城市近郊，适合高端人群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住。</a:t>
            </a:r>
            <a:endParaRPr lang="Microsoft YaHei" altLang="Microsoft YaHei" sz="1500"/>
          </a:p>
        </p:txBody>
      </p:sp>
      <p:sp>
        <p:nvSpPr>
          <p:cNvPr id="74" name="textbox 74"/>
          <p:cNvSpPr/>
          <p:nvPr/>
        </p:nvSpPr>
        <p:spPr>
          <a:xfrm>
            <a:off x="2795409" y="4664094"/>
            <a:ext cx="8008619" cy="1288414"/>
          </a:xfrm>
          <a:prstGeom prst="rect">
            <a:avLst/>
          </a:prstGeom>
          <a:solidFill>
            <a:srgbClr val="3045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9753"/>
              </a:lnSpc>
            </a:pPr>
            <a:endParaRPr lang="Arial" altLang="Arial" sz="100"/>
          </a:p>
          <a:p>
            <a:pPr marL="794280" indent="9144" algn="l" rtl="0" eaLnBrk="0">
              <a:lnSpc>
                <a:spcPct val="12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随着城市化的加速和人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们对居住品质的追求，大平层市场在杭州呈现出不断增长的   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1491031" y="3030193"/>
            <a:ext cx="8008619" cy="1287144"/>
          </a:xfrm>
          <a:prstGeom prst="rect">
            <a:avLst/>
          </a:prstGeom>
          <a:solidFill>
            <a:srgbClr val="0085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26903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杭州大平层市场定位为高端市场，面向高收入人群和改善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购房者。</a:t>
            </a:r>
            <a:endParaRPr lang="Microsoft YaHei" altLang="Microsoft YaHei" sz="1500"/>
          </a:p>
        </p:txBody>
      </p:sp>
      <p:sp>
        <p:nvSpPr>
          <p:cNvPr id="76" name="textbox 76"/>
          <p:cNvSpPr/>
          <p:nvPr/>
        </p:nvSpPr>
        <p:spPr>
          <a:xfrm>
            <a:off x="442263" y="318468"/>
            <a:ext cx="5361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3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大平层市场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定位和发展趋势</a:t>
            </a:r>
            <a:endParaRPr lang="Microsoft YaHei" altLang="Microsoft YaHei" sz="3000"/>
          </a:p>
        </p:txBody>
      </p:sp>
      <p:sp>
        <p:nvSpPr>
          <p:cNvPr id="77" name="path"/>
          <p:cNvSpPr/>
          <p:nvPr/>
        </p:nvSpPr>
        <p:spPr>
          <a:xfrm>
            <a:off x="454963" y="331168"/>
            <a:ext cx="515575" cy="439820"/>
          </a:xfrm>
          <a:custGeom>
            <a:rect l="0" t="0" r="0" b="0"/>
            <a:pathLst>
              <a:path w="811" h="69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  <a:path w="811" h="692">
                <a:moveTo>
                  <a:pt x="189" y="71"/>
                </a:moveTo>
                <a:cubicBezTo>
                  <a:pt x="189" y="37"/>
                  <a:pt x="216" y="10"/>
                  <a:pt x="250" y="10"/>
                </a:cubicBezTo>
                <a:lnTo>
                  <a:pt x="250" y="10"/>
                </a:lnTo>
                <a:lnTo>
                  <a:pt x="250" y="10"/>
                </a:lnTo>
                <a:lnTo>
                  <a:pt x="250" y="10"/>
                </a:lnTo>
                <a:cubicBezTo>
                  <a:pt x="284" y="10"/>
                  <a:pt x="312" y="37"/>
                  <a:pt x="312" y="71"/>
                </a:cubicBezTo>
                <a:lnTo>
                  <a:pt x="312" y="71"/>
                </a:lnTo>
                <a:cubicBezTo>
                  <a:pt x="312" y="71"/>
                  <a:pt x="312" y="71"/>
                  <a:pt x="312" y="71"/>
                </a:cubicBezTo>
                <a:lnTo>
                  <a:pt x="312" y="71"/>
                </a:lnTo>
                <a:lnTo>
                  <a:pt x="312" y="71"/>
                </a:lnTo>
                <a:lnTo>
                  <a:pt x="312" y="71"/>
                </a:lnTo>
                <a:cubicBezTo>
                  <a:pt x="312" y="105"/>
                  <a:pt x="284" y="133"/>
                  <a:pt x="250" y="133"/>
                </a:cubicBezTo>
                <a:lnTo>
                  <a:pt x="250" y="133"/>
                </a:lnTo>
                <a:lnTo>
                  <a:pt x="250" y="133"/>
                </a:lnTo>
                <a:lnTo>
                  <a:pt x="250" y="133"/>
                </a:lnTo>
                <a:cubicBezTo>
                  <a:pt x="216" y="133"/>
                  <a:pt x="189" y="105"/>
                  <a:pt x="189" y="71"/>
                </a:cubicBezTo>
                <a:lnTo>
                  <a:pt x="189" y="71"/>
                </a:lnTo>
                <a:close/>
              </a:path>
              <a:path w="811" h="692">
                <a:moveTo>
                  <a:pt x="368" y="71"/>
                </a:moveTo>
                <a:cubicBezTo>
                  <a:pt x="368" y="39"/>
                  <a:pt x="395" y="13"/>
                  <a:pt x="427" y="13"/>
                </a:cubicBezTo>
                <a:lnTo>
                  <a:pt x="427" y="13"/>
                </a:lnTo>
                <a:lnTo>
                  <a:pt x="427" y="13"/>
                </a:lnTo>
                <a:lnTo>
                  <a:pt x="427" y="13"/>
                </a:lnTo>
                <a:cubicBezTo>
                  <a:pt x="460" y="13"/>
                  <a:pt x="486" y="39"/>
                  <a:pt x="486" y="71"/>
                </a:cubicBezTo>
                <a:lnTo>
                  <a:pt x="486" y="71"/>
                </a:lnTo>
                <a:cubicBezTo>
                  <a:pt x="486" y="71"/>
                  <a:pt x="486" y="71"/>
                  <a:pt x="486" y="71"/>
                </a:cubicBezTo>
                <a:lnTo>
                  <a:pt x="486" y="71"/>
                </a:lnTo>
                <a:lnTo>
                  <a:pt x="486" y="71"/>
                </a:lnTo>
                <a:lnTo>
                  <a:pt x="486" y="71"/>
                </a:lnTo>
                <a:cubicBezTo>
                  <a:pt x="486" y="104"/>
                  <a:pt x="460" y="130"/>
                  <a:pt x="427" y="130"/>
                </a:cubicBezTo>
                <a:lnTo>
                  <a:pt x="427" y="130"/>
                </a:lnTo>
                <a:lnTo>
                  <a:pt x="427" y="130"/>
                </a:lnTo>
                <a:lnTo>
                  <a:pt x="427" y="130"/>
                </a:lnTo>
                <a:cubicBezTo>
                  <a:pt x="395" y="130"/>
                  <a:pt x="368" y="104"/>
                  <a:pt x="368" y="71"/>
                </a:cubicBezTo>
                <a:lnTo>
                  <a:pt x="368" y="71"/>
                </a:lnTo>
                <a:close/>
              </a:path>
              <a:path w="811" h="692">
                <a:moveTo>
                  <a:pt x="542" y="81"/>
                </a:moveTo>
                <a:cubicBezTo>
                  <a:pt x="542" y="51"/>
                  <a:pt x="567" y="27"/>
                  <a:pt x="597" y="27"/>
                </a:cubicBezTo>
                <a:lnTo>
                  <a:pt x="597" y="27"/>
                </a:lnTo>
                <a:lnTo>
                  <a:pt x="597" y="27"/>
                </a:lnTo>
                <a:lnTo>
                  <a:pt x="597" y="27"/>
                </a:lnTo>
                <a:cubicBezTo>
                  <a:pt x="627" y="27"/>
                  <a:pt x="652" y="51"/>
                  <a:pt x="652" y="81"/>
                </a:cubicBezTo>
                <a:lnTo>
                  <a:pt x="652" y="81"/>
                </a:lnTo>
                <a:cubicBezTo>
                  <a:pt x="652" y="81"/>
                  <a:pt x="652" y="81"/>
                  <a:pt x="652" y="81"/>
                </a:cubicBezTo>
                <a:lnTo>
                  <a:pt x="652" y="81"/>
                </a:lnTo>
                <a:lnTo>
                  <a:pt x="652" y="81"/>
                </a:lnTo>
                <a:lnTo>
                  <a:pt x="652" y="81"/>
                </a:lnTo>
                <a:cubicBezTo>
                  <a:pt x="652" y="111"/>
                  <a:pt x="627" y="136"/>
                  <a:pt x="597" y="136"/>
                </a:cubicBezTo>
                <a:lnTo>
                  <a:pt x="597" y="136"/>
                </a:lnTo>
                <a:lnTo>
                  <a:pt x="597" y="136"/>
                </a:lnTo>
                <a:lnTo>
                  <a:pt x="597" y="136"/>
                </a:lnTo>
                <a:cubicBezTo>
                  <a:pt x="567" y="136"/>
                  <a:pt x="542" y="111"/>
                  <a:pt x="542" y="81"/>
                </a:cubicBezTo>
                <a:lnTo>
                  <a:pt x="542" y="81"/>
                </a:lnTo>
                <a:close/>
              </a:path>
              <a:path w="811" h="692">
                <a:moveTo>
                  <a:pt x="708" y="72"/>
                </a:moveTo>
                <a:cubicBezTo>
                  <a:pt x="708" y="43"/>
                  <a:pt x="731" y="20"/>
                  <a:pt x="760" y="20"/>
                </a:cubicBezTo>
                <a:lnTo>
                  <a:pt x="760" y="20"/>
                </a:lnTo>
                <a:lnTo>
                  <a:pt x="760" y="20"/>
                </a:lnTo>
                <a:lnTo>
                  <a:pt x="760" y="20"/>
                </a:lnTo>
                <a:cubicBezTo>
                  <a:pt x="788" y="20"/>
                  <a:pt x="811" y="43"/>
                  <a:pt x="811" y="72"/>
                </a:cubicBezTo>
                <a:lnTo>
                  <a:pt x="811" y="72"/>
                </a:lnTo>
                <a:cubicBezTo>
                  <a:pt x="811" y="72"/>
                  <a:pt x="811" y="72"/>
                  <a:pt x="811" y="72"/>
                </a:cubicBezTo>
                <a:lnTo>
                  <a:pt x="811" y="72"/>
                </a:lnTo>
                <a:lnTo>
                  <a:pt x="811" y="72"/>
                </a:lnTo>
                <a:lnTo>
                  <a:pt x="811" y="72"/>
                </a:lnTo>
                <a:cubicBezTo>
                  <a:pt x="811" y="100"/>
                  <a:pt x="788" y="123"/>
                  <a:pt x="760" y="123"/>
                </a:cubicBezTo>
                <a:lnTo>
                  <a:pt x="760" y="123"/>
                </a:lnTo>
                <a:lnTo>
                  <a:pt x="760" y="123"/>
                </a:lnTo>
                <a:lnTo>
                  <a:pt x="760" y="123"/>
                </a:lnTo>
                <a:cubicBezTo>
                  <a:pt x="731" y="123"/>
                  <a:pt x="708" y="100"/>
                  <a:pt x="708" y="72"/>
                </a:cubicBezTo>
                <a:lnTo>
                  <a:pt x="708" y="72"/>
                </a:lnTo>
                <a:close/>
              </a:path>
              <a:path w="811" h="692">
                <a:moveTo>
                  <a:pt x="0" y="251"/>
                </a:moveTo>
                <a:cubicBezTo>
                  <a:pt x="0" y="215"/>
                  <a:pt x="29" y="185"/>
                  <a:pt x="66" y="185"/>
                </a:cubicBezTo>
                <a:lnTo>
                  <a:pt x="66" y="185"/>
                </a:lnTo>
                <a:lnTo>
                  <a:pt x="66" y="185"/>
                </a:lnTo>
                <a:lnTo>
                  <a:pt x="66" y="185"/>
                </a:lnTo>
                <a:cubicBezTo>
                  <a:pt x="102" y="185"/>
                  <a:pt x="132" y="215"/>
                  <a:pt x="132" y="251"/>
                </a:cubicBezTo>
                <a:lnTo>
                  <a:pt x="132" y="251"/>
                </a:lnTo>
                <a:cubicBezTo>
                  <a:pt x="132" y="251"/>
                  <a:pt x="132" y="251"/>
                  <a:pt x="132" y="251"/>
                </a:cubicBezTo>
                <a:lnTo>
                  <a:pt x="132" y="251"/>
                </a:lnTo>
                <a:lnTo>
                  <a:pt x="132" y="251"/>
                </a:lnTo>
                <a:lnTo>
                  <a:pt x="132" y="251"/>
                </a:lnTo>
                <a:cubicBezTo>
                  <a:pt x="132" y="288"/>
                  <a:pt x="102" y="317"/>
                  <a:pt x="66" y="317"/>
                </a:cubicBezTo>
                <a:lnTo>
                  <a:pt x="66" y="317"/>
                </a:lnTo>
                <a:cubicBezTo>
                  <a:pt x="29" y="317"/>
                  <a:pt x="0" y="288"/>
                  <a:pt x="0" y="251"/>
                </a:cubicBezTo>
                <a:lnTo>
                  <a:pt x="0" y="251"/>
                </a:lnTo>
                <a:close/>
              </a:path>
              <a:path w="811" h="692">
                <a:moveTo>
                  <a:pt x="189" y="257"/>
                </a:moveTo>
                <a:cubicBezTo>
                  <a:pt x="189" y="223"/>
                  <a:pt x="216" y="195"/>
                  <a:pt x="250" y="195"/>
                </a:cubicBezTo>
                <a:lnTo>
                  <a:pt x="250" y="195"/>
                </a:lnTo>
                <a:lnTo>
                  <a:pt x="250" y="195"/>
                </a:lnTo>
                <a:lnTo>
                  <a:pt x="250" y="195"/>
                </a:lnTo>
                <a:cubicBezTo>
                  <a:pt x="284" y="195"/>
                  <a:pt x="312" y="223"/>
                  <a:pt x="312" y="257"/>
                </a:cubicBezTo>
                <a:lnTo>
                  <a:pt x="312" y="257"/>
                </a:lnTo>
                <a:cubicBezTo>
                  <a:pt x="312" y="257"/>
                  <a:pt x="312" y="257"/>
                  <a:pt x="312" y="257"/>
                </a:cubicBezTo>
                <a:lnTo>
                  <a:pt x="312" y="257"/>
                </a:lnTo>
                <a:lnTo>
                  <a:pt x="312" y="257"/>
                </a:lnTo>
                <a:lnTo>
                  <a:pt x="312" y="257"/>
                </a:lnTo>
                <a:cubicBezTo>
                  <a:pt x="312" y="291"/>
                  <a:pt x="284" y="318"/>
                  <a:pt x="250" y="318"/>
                </a:cubicBezTo>
                <a:lnTo>
                  <a:pt x="250" y="318"/>
                </a:lnTo>
                <a:lnTo>
                  <a:pt x="250" y="318"/>
                </a:lnTo>
                <a:lnTo>
                  <a:pt x="250" y="318"/>
                </a:lnTo>
                <a:cubicBezTo>
                  <a:pt x="216" y="318"/>
                  <a:pt x="189" y="291"/>
                  <a:pt x="189" y="257"/>
                </a:cubicBezTo>
                <a:lnTo>
                  <a:pt x="189" y="257"/>
                </a:lnTo>
                <a:close/>
              </a:path>
              <a:path w="811" h="692">
                <a:moveTo>
                  <a:pt x="368" y="257"/>
                </a:moveTo>
                <a:cubicBezTo>
                  <a:pt x="368" y="224"/>
                  <a:pt x="395" y="198"/>
                  <a:pt x="427" y="198"/>
                </a:cubicBezTo>
                <a:lnTo>
                  <a:pt x="427" y="198"/>
                </a:lnTo>
                <a:lnTo>
                  <a:pt x="427" y="198"/>
                </a:lnTo>
                <a:lnTo>
                  <a:pt x="427" y="198"/>
                </a:lnTo>
                <a:cubicBezTo>
                  <a:pt x="460" y="198"/>
                  <a:pt x="486" y="224"/>
                  <a:pt x="486" y="257"/>
                </a:cubicBezTo>
                <a:lnTo>
                  <a:pt x="486" y="257"/>
                </a:lnTo>
                <a:cubicBezTo>
                  <a:pt x="486" y="257"/>
                  <a:pt x="486" y="257"/>
                  <a:pt x="486" y="257"/>
                </a:cubicBezTo>
                <a:lnTo>
                  <a:pt x="486" y="257"/>
                </a:lnTo>
                <a:lnTo>
                  <a:pt x="486" y="257"/>
                </a:lnTo>
                <a:lnTo>
                  <a:pt x="486" y="257"/>
                </a:lnTo>
                <a:cubicBezTo>
                  <a:pt x="486" y="289"/>
                  <a:pt x="460" y="316"/>
                  <a:pt x="427" y="316"/>
                </a:cubicBezTo>
                <a:lnTo>
                  <a:pt x="427" y="316"/>
                </a:lnTo>
                <a:cubicBezTo>
                  <a:pt x="395" y="316"/>
                  <a:pt x="368" y="289"/>
                  <a:pt x="368" y="257"/>
                </a:cubicBezTo>
                <a:lnTo>
                  <a:pt x="368" y="257"/>
                </a:lnTo>
                <a:close/>
              </a:path>
              <a:path w="811" h="692">
                <a:moveTo>
                  <a:pt x="542" y="267"/>
                </a:moveTo>
                <a:cubicBezTo>
                  <a:pt x="542" y="237"/>
                  <a:pt x="567" y="212"/>
                  <a:pt x="597" y="212"/>
                </a:cubicBezTo>
                <a:lnTo>
                  <a:pt x="597" y="212"/>
                </a:lnTo>
                <a:lnTo>
                  <a:pt x="597" y="212"/>
                </a:lnTo>
                <a:lnTo>
                  <a:pt x="597" y="212"/>
                </a:lnTo>
                <a:cubicBezTo>
                  <a:pt x="627" y="212"/>
                  <a:pt x="652" y="237"/>
                  <a:pt x="652" y="267"/>
                </a:cubicBezTo>
                <a:lnTo>
                  <a:pt x="652" y="267"/>
                </a:lnTo>
                <a:cubicBezTo>
                  <a:pt x="652" y="267"/>
                  <a:pt x="652" y="267"/>
                  <a:pt x="652" y="267"/>
                </a:cubicBezTo>
                <a:lnTo>
                  <a:pt x="652" y="267"/>
                </a:lnTo>
                <a:lnTo>
                  <a:pt x="652" y="267"/>
                </a:lnTo>
                <a:lnTo>
                  <a:pt x="652" y="267"/>
                </a:lnTo>
                <a:cubicBezTo>
                  <a:pt x="652" y="297"/>
                  <a:pt x="627" y="321"/>
                  <a:pt x="597" y="321"/>
                </a:cubicBezTo>
                <a:lnTo>
                  <a:pt x="597" y="321"/>
                </a:lnTo>
                <a:lnTo>
                  <a:pt x="597" y="321"/>
                </a:lnTo>
                <a:lnTo>
                  <a:pt x="597" y="321"/>
                </a:lnTo>
                <a:cubicBezTo>
                  <a:pt x="567" y="321"/>
                  <a:pt x="542" y="297"/>
                  <a:pt x="542" y="267"/>
                </a:cubicBezTo>
                <a:lnTo>
                  <a:pt x="542" y="267"/>
                </a:lnTo>
                <a:close/>
              </a:path>
              <a:path w="811" h="692">
                <a:moveTo>
                  <a:pt x="708" y="257"/>
                </a:moveTo>
                <a:cubicBezTo>
                  <a:pt x="708" y="229"/>
                  <a:pt x="731" y="206"/>
                  <a:pt x="760" y="206"/>
                </a:cubicBezTo>
                <a:lnTo>
                  <a:pt x="760" y="206"/>
                </a:lnTo>
                <a:lnTo>
                  <a:pt x="760" y="206"/>
                </a:lnTo>
                <a:lnTo>
                  <a:pt x="760" y="206"/>
                </a:lnTo>
                <a:cubicBezTo>
                  <a:pt x="788" y="206"/>
                  <a:pt x="811" y="229"/>
                  <a:pt x="811" y="257"/>
                </a:cubicBezTo>
                <a:lnTo>
                  <a:pt x="811" y="257"/>
                </a:lnTo>
                <a:cubicBezTo>
                  <a:pt x="811" y="257"/>
                  <a:pt x="811" y="257"/>
                  <a:pt x="811" y="257"/>
                </a:cubicBezTo>
                <a:lnTo>
                  <a:pt x="811" y="257"/>
                </a:lnTo>
                <a:lnTo>
                  <a:pt x="811" y="257"/>
                </a:lnTo>
                <a:lnTo>
                  <a:pt x="811" y="257"/>
                </a:lnTo>
                <a:cubicBezTo>
                  <a:pt x="811" y="286"/>
                  <a:pt x="788" y="309"/>
                  <a:pt x="760" y="309"/>
                </a:cubicBezTo>
                <a:lnTo>
                  <a:pt x="760" y="309"/>
                </a:lnTo>
                <a:lnTo>
                  <a:pt x="760" y="309"/>
                </a:lnTo>
                <a:lnTo>
                  <a:pt x="760" y="309"/>
                </a:lnTo>
                <a:cubicBezTo>
                  <a:pt x="731" y="309"/>
                  <a:pt x="708" y="286"/>
                  <a:pt x="708" y="257"/>
                </a:cubicBezTo>
                <a:lnTo>
                  <a:pt x="708" y="257"/>
                </a:lnTo>
                <a:close/>
              </a:path>
              <a:path w="811" h="692">
                <a:moveTo>
                  <a:pt x="0" y="437"/>
                </a:moveTo>
                <a:cubicBezTo>
                  <a:pt x="0" y="400"/>
                  <a:pt x="29" y="370"/>
                  <a:pt x="66" y="370"/>
                </a:cubicBezTo>
                <a:lnTo>
                  <a:pt x="66" y="370"/>
                </a:lnTo>
                <a:lnTo>
                  <a:pt x="66" y="370"/>
                </a:lnTo>
                <a:lnTo>
                  <a:pt x="66" y="370"/>
                </a:lnTo>
                <a:cubicBezTo>
                  <a:pt x="102" y="370"/>
                  <a:pt x="132" y="400"/>
                  <a:pt x="132" y="437"/>
                </a:cubicBezTo>
                <a:lnTo>
                  <a:pt x="132" y="437"/>
                </a:lnTo>
                <a:cubicBezTo>
                  <a:pt x="132" y="437"/>
                  <a:pt x="132" y="437"/>
                  <a:pt x="132" y="437"/>
                </a:cubicBezTo>
                <a:lnTo>
                  <a:pt x="132" y="437"/>
                </a:lnTo>
                <a:lnTo>
                  <a:pt x="132" y="437"/>
                </a:lnTo>
                <a:lnTo>
                  <a:pt x="132" y="437"/>
                </a:lnTo>
                <a:cubicBezTo>
                  <a:pt x="132" y="473"/>
                  <a:pt x="102" y="503"/>
                  <a:pt x="66" y="503"/>
                </a:cubicBezTo>
                <a:lnTo>
                  <a:pt x="66" y="503"/>
                </a:lnTo>
                <a:cubicBezTo>
                  <a:pt x="29" y="503"/>
                  <a:pt x="0" y="473"/>
                  <a:pt x="0" y="437"/>
                </a:cubicBezTo>
                <a:lnTo>
                  <a:pt x="0" y="437"/>
                </a:lnTo>
                <a:close/>
              </a:path>
              <a:path w="811" h="692">
                <a:moveTo>
                  <a:pt x="189" y="442"/>
                </a:moveTo>
                <a:cubicBezTo>
                  <a:pt x="189" y="408"/>
                  <a:pt x="216" y="381"/>
                  <a:pt x="250" y="381"/>
                </a:cubicBezTo>
                <a:lnTo>
                  <a:pt x="250" y="381"/>
                </a:lnTo>
                <a:lnTo>
                  <a:pt x="250" y="381"/>
                </a:lnTo>
                <a:lnTo>
                  <a:pt x="250" y="381"/>
                </a:lnTo>
                <a:cubicBezTo>
                  <a:pt x="284" y="381"/>
                  <a:pt x="312" y="408"/>
                  <a:pt x="312" y="442"/>
                </a:cubicBezTo>
                <a:lnTo>
                  <a:pt x="312" y="442"/>
                </a:lnTo>
                <a:cubicBezTo>
                  <a:pt x="312" y="442"/>
                  <a:pt x="312" y="442"/>
                  <a:pt x="312" y="442"/>
                </a:cubicBezTo>
                <a:lnTo>
                  <a:pt x="312" y="442"/>
                </a:lnTo>
                <a:lnTo>
                  <a:pt x="312" y="442"/>
                </a:lnTo>
                <a:lnTo>
                  <a:pt x="312" y="442"/>
                </a:lnTo>
                <a:cubicBezTo>
                  <a:pt x="312" y="476"/>
                  <a:pt x="284" y="504"/>
                  <a:pt x="250" y="504"/>
                </a:cubicBezTo>
                <a:lnTo>
                  <a:pt x="250" y="504"/>
                </a:lnTo>
                <a:lnTo>
                  <a:pt x="250" y="504"/>
                </a:lnTo>
                <a:lnTo>
                  <a:pt x="250" y="504"/>
                </a:lnTo>
                <a:cubicBezTo>
                  <a:pt x="216" y="504"/>
                  <a:pt x="189" y="476"/>
                  <a:pt x="189" y="442"/>
                </a:cubicBezTo>
                <a:lnTo>
                  <a:pt x="189" y="442"/>
                </a:lnTo>
                <a:close/>
              </a:path>
              <a:path w="811" h="692">
                <a:moveTo>
                  <a:pt x="368" y="442"/>
                </a:moveTo>
                <a:cubicBezTo>
                  <a:pt x="368" y="410"/>
                  <a:pt x="395" y="383"/>
                  <a:pt x="427" y="383"/>
                </a:cubicBezTo>
                <a:lnTo>
                  <a:pt x="427" y="383"/>
                </a:lnTo>
                <a:lnTo>
                  <a:pt x="427" y="383"/>
                </a:lnTo>
                <a:lnTo>
                  <a:pt x="427" y="383"/>
                </a:lnTo>
                <a:cubicBezTo>
                  <a:pt x="460" y="383"/>
                  <a:pt x="486" y="410"/>
                  <a:pt x="486" y="442"/>
                </a:cubicBezTo>
                <a:lnTo>
                  <a:pt x="486" y="442"/>
                </a:lnTo>
                <a:cubicBezTo>
                  <a:pt x="486" y="442"/>
                  <a:pt x="486" y="442"/>
                  <a:pt x="486" y="442"/>
                </a:cubicBezTo>
                <a:lnTo>
                  <a:pt x="486" y="442"/>
                </a:lnTo>
                <a:lnTo>
                  <a:pt x="486" y="442"/>
                </a:lnTo>
                <a:lnTo>
                  <a:pt x="486" y="442"/>
                </a:lnTo>
                <a:cubicBezTo>
                  <a:pt x="486" y="475"/>
                  <a:pt x="460" y="501"/>
                  <a:pt x="427" y="501"/>
                </a:cubicBezTo>
                <a:lnTo>
                  <a:pt x="427" y="501"/>
                </a:lnTo>
                <a:cubicBezTo>
                  <a:pt x="395" y="501"/>
                  <a:pt x="368" y="475"/>
                  <a:pt x="368" y="442"/>
                </a:cubicBezTo>
                <a:lnTo>
                  <a:pt x="368" y="442"/>
                </a:lnTo>
                <a:close/>
              </a:path>
              <a:path w="811" h="692">
                <a:moveTo>
                  <a:pt x="542" y="452"/>
                </a:moveTo>
                <a:cubicBezTo>
                  <a:pt x="542" y="422"/>
                  <a:pt x="567" y="398"/>
                  <a:pt x="597" y="398"/>
                </a:cubicBezTo>
                <a:lnTo>
                  <a:pt x="597" y="398"/>
                </a:lnTo>
                <a:lnTo>
                  <a:pt x="597" y="398"/>
                </a:lnTo>
                <a:lnTo>
                  <a:pt x="597" y="398"/>
                </a:lnTo>
                <a:cubicBezTo>
                  <a:pt x="627" y="398"/>
                  <a:pt x="652" y="422"/>
                  <a:pt x="652" y="452"/>
                </a:cubicBezTo>
                <a:lnTo>
                  <a:pt x="652" y="452"/>
                </a:lnTo>
                <a:cubicBezTo>
                  <a:pt x="652" y="452"/>
                  <a:pt x="652" y="452"/>
                  <a:pt x="652" y="452"/>
                </a:cubicBezTo>
                <a:lnTo>
                  <a:pt x="652" y="452"/>
                </a:lnTo>
                <a:lnTo>
                  <a:pt x="652" y="452"/>
                </a:lnTo>
                <a:lnTo>
                  <a:pt x="652" y="452"/>
                </a:lnTo>
                <a:cubicBezTo>
                  <a:pt x="652" y="482"/>
                  <a:pt x="627" y="507"/>
                  <a:pt x="597" y="507"/>
                </a:cubicBezTo>
                <a:lnTo>
                  <a:pt x="597" y="507"/>
                </a:lnTo>
                <a:lnTo>
                  <a:pt x="597" y="507"/>
                </a:lnTo>
                <a:lnTo>
                  <a:pt x="597" y="507"/>
                </a:lnTo>
                <a:cubicBezTo>
                  <a:pt x="567" y="507"/>
                  <a:pt x="542" y="482"/>
                  <a:pt x="542" y="452"/>
                </a:cubicBezTo>
                <a:lnTo>
                  <a:pt x="542" y="452"/>
                </a:lnTo>
                <a:close/>
              </a:path>
              <a:path w="811" h="692">
                <a:moveTo>
                  <a:pt x="708" y="443"/>
                </a:moveTo>
                <a:cubicBezTo>
                  <a:pt x="708" y="414"/>
                  <a:pt x="731" y="391"/>
                  <a:pt x="760" y="391"/>
                </a:cubicBezTo>
                <a:lnTo>
                  <a:pt x="760" y="391"/>
                </a:lnTo>
                <a:lnTo>
                  <a:pt x="760" y="391"/>
                </a:lnTo>
                <a:lnTo>
                  <a:pt x="760" y="391"/>
                </a:lnTo>
                <a:cubicBezTo>
                  <a:pt x="788" y="391"/>
                  <a:pt x="811" y="414"/>
                  <a:pt x="811" y="443"/>
                </a:cubicBezTo>
                <a:lnTo>
                  <a:pt x="811" y="443"/>
                </a:lnTo>
                <a:cubicBezTo>
                  <a:pt x="811" y="443"/>
                  <a:pt x="811" y="443"/>
                  <a:pt x="811" y="443"/>
                </a:cubicBezTo>
                <a:lnTo>
                  <a:pt x="811" y="443"/>
                </a:lnTo>
                <a:lnTo>
                  <a:pt x="811" y="443"/>
                </a:lnTo>
                <a:lnTo>
                  <a:pt x="811" y="443"/>
                </a:lnTo>
                <a:cubicBezTo>
                  <a:pt x="811" y="471"/>
                  <a:pt x="788" y="494"/>
                  <a:pt x="760" y="494"/>
                </a:cubicBezTo>
                <a:lnTo>
                  <a:pt x="760" y="494"/>
                </a:lnTo>
                <a:lnTo>
                  <a:pt x="760" y="494"/>
                </a:lnTo>
                <a:lnTo>
                  <a:pt x="760" y="494"/>
                </a:lnTo>
                <a:cubicBezTo>
                  <a:pt x="731" y="494"/>
                  <a:pt x="708" y="471"/>
                  <a:pt x="708" y="443"/>
                </a:cubicBezTo>
                <a:lnTo>
                  <a:pt x="708" y="443"/>
                </a:lnTo>
                <a:close/>
              </a:path>
              <a:path w="811" h="692">
                <a:moveTo>
                  <a:pt x="0" y="622"/>
                </a:moveTo>
                <a:cubicBezTo>
                  <a:pt x="0" y="586"/>
                  <a:pt x="29" y="556"/>
                  <a:pt x="66" y="556"/>
                </a:cubicBezTo>
                <a:lnTo>
                  <a:pt x="66" y="556"/>
                </a:lnTo>
                <a:lnTo>
                  <a:pt x="66" y="556"/>
                </a:lnTo>
                <a:lnTo>
                  <a:pt x="66" y="556"/>
                </a:lnTo>
                <a:cubicBezTo>
                  <a:pt x="102" y="556"/>
                  <a:pt x="132" y="586"/>
                  <a:pt x="132" y="622"/>
                </a:cubicBezTo>
                <a:lnTo>
                  <a:pt x="132" y="622"/>
                </a:lnTo>
                <a:cubicBezTo>
                  <a:pt x="132" y="622"/>
                  <a:pt x="132" y="622"/>
                  <a:pt x="132" y="622"/>
                </a:cubicBezTo>
                <a:lnTo>
                  <a:pt x="132" y="622"/>
                </a:lnTo>
                <a:lnTo>
                  <a:pt x="132" y="622"/>
                </a:lnTo>
                <a:lnTo>
                  <a:pt x="132" y="622"/>
                </a:lnTo>
                <a:cubicBezTo>
                  <a:pt x="132" y="659"/>
                  <a:pt x="102" y="688"/>
                  <a:pt x="66" y="688"/>
                </a:cubicBezTo>
                <a:lnTo>
                  <a:pt x="66" y="688"/>
                </a:lnTo>
                <a:cubicBezTo>
                  <a:pt x="29" y="688"/>
                  <a:pt x="0" y="659"/>
                  <a:pt x="0" y="622"/>
                </a:cubicBezTo>
                <a:lnTo>
                  <a:pt x="0" y="622"/>
                </a:lnTo>
                <a:close/>
              </a:path>
              <a:path w="811" h="692">
                <a:moveTo>
                  <a:pt x="189" y="628"/>
                </a:moveTo>
                <a:cubicBezTo>
                  <a:pt x="189" y="594"/>
                  <a:pt x="216" y="566"/>
                  <a:pt x="250" y="566"/>
                </a:cubicBezTo>
                <a:lnTo>
                  <a:pt x="250" y="566"/>
                </a:lnTo>
                <a:lnTo>
                  <a:pt x="250" y="566"/>
                </a:lnTo>
                <a:lnTo>
                  <a:pt x="250" y="566"/>
                </a:lnTo>
                <a:cubicBezTo>
                  <a:pt x="284" y="566"/>
                  <a:pt x="312" y="594"/>
                  <a:pt x="312" y="628"/>
                </a:cubicBezTo>
                <a:lnTo>
                  <a:pt x="312" y="628"/>
                </a:lnTo>
                <a:cubicBezTo>
                  <a:pt x="312" y="628"/>
                  <a:pt x="312" y="628"/>
                  <a:pt x="312" y="628"/>
                </a:cubicBezTo>
                <a:lnTo>
                  <a:pt x="312" y="628"/>
                </a:lnTo>
                <a:lnTo>
                  <a:pt x="312" y="628"/>
                </a:lnTo>
                <a:lnTo>
                  <a:pt x="312" y="628"/>
                </a:lnTo>
                <a:cubicBezTo>
                  <a:pt x="312" y="662"/>
                  <a:pt x="284" y="689"/>
                  <a:pt x="250" y="689"/>
                </a:cubicBezTo>
                <a:lnTo>
                  <a:pt x="250" y="689"/>
                </a:lnTo>
                <a:lnTo>
                  <a:pt x="250" y="689"/>
                </a:lnTo>
                <a:lnTo>
                  <a:pt x="250" y="689"/>
                </a:lnTo>
                <a:cubicBezTo>
                  <a:pt x="216" y="689"/>
                  <a:pt x="189" y="662"/>
                  <a:pt x="189" y="628"/>
                </a:cubicBezTo>
                <a:lnTo>
                  <a:pt x="189" y="628"/>
                </a:lnTo>
                <a:close/>
              </a:path>
              <a:path w="811" h="692">
                <a:moveTo>
                  <a:pt x="368" y="628"/>
                </a:moveTo>
                <a:cubicBezTo>
                  <a:pt x="368" y="595"/>
                  <a:pt x="395" y="569"/>
                  <a:pt x="427" y="569"/>
                </a:cubicBezTo>
                <a:lnTo>
                  <a:pt x="427" y="569"/>
                </a:lnTo>
                <a:lnTo>
                  <a:pt x="427" y="569"/>
                </a:lnTo>
                <a:lnTo>
                  <a:pt x="427" y="569"/>
                </a:lnTo>
                <a:cubicBezTo>
                  <a:pt x="460" y="569"/>
                  <a:pt x="486" y="595"/>
                  <a:pt x="486" y="628"/>
                </a:cubicBezTo>
                <a:lnTo>
                  <a:pt x="486" y="628"/>
                </a:lnTo>
                <a:cubicBezTo>
                  <a:pt x="486" y="628"/>
                  <a:pt x="486" y="628"/>
                  <a:pt x="486" y="628"/>
                </a:cubicBezTo>
                <a:lnTo>
                  <a:pt x="486" y="628"/>
                </a:lnTo>
                <a:lnTo>
                  <a:pt x="486" y="628"/>
                </a:lnTo>
                <a:lnTo>
                  <a:pt x="486" y="628"/>
                </a:lnTo>
                <a:cubicBezTo>
                  <a:pt x="486" y="660"/>
                  <a:pt x="460" y="687"/>
                  <a:pt x="427" y="687"/>
                </a:cubicBezTo>
                <a:lnTo>
                  <a:pt x="427" y="687"/>
                </a:lnTo>
                <a:cubicBezTo>
                  <a:pt x="395" y="687"/>
                  <a:pt x="368" y="660"/>
                  <a:pt x="368" y="628"/>
                </a:cubicBezTo>
                <a:lnTo>
                  <a:pt x="368" y="628"/>
                </a:lnTo>
                <a:close/>
              </a:path>
              <a:path w="811" h="692">
                <a:moveTo>
                  <a:pt x="542" y="638"/>
                </a:moveTo>
                <a:cubicBezTo>
                  <a:pt x="542" y="608"/>
                  <a:pt x="567" y="583"/>
                  <a:pt x="597" y="583"/>
                </a:cubicBezTo>
                <a:lnTo>
                  <a:pt x="597" y="583"/>
                </a:lnTo>
                <a:lnTo>
                  <a:pt x="597" y="583"/>
                </a:lnTo>
                <a:lnTo>
                  <a:pt x="597" y="583"/>
                </a:lnTo>
                <a:cubicBezTo>
                  <a:pt x="627" y="583"/>
                  <a:pt x="652" y="608"/>
                  <a:pt x="652" y="638"/>
                </a:cubicBezTo>
                <a:lnTo>
                  <a:pt x="652" y="638"/>
                </a:lnTo>
                <a:cubicBezTo>
                  <a:pt x="652" y="638"/>
                  <a:pt x="652" y="638"/>
                  <a:pt x="652" y="638"/>
                </a:cubicBezTo>
                <a:lnTo>
                  <a:pt x="652" y="638"/>
                </a:lnTo>
                <a:lnTo>
                  <a:pt x="652" y="638"/>
                </a:lnTo>
                <a:lnTo>
                  <a:pt x="652" y="638"/>
                </a:lnTo>
                <a:cubicBezTo>
                  <a:pt x="652" y="668"/>
                  <a:pt x="627" y="692"/>
                  <a:pt x="597" y="692"/>
                </a:cubicBezTo>
                <a:lnTo>
                  <a:pt x="597" y="692"/>
                </a:lnTo>
                <a:lnTo>
                  <a:pt x="597" y="692"/>
                </a:lnTo>
                <a:lnTo>
                  <a:pt x="597" y="692"/>
                </a:lnTo>
                <a:cubicBezTo>
                  <a:pt x="567" y="692"/>
                  <a:pt x="542" y="668"/>
                  <a:pt x="542" y="638"/>
                </a:cubicBezTo>
                <a:lnTo>
                  <a:pt x="542" y="638"/>
                </a:lnTo>
                <a:close/>
              </a:path>
              <a:path w="811" h="692">
                <a:moveTo>
                  <a:pt x="708" y="628"/>
                </a:moveTo>
                <a:cubicBezTo>
                  <a:pt x="708" y="600"/>
                  <a:pt x="731" y="577"/>
                  <a:pt x="760" y="577"/>
                </a:cubicBezTo>
                <a:lnTo>
                  <a:pt x="760" y="577"/>
                </a:lnTo>
                <a:lnTo>
                  <a:pt x="760" y="577"/>
                </a:lnTo>
                <a:lnTo>
                  <a:pt x="760" y="577"/>
                </a:lnTo>
                <a:cubicBezTo>
                  <a:pt x="788" y="577"/>
                  <a:pt x="811" y="600"/>
                  <a:pt x="811" y="628"/>
                </a:cubicBezTo>
                <a:lnTo>
                  <a:pt x="811" y="628"/>
                </a:lnTo>
                <a:cubicBezTo>
                  <a:pt x="811" y="628"/>
                  <a:pt x="811" y="628"/>
                  <a:pt x="811" y="628"/>
                </a:cubicBezTo>
                <a:lnTo>
                  <a:pt x="811" y="628"/>
                </a:lnTo>
                <a:lnTo>
                  <a:pt x="811" y="628"/>
                </a:lnTo>
                <a:lnTo>
                  <a:pt x="811" y="628"/>
                </a:lnTo>
                <a:cubicBezTo>
                  <a:pt x="811" y="657"/>
                  <a:pt x="788" y="680"/>
                  <a:pt x="760" y="680"/>
                </a:cubicBezTo>
                <a:lnTo>
                  <a:pt x="760" y="680"/>
                </a:lnTo>
                <a:lnTo>
                  <a:pt x="760" y="680"/>
                </a:lnTo>
                <a:lnTo>
                  <a:pt x="760" y="680"/>
                </a:lnTo>
                <a:cubicBezTo>
                  <a:pt x="731" y="680"/>
                  <a:pt x="708" y="657"/>
                  <a:pt x="708" y="628"/>
                </a:cubicBezTo>
                <a:lnTo>
                  <a:pt x="708" y="628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textbox 78"/>
          <p:cNvSpPr/>
          <p:nvPr/>
        </p:nvSpPr>
        <p:spPr>
          <a:xfrm>
            <a:off x="1072028" y="1584284"/>
            <a:ext cx="2929889" cy="2284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8931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户型设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picture 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219E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9668" algn="l" rtl="0" eaLnBrk="0">
              <a:lnSpc>
                <a:spcPct val="95000"/>
              </a:lnSpc>
              <a:spcBef>
                <a:spcPts val="5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</a:t>
            </a:r>
            <a:endParaRPr lang="Microsoft YaHei" altLang="Microsoft YaHei" sz="1500"/>
          </a:p>
          <a:p>
            <a:pPr marL="228896" algn="l" rtl="0" eaLnBrk="0">
              <a:lnSpc>
                <a:spcPct val="86000"/>
              </a:lnSpc>
              <a:spcBef>
                <a:spcPts val="1506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功能分区明确，一般包括起居室、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</a:t>
            </a:r>
            <a:endParaRPr lang="Microsoft YaHei" altLang="Microsoft YaHei" sz="1300"/>
          </a:p>
          <a:p>
            <a:pPr marL="228896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厅、厨房、卧室、卫生间等区域，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</a:t>
            </a:r>
            <a:endParaRPr lang="Microsoft YaHei" altLang="Microsoft YaHei" sz="1300"/>
          </a:p>
          <a:p>
            <a:pPr marL="227525" algn="l" rtl="0" eaLnBrk="0">
              <a:lnSpc>
                <a:spcPts val="2425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足居住者不同需求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81" name="textbox 81"/>
          <p:cNvSpPr/>
          <p:nvPr/>
        </p:nvSpPr>
        <p:spPr>
          <a:xfrm>
            <a:off x="644078" y="1461340"/>
            <a:ext cx="2767329" cy="1316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92"/>
              </a:lnSpc>
            </a:pPr>
            <a:endParaRPr lang="Arial" altLang="Arial" sz="100"/>
          </a:p>
          <a:p>
            <a:pPr marL="15386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户型布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15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杭州大平层户型通常采用开放式或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</a:t>
            </a:r>
            <a:endParaRPr lang="Microsoft YaHei" altLang="Microsoft YaHei" sz="1300"/>
          </a:p>
          <a:p>
            <a:pPr marL="14414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开放式布局，注重空间流动性和视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野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4414" algn="l" rtl="0" eaLnBrk="0">
              <a:lnSpc>
                <a:spcPts val="1447"/>
              </a:lnSpc>
              <a:spcBef>
                <a:spcPts val="2"/>
              </a:spcBef>
            </a:pP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开阔性</a:t>
            </a:r>
            <a:r>
              <a:rPr sz="12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82" name="textbox 82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422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户型布局与功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能分区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05" name="textbox 105"/>
          <p:cNvSpPr/>
          <p:nvPr/>
        </p:nvSpPr>
        <p:spPr>
          <a:xfrm>
            <a:off x="801603" y="4280013"/>
            <a:ext cx="6501765" cy="1155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4100" indent="-1333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适度是大平层户型设计的重点，从采光、通风、温度调节等方面入手，提高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居住者的舒适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6" name="textbox 106"/>
          <p:cNvSpPr/>
          <p:nvPr/>
        </p:nvSpPr>
        <p:spPr>
          <a:xfrm>
            <a:off x="877620" y="1746273"/>
            <a:ext cx="6499859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93"/>
              </a:lnSpc>
            </a:pPr>
            <a:endParaRPr lang="Arial" altLang="Arial" sz="100"/>
          </a:p>
          <a:p>
            <a:pPr marL="14462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空间利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2700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大平层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户型空间利用率高，注重空间感和立体感，通过合理设计实现空间的最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大化利用。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空间利用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与舒适度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8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3045F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3" name="picture 1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4868062" y="4029694"/>
            <a:ext cx="6024245" cy="1130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556"/>
              </a:lnSpc>
            </a:pPr>
            <a:endParaRPr lang="Arial" altLang="Arial" sz="100"/>
          </a:p>
          <a:p>
            <a:pPr marL="14185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材料选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择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在材料选择上，大平层户型注重品质和环保，选用优质材料，如天然石材、实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等，提升整体装修档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5" name="textbox 135"/>
          <p:cNvSpPr/>
          <p:nvPr/>
        </p:nvSpPr>
        <p:spPr>
          <a:xfrm>
            <a:off x="4867719" y="1972714"/>
            <a:ext cx="6024879" cy="1055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22"/>
              </a:lnSpc>
            </a:pPr>
            <a:endParaRPr lang="Arial" altLang="Arial" sz="100"/>
          </a:p>
          <a:p>
            <a:pPr marL="1511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杭州大平层户型的装修风格多样，既有传统的中式风格，也有现代简约风格，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728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据居住者的喜好进行选择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6" name="textbox 136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装修风格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与材料选择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7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58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https://d.book118.com/967100020032006052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2024-09-25T15:04:33.268</cp:lastPrinted>
  <dcterms:created xsi:type="dcterms:W3CDTF">2024-09-25T07:04:33Z</dcterms:created>
  <dcterms:modified xsi:type="dcterms:W3CDTF">2024-09-25T07:04:34Z</dcterms:modified>
</cp:coreProperties>
</file>