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5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2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AA324-DC9E-4AD1-BEB3-1A059F7B3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6FF59-215C-4AD5-B35B-B2FFA4995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65DF5-3F9A-4317-882F-6D5183C6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C0CFFB-377C-497C-8DD5-90325700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DF435-7FEB-414F-BFC4-853ED5F58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2F0CA1-EB38-4053-A7D9-94D475A4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3B9DD-A8B2-424C-9B5E-C01184188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7C946-08C2-49EB-A597-2EECE286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AD3F9E-E176-40E0-9F86-FF18BC8F9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A3D86-601A-4EE1-87EC-38C13560F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57847-ECFF-431C-86A3-338745AF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 spd="slow">
    <p:pull dir="r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 userDrawn="1"/>
        </p:nvGrpSpPr>
        <p:grpSpPr>
          <a:xfrm>
            <a:off x="-144780" y="6118225"/>
            <a:ext cx="12336780" cy="748665"/>
            <a:chOff x="-228" y="9635"/>
            <a:chExt cx="19428" cy="1179"/>
          </a:xfrm>
        </p:grpSpPr>
        <p:pic>
          <p:nvPicPr>
            <p:cNvPr id="3077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2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-228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3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4057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4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8390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5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12624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6"/>
              </p:custDataLst>
            </p:nvPr>
          </p:nvPicPr>
          <p:blipFill>
            <a:blip r:embed="rId1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r="50000" b="38748"/>
            <a:stretch>
              <a:fillRect/>
            </a:stretch>
          </p:blipFill>
          <p:spPr bwMode="auto">
            <a:xfrm>
              <a:off x="16856" y="9660"/>
              <a:ext cx="2344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ll dir="r"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>
    <p:pull dir="r"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 spd="slow">
    <p:pull dir="r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2.jpeg" /><Relationship Id="rId14" Type="http://schemas.openxmlformats.org/officeDocument/2006/relationships/tags" Target="../tags/tag1.xml" /><Relationship Id="rId15" Type="http://schemas.openxmlformats.org/officeDocument/2006/relationships/tags" Target="../tags/tag2.xml" /><Relationship Id="rId16" Type="http://schemas.openxmlformats.org/officeDocument/2006/relationships/tags" Target="../tags/tag3.xml" /><Relationship Id="rId17" Type="http://schemas.openxmlformats.org/officeDocument/2006/relationships/tags" Target="../tags/tag4.xml" /><Relationship Id="rId18" Type="http://schemas.openxmlformats.org/officeDocument/2006/relationships/tags" Target="../tags/tag5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slideLayout" Target="../slideLayouts/slideLayout33.xml" /><Relationship Id="rId11" Type="http://schemas.openxmlformats.org/officeDocument/2006/relationships/slideLayout" Target="../slideLayouts/slideLayout34.xml" /><Relationship Id="rId12" Type="http://schemas.openxmlformats.org/officeDocument/2006/relationships/slideLayout" Target="../slideLayouts/slideLayout35.xml" /><Relationship Id="rId13" Type="http://schemas.openxmlformats.org/officeDocument/2006/relationships/image" Target="../media/image3.jpe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5.xml" /><Relationship Id="rId3" Type="http://schemas.openxmlformats.org/officeDocument/2006/relationships/slideLayout" Target="../slideLayouts/slideLayout26.xml" /><Relationship Id="rId4" Type="http://schemas.openxmlformats.org/officeDocument/2006/relationships/slideLayout" Target="../slideLayouts/slideLayout27.xml" /><Relationship Id="rId5" Type="http://schemas.openxmlformats.org/officeDocument/2006/relationships/slideLayout" Target="../slideLayouts/slideLayout28.xml" /><Relationship Id="rId6" Type="http://schemas.openxmlformats.org/officeDocument/2006/relationships/slideLayout" Target="../slideLayouts/slideLayout29.xml" /><Relationship Id="rId7" Type="http://schemas.openxmlformats.org/officeDocument/2006/relationships/slideLayout" Target="../slideLayouts/slideLayout30.xml" /><Relationship Id="rId8" Type="http://schemas.openxmlformats.org/officeDocument/2006/relationships/slideLayout" Target="../slideLayouts/slideLayout31.xml" /><Relationship Id="rId9" Type="http://schemas.openxmlformats.org/officeDocument/2006/relationships/slideLayout" Target="../slideLayouts/slideLayout3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-144780" y="6118225"/>
            <a:ext cx="12336780" cy="748665"/>
            <a:chOff x="-228" y="9635"/>
            <a:chExt cx="19428" cy="1179"/>
          </a:xfrm>
        </p:grpSpPr>
        <p:pic>
          <p:nvPicPr>
            <p:cNvPr id="3077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4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-228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5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4057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6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8390" y="9635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7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b="38748"/>
            <a:stretch>
              <a:fillRect/>
            </a:stretch>
          </p:blipFill>
          <p:spPr bwMode="auto">
            <a:xfrm>
              <a:off x="12624" y="9660"/>
              <a:ext cx="4687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5" descr="https://img.tukuppt.com/png_preview/00/00/79/nZY9SqYjJj.jpg!/fw/780"/>
            <p:cNvPicPr>
              <a:picLocks noChangeAspect="1" noChangeArrowheads="1"/>
            </p:cNvPicPr>
            <p:nvPr userDrawn="1">
              <p:custDataLst>
                <p:tags r:id="rId18"/>
              </p:custDataLst>
            </p:nvPr>
          </p:nvPicPr>
          <p:blipFill>
            <a:blip r:embed="rId1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6636" r="50000" b="38748"/>
            <a:stretch>
              <a:fillRect/>
            </a:stretch>
          </p:blipFill>
          <p:spPr bwMode="auto">
            <a:xfrm>
              <a:off x="16856" y="9660"/>
              <a:ext cx="2344" cy="11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 spd="slow">
    <p:pull dir="r"/>
  </p:transition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EDA5356-3145-4407-9B71-7EA1CE5D3AE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659374C-2C4E-45DF-9F3B-35209A3EA2CE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slow">
    <p:pull dir="r"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2.jpeg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tags" Target="../tags/tag14.xml" /><Relationship Id="rId7" Type="http://schemas.openxmlformats.org/officeDocument/2006/relationships/tags" Target="../tags/tag15.xml" /><Relationship Id="rId8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tags" Target="../tags/tag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.xml" /><Relationship Id="rId2" Type="http://schemas.openxmlformats.org/officeDocument/2006/relationships/image" Target="../media/image7.jpeg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.xml" /><Relationship Id="rId3" Type="http://schemas.openxmlformats.org/officeDocument/2006/relationships/tags" Target="../tags/tag2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10135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1"/>
          <p:cNvSpPr>
            <a:spLocks noGrp="1"/>
          </p:cNvSpPr>
          <p:nvPr/>
        </p:nvSpPr>
        <p:spPr>
          <a:xfrm>
            <a:off x="2978150" y="1241425"/>
            <a:ext cx="6697345" cy="3829685"/>
          </a:xfrm>
          <a:prstGeom prst="rect">
            <a:avLst/>
          </a:prstGeom>
        </p:spPr>
        <p:txBody>
          <a:bodyPr anchor="b">
            <a:normAutofit fontScale="95000"/>
          </a:bodyPr>
          <a:lstStyle>
            <a:defPPr>
              <a:defRPr lang="zh-CN"/>
            </a:defPPr>
            <a:lvl1pPr marL="0" algn="ctr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None/>
              <a:defRPr/>
            </a:pPr>
            <a:endParaRPr lang="en-US" altLang="zh-CN" sz="600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r>
              <a:rPr lang="zh-CN" altLang="en-US" sz="7060" noProof="1" smtClean="0">
                <a:latin typeface="+mj-ea"/>
              </a:rPr>
              <a:t>第四单元</a:t>
            </a:r>
            <a:endParaRPr lang="en-US" altLang="zh-CN" sz="405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endParaRPr lang="en-US" altLang="zh-CN" sz="2120" noProof="1" smtClean="0"/>
          </a:p>
          <a:p>
            <a:pPr fontAlgn="auto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4235" noProof="1" smtClean="0">
                <a:latin typeface="+mj-ea"/>
              </a:rPr>
              <a:t>10 </a:t>
            </a:r>
            <a:r>
              <a:rPr lang="zh-CN" altLang="en-US" sz="4235" noProof="1" smtClean="0">
                <a:latin typeface="+mj-ea"/>
              </a:rPr>
              <a:t>古诗三首 第一课时</a:t>
            </a:r>
            <a:endParaRPr lang="en-US" altLang="zh-CN" sz="3300" noProof="1" smtClean="0">
              <a:latin typeface="+mj-ea"/>
            </a:endParaRPr>
          </a:p>
          <a:p>
            <a:pPr>
              <a:buFont typeface="Arial" pitchFamily="34" charset="0"/>
              <a:buNone/>
              <a:defRPr/>
            </a:pPr>
            <a:br>
              <a:rPr lang="en-US" altLang="zh-CN" sz="2700" noProof="1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endParaRPr lang="zh-CN" altLang="en-US" sz="2700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>
    <p:pull dir="r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文本框 27"/>
          <p:cNvSpPr txBox="1"/>
          <p:nvPr/>
        </p:nvSpPr>
        <p:spPr>
          <a:xfrm>
            <a:off x="2678430" y="4436745"/>
            <a:ext cx="6807200" cy="737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看了这幅图,你们能想象到什么样的画面? </a:t>
            </a:r>
            <a:endParaRPr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3077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-144693" y="6118007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4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2576283" y="6134003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5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5327915" y="6118006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6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b="38748"/>
          <a:stretch>
            <a:fillRect/>
          </a:stretch>
        </p:blipFill>
        <p:spPr bwMode="auto">
          <a:xfrm>
            <a:off x="8016213" y="6134001"/>
            <a:ext cx="2976331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5" descr="https://img.tukuppt.com/png_preview/00/00/79/nZY9SqYjJj.jpg!/fw/780"/>
          <p:cNvPicPr>
            <a:picLocks noChangeAspect="1" noChangeArrowheads="1"/>
          </p:cNvPicPr>
          <p:nvPr userDrawn="1">
            <p:custDataLst>
              <p:tags r:id="rId7"/>
            </p:custDataLst>
          </p:nvPr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636" r="50000" b="38748"/>
          <a:stretch>
            <a:fillRect/>
          </a:stretch>
        </p:blipFill>
        <p:spPr bwMode="auto">
          <a:xfrm>
            <a:off x="10703835" y="6134003"/>
            <a:ext cx="1488165" cy="73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0" name="图片 99"/>
          <p:cNvPicPr/>
          <p:nvPr/>
        </p:nvPicPr>
        <p:blipFill>
          <a:blip r:embed="rId8"/>
          <a:stretch>
            <a:fillRect/>
          </a:stretch>
        </p:blipFill>
        <p:spPr>
          <a:xfrm>
            <a:off x="2424430" y="476885"/>
            <a:ext cx="7315200" cy="3657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3481705" y="1772920"/>
            <a:ext cx="5454650" cy="2519680"/>
            <a:chOff x="6283" y="2678"/>
            <a:chExt cx="8590" cy="3968"/>
          </a:xfrm>
        </p:grpSpPr>
        <p:sp>
          <p:nvSpPr>
            <p:cNvPr id="23" name="文本框 22"/>
            <p:cNvSpPr txBox="1"/>
            <p:nvPr/>
          </p:nvSpPr>
          <p:spPr>
            <a:xfrm>
              <a:off x="6283" y="3362"/>
              <a:ext cx="8590" cy="25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4950" b="1" smtClean="0">
                  <a:latin typeface="+mj-ea"/>
                  <a:ea typeface="+mj-ea"/>
                  <a:cs typeface="+mn-ea"/>
                  <a:sym typeface="+mn-lt"/>
                </a:rPr>
                <a:t>      朗读古诗</a:t>
              </a:r>
              <a:endParaRPr lang="en-US" altLang="zh-CN" sz="4950" b="1" smtClean="0">
                <a:latin typeface="+mj-ea"/>
                <a:ea typeface="+mj-ea"/>
                <a:cs typeface="+mn-ea"/>
                <a:sym typeface="+mn-lt"/>
              </a:endParaRPr>
            </a:p>
            <a:p>
              <a:r>
                <a:rPr lang="en-US" altLang="zh-CN" sz="4950" b="1" smtClean="0">
                  <a:latin typeface="+mj-ea"/>
                  <a:ea typeface="+mj-ea"/>
                  <a:cs typeface="+mn-ea"/>
                  <a:sym typeface="+mn-lt"/>
                </a:rPr>
                <a:t>      《</a:t>
              </a:r>
              <a:r>
                <a:rPr lang="zh-CN" altLang="en-US" sz="4950" b="1" smtClean="0">
                  <a:latin typeface="+mj-ea"/>
                  <a:ea typeface="+mj-ea"/>
                  <a:cs typeface="+mn-ea"/>
                  <a:sym typeface="+mn-lt"/>
                </a:rPr>
                <a:t>马诗</a:t>
              </a:r>
              <a:r>
                <a:rPr lang="en-US" altLang="zh-CN" sz="4950" b="1" smtClean="0">
                  <a:latin typeface="+mj-ea"/>
                  <a:ea typeface="+mj-ea"/>
                  <a:cs typeface="+mn-ea"/>
                  <a:sym typeface="+mn-lt"/>
                </a:rPr>
                <a:t>》</a:t>
              </a:r>
              <a:endParaRPr lang="en-US" altLang="zh-CN" sz="4950" b="1" smtClean="0">
                <a:latin typeface="+mj-ea"/>
                <a:ea typeface="+mj-ea"/>
                <a:cs typeface="+mn-ea"/>
                <a:sym typeface="+mn-lt"/>
              </a:endParaRPr>
            </a:p>
          </p:txBody>
        </p:sp>
        <p:sp>
          <p:nvSpPr>
            <p:cNvPr id="4" name="圆角矩形 3"/>
            <p:cNvSpPr/>
            <p:nvPr/>
          </p:nvSpPr>
          <p:spPr>
            <a:xfrm>
              <a:off x="7452" y="2678"/>
              <a:ext cx="5525" cy="3969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01" name="图片 100"/>
          <p:cNvPicPr/>
          <p:nvPr/>
        </p:nvPicPr>
        <p:blipFill>
          <a:blip r:embed="rId2"/>
          <a:stretch>
            <a:fillRect/>
          </a:stretch>
        </p:blipFill>
        <p:spPr>
          <a:xfrm>
            <a:off x="408305" y="621030"/>
            <a:ext cx="3378200" cy="5080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/>
          <p:nvPr/>
        </p:nvPicPr>
        <p:blipFill>
          <a:blip r:embed="rId2"/>
          <a:stretch>
            <a:fillRect/>
          </a:stretch>
        </p:blipFill>
        <p:spPr>
          <a:xfrm>
            <a:off x="8040370" y="621030"/>
            <a:ext cx="3378200" cy="508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552450" y="908685"/>
            <a:ext cx="10960735" cy="4615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李贺（790-81</a:t>
            </a:r>
            <a:r>
              <a:rPr lang="en-US" altLang="zh-CN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6</a:t>
            </a:r>
            <a:r>
              <a: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），字长吉，福昌（今河南宜阳西）人。唐宗室远支。“李长吉体”诗歌的开创者，有“诗鬼”之称。著有《昌谷集》。李贺是中唐的浪漫主义诗人，与李白、李商隐称为唐代三李。有“太白仙才，长吉鬼才”之说。李贺是继屈原、李白之后，中国文学史上又一位颇享盛誉的浪漫主义诗人。李贺因长期抑郁感伤，焦思苦吟的生活方式而身体抱恙。元和十一年（816），强撑病躯，回到昌谷故居，整理所存诗作，不久病卒，时年二十七岁。</a:t>
            </a:r>
            <a:endParaRPr lang="zh-CN" altLang="en-US"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624205" y="1124585"/>
            <a:ext cx="10960735" cy="3322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《马诗》是中唐诗人李贺所作的一组五言绝句,共二十三首。李贺因为得罪了另一个大诗人元稹,元稹百般刁难,借口李贺的父亲李晋犯了忌讳,不让李贺参加进士考试,</a:t>
            </a:r>
            <a:r>
              <a:rPr lang="zh-CN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这</a:t>
            </a:r>
            <a:r>
              <a:rPr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对李贺打击甚重。诗歌通过咏马、赞马或慨叹马的命运,来表现志士的奇才异质、远大抱负以及不遇于时的感慨与愤懑。</a:t>
            </a:r>
            <a:endParaRPr sz="28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7"/>
          <p:cNvGrpSpPr/>
          <p:nvPr/>
        </p:nvGrpSpPr>
        <p:grpSpPr>
          <a:xfrm>
            <a:off x="1507597" y="449283"/>
            <a:ext cx="6644556" cy="381933"/>
            <a:chOff x="-31184" y="205344"/>
            <a:chExt cx="8859408" cy="509244"/>
          </a:xfrm>
        </p:grpSpPr>
        <p:sp>
          <p:nvSpPr>
            <p:cNvPr id="29" name="文本框 28"/>
            <p:cNvSpPr txBox="1"/>
            <p:nvPr/>
          </p:nvSpPr>
          <p:spPr>
            <a:xfrm>
              <a:off x="5359093" y="223521"/>
              <a:ext cx="2894319" cy="49106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>
                  <a:solidFill>
                    <a:schemeClr val="bg1"/>
                  </a:solidFill>
                  <a:latin typeface="新蒂黑板报" panose="03000600000000000000" pitchFamily="66" charset="-122"/>
                  <a:ea typeface="新蒂黑板报" panose="03000600000000000000" pitchFamily="66" charset="-122"/>
                </a:rPr>
                <a:t>读一读</a:t>
              </a:r>
              <a:endParaRPr lang="zh-CN" altLang="en-US">
                <a:solidFill>
                  <a:schemeClr val="bg1"/>
                </a:solidFill>
                <a:latin typeface="新蒂黑板报" panose="03000600000000000000" pitchFamily="66" charset="-122"/>
                <a:ea typeface="新蒂黑板报" panose="03000600000000000000" pitchFamily="66" charset="-122"/>
              </a:endParaRPr>
            </a:p>
          </p:txBody>
        </p:sp>
        <p:grpSp>
          <p:nvGrpSpPr>
            <p:cNvPr id="4" name="组合 29"/>
            <p:cNvGrpSpPr/>
            <p:nvPr/>
          </p:nvGrpSpPr>
          <p:grpSpPr>
            <a:xfrm>
              <a:off x="829774" y="288533"/>
              <a:ext cx="7998450" cy="360040"/>
              <a:chOff x="822022" y="288533"/>
              <a:chExt cx="7998450" cy="360040"/>
            </a:xfrm>
          </p:grpSpPr>
          <p:cxnSp>
            <p:nvCxnSpPr>
              <p:cNvPr id="36" name="直接连接符 35"/>
              <p:cNvCxnSpPr/>
              <p:nvPr/>
            </p:nvCxnSpPr>
            <p:spPr>
              <a:xfrm>
                <a:off x="5268932" y="633587"/>
                <a:ext cx="3551540" cy="0"/>
              </a:xfrm>
              <a:prstGeom prst="line">
                <a:avLst/>
              </a:prstGeom>
              <a:ln w="3175">
                <a:solidFill>
                  <a:schemeClr val="bg1">
                    <a:lumMod val="65000"/>
                    <a:alpha val="74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5" name="组合 36"/>
              <p:cNvGrpSpPr/>
              <p:nvPr/>
            </p:nvGrpSpPr>
            <p:grpSpPr>
              <a:xfrm>
                <a:off x="822022" y="288533"/>
                <a:ext cx="4469280" cy="360040"/>
                <a:chOff x="872912" y="836712"/>
                <a:chExt cx="4469280" cy="360040"/>
              </a:xfrm>
            </p:grpSpPr>
            <p:sp>
              <p:nvSpPr>
                <p:cNvPr id="41" name="矩形 40"/>
                <p:cNvSpPr/>
                <p:nvPr/>
              </p:nvSpPr>
              <p:spPr>
                <a:xfrm>
                  <a:off x="872912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3" name="矩形 42"/>
                <p:cNvSpPr/>
                <p:nvPr/>
              </p:nvSpPr>
              <p:spPr>
                <a:xfrm>
                  <a:off x="1774208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4" name="矩形 43"/>
                <p:cNvSpPr/>
                <p:nvPr/>
              </p:nvSpPr>
              <p:spPr>
                <a:xfrm>
                  <a:off x="2675504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7" name="矩形 46"/>
                <p:cNvSpPr/>
                <p:nvPr/>
              </p:nvSpPr>
              <p:spPr>
                <a:xfrm>
                  <a:off x="3576800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  <p:sp>
              <p:nvSpPr>
                <p:cNvPr id="48" name="矩形 47"/>
                <p:cNvSpPr/>
                <p:nvPr/>
              </p:nvSpPr>
              <p:spPr>
                <a:xfrm>
                  <a:off x="4478096" y="836712"/>
                  <a:ext cx="864096" cy="360040"/>
                </a:xfrm>
                <a:prstGeom prst="rect">
                  <a:avLst/>
                </a:prstGeom>
                <a:solidFill>
                  <a:schemeClr val="bg1">
                    <a:lumMod val="95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Franklin Gothic Book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1350">
                    <a:ea typeface="汉仪丫丫体简" panose="02010604000101010101" pitchFamily="2" charset="-122"/>
                  </a:endParaRPr>
                </a:p>
              </p:txBody>
            </p:sp>
          </p:grpSp>
        </p:grpSp>
        <p:sp>
          <p:nvSpPr>
            <p:cNvPr id="31" name="矩形 30"/>
            <p:cNvSpPr/>
            <p:nvPr/>
          </p:nvSpPr>
          <p:spPr>
            <a:xfrm>
              <a:off x="-31184" y="205344"/>
              <a:ext cx="864096" cy="504056"/>
            </a:xfrm>
            <a:prstGeom prst="rect">
              <a:avLst/>
            </a:prstGeom>
            <a:blipFill>
              <a:blip r:embed="rId2"/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350">
                <a:ea typeface="汉仪丫丫体简" panose="02010604000101010101" pitchFamily="2" charset="-122"/>
              </a:endParaRPr>
            </a:p>
          </p:txBody>
        </p:sp>
      </p:grpSp>
      <p:sp>
        <p:nvSpPr>
          <p:cNvPr id="22" name="文本框 27"/>
          <p:cNvSpPr txBox="1"/>
          <p:nvPr/>
        </p:nvSpPr>
        <p:spPr>
          <a:xfrm>
            <a:off x="4074825" y="1236685"/>
            <a:ext cx="6480720" cy="47923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95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马诗</a:t>
            </a:r>
            <a:endParaRPr lang="zh-CN" altLang="en-US" sz="495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/>
            <a:r>
              <a:rPr lang="en-US" altLang="zh-CN" sz="36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[</a:t>
            </a:r>
            <a:r>
              <a:rPr lang="zh-CN" altLang="en-US" sz="36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唐</a:t>
            </a:r>
            <a:r>
              <a:rPr lang="en-US" altLang="zh-CN" sz="36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]</a:t>
            </a:r>
            <a:r>
              <a:rPr lang="zh-CN" altLang="en-US" sz="36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李贺</a:t>
            </a:r>
            <a:endParaRPr lang="zh-CN" altLang="en-US" sz="4400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大漠</a:t>
            </a:r>
            <a:r>
              <a:rPr lang="en-US" altLang="zh-CN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/</a:t>
            </a:r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沙如雪，</a:t>
            </a:r>
            <a:endParaRPr lang="en-US" altLang="zh-CN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  <a:sym typeface="+mn-ea"/>
              </a:rPr>
              <a:t>燕</a:t>
            </a:r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山</a:t>
            </a:r>
            <a:r>
              <a:rPr lang="en-US" altLang="zh-CN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/</a:t>
            </a:r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月似钩。</a:t>
            </a:r>
            <a:endParaRPr lang="zh-CN" altLang="en-US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何当</a:t>
            </a:r>
            <a:r>
              <a:rPr lang="en-US" altLang="zh-CN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/</a:t>
            </a:r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金络脑，</a:t>
            </a:r>
            <a:endParaRPr lang="en-US" altLang="zh-CN" sz="4400" smtClean="0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宋体" panose="02010600030101010101" pitchFamily="2" charset="-122"/>
            </a:endParaRPr>
          </a:p>
          <a:p>
            <a:pPr algn="ctr"/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快走</a:t>
            </a:r>
            <a:r>
              <a:rPr lang="en-US" altLang="zh-CN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/</a:t>
            </a:r>
            <a:r>
              <a:rPr lang="zh-CN" altLang="en-US" sz="4400" smtClean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宋体" panose="02010600030101010101" pitchFamily="2" charset="-122"/>
              </a:rPr>
              <a:t>踏清秋。</a:t>
            </a:r>
            <a:endParaRPr lang="zh-CN" altLang="en-US" sz="4400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  <a:p>
            <a:pPr algn="ctr"/>
            <a:endParaRPr lang="zh-CN" altLang="en-US" sz="4400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439920" y="3213100"/>
            <a:ext cx="100838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rgbClr val="FF0000"/>
                </a:solidFill>
                <a:latin typeface="PinYinok" panose="020b0603050302020204" charset="0"/>
                <a:cs typeface="PinYinok" panose="020b0603050302020204" charset="0"/>
              </a:rPr>
              <a:t>y`n</a:t>
            </a:r>
            <a:endParaRPr lang="en-US" altLang="zh-CN" sz="4400">
              <a:solidFill>
                <a:srgbClr val="FF0000"/>
              </a:solidFill>
              <a:latin typeface="PinYinok" panose="020b0603050302020204" charset="0"/>
              <a:cs typeface="PinYinok" panose="020b0603050302020204" charset="0"/>
            </a:endParaRPr>
          </a:p>
        </p:txBody>
      </p:sp>
      <p:pic>
        <p:nvPicPr>
          <p:cNvPr id="11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2280575" y="2276788"/>
            <a:ext cx="1815860" cy="286067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2" descr="https://icweiliimg1.pstatp.com/weili/bl/391033794327740451.jpg"/>
          <p:cNvPicPr>
            <a:picLocks noChangeAspect="1" noChangeArrowheads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 flipH="1">
            <a:off x="915960" y="2420933"/>
            <a:ext cx="1815860" cy="2860679"/>
          </a:xfrm>
          <a:prstGeom prst="rect">
            <a:avLst/>
          </a:prstGeom>
          <a:noFill/>
        </p:spPr>
      </p:pic>
      <p:grpSp>
        <p:nvGrpSpPr>
          <p:cNvPr id="5" name="组合 4"/>
          <p:cNvGrpSpPr/>
          <p:nvPr/>
        </p:nvGrpSpPr>
        <p:grpSpPr>
          <a:xfrm>
            <a:off x="3507740" y="1844122"/>
            <a:ext cx="2529205" cy="2522140"/>
            <a:chOff x="2498" y="3561"/>
            <a:chExt cx="3961" cy="4091"/>
          </a:xfrm>
        </p:grpSpPr>
        <p:grpSp>
          <p:nvGrpSpPr>
            <p:cNvPr id="6" name="组合 1"/>
            <p:cNvGrpSpPr/>
            <p:nvPr/>
          </p:nvGrpSpPr>
          <p:grpSpPr>
            <a:xfrm>
              <a:off x="2498" y="3561"/>
              <a:ext cx="3961" cy="4091"/>
              <a:chOff x="3720" y="2160"/>
              <a:chExt cx="7215" cy="7342"/>
            </a:xfrm>
          </p:grpSpPr>
          <p:grpSp>
            <p:nvGrpSpPr>
              <p:cNvPr id="7" name="组合 14338"/>
              <p:cNvGrpSpPr/>
              <p:nvPr/>
            </p:nvGrpSpPr>
            <p:grpSpPr>
              <a:xfrm>
                <a:off x="3720" y="2520"/>
                <a:ext cx="7215" cy="6720"/>
                <a:chExt cx="2886" cy="2688"/>
              </a:xfrm>
            </p:grpSpPr>
            <p:grpSp>
              <p:nvGrpSpPr>
                <p:cNvPr id="8" name="组合 14339"/>
                <p:cNvGrpSpPr/>
                <p:nvPr/>
              </p:nvGrpSpPr>
              <p:grpSpPr>
                <a:xfrm>
                  <a:off x="0" y="0"/>
                  <a:ext cx="2886" cy="2688"/>
                  <a:chExt cx="2886" cy="2688"/>
                </a:xfrm>
              </p:grpSpPr>
              <p:sp>
                <p:nvSpPr>
                  <p:cNvPr id="2" name="直接连接符 14340"/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54" y="2688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0" name="直接连接符 14341"/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0" y="1344"/>
                    <a:ext cx="2880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ysDot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1" name="直接连接符 14342"/>
                  <p:cNvSpPr/>
                  <p:nvPr>
                    <p:custDataLst>
                      <p:tags r:id="rId6"/>
                    </p:custDataLst>
                  </p:nvPr>
                </p:nvSpPr>
                <p:spPr>
                  <a:xfrm>
                    <a:off x="40" y="0"/>
                    <a:ext cx="2832" cy="0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2" name="直接连接符 14343"/>
                  <p:cNvSpPr/>
                  <p:nvPr>
                    <p:custDataLst>
                      <p:tags r:id="rId7"/>
                    </p:custDataLst>
                  </p:nvPr>
                </p:nvSpPr>
                <p:spPr>
                  <a:xfrm flipH="1">
                    <a:off x="48" y="0"/>
                    <a:ext cx="0" cy="2688"/>
                  </a:xfrm>
                  <a:prstGeom prst="line">
                    <a:avLst/>
                  </a:prstGeom>
                  <a:ln w="57150" cap="flat" cmpd="sng">
                    <a:solidFill>
                      <a:srgbClr val="0066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/>
                </p:txBody>
              </p:sp>
            </p:grpSp>
            <p:sp>
              <p:nvSpPr>
                <p:cNvPr id="13" name="直接连接符 14344"/>
                <p:cNvSpPr/>
                <p:nvPr>
                  <p:custDataLst>
                    <p:tags r:id="rId8"/>
                  </p:custDataLst>
                </p:nvPr>
              </p:nvSpPr>
              <p:spPr>
                <a:xfrm flipH="1">
                  <a:off x="1488" y="0"/>
                  <a:ext cx="0" cy="2688"/>
                </a:xfrm>
                <a:prstGeom prst="line">
                  <a:avLst/>
                </a:prstGeom>
                <a:ln w="57150" cap="flat" cmpd="sng">
                  <a:solidFill>
                    <a:srgbClr val="006600"/>
                  </a:solidFill>
                  <a:prstDash val="sysDot"/>
                  <a:round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/>
              </p:txBody>
            </p:sp>
          </p:grpSp>
          <p:sp>
            <p:nvSpPr>
              <p:cNvPr id="14" name="文本框 14345"/>
              <p:cNvSpPr txBox="1"/>
              <p:nvPr>
                <p:custDataLst>
                  <p:tags r:id="rId9"/>
                </p:custDataLst>
              </p:nvPr>
            </p:nvSpPr>
            <p:spPr>
              <a:xfrm>
                <a:off x="3856" y="2160"/>
                <a:ext cx="6998" cy="734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square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4000" b="1">
                    <a:solidFill>
                      <a:srgbClr val="800000"/>
                    </a:solidFill>
                    <a:latin typeface="Times New Roman" panose="02020603050405020304" pitchFamily="18" charset="0"/>
                    <a:ea typeface="楷体_GB2312" pitchFamily="49" charset="-122"/>
                  </a:rPr>
                  <a:t>络</a:t>
                </a:r>
                <a:endParaRPr lang="zh-CN" altLang="en-US" sz="14000" b="1">
                  <a:solidFill>
                    <a:srgbClr val="800000"/>
                  </a:solidFill>
                  <a:latin typeface="Times New Roman" panose="02020603050405020304" pitchFamily="18" charset="0"/>
                  <a:ea typeface="楷体_GB2312" pitchFamily="49" charset="-122"/>
                </a:endParaRPr>
              </a:p>
            </p:txBody>
          </p:sp>
        </p:grpSp>
        <p:sp>
          <p:nvSpPr>
            <p:cNvPr id="15" name="直接连接符 14337"/>
            <p:cNvSpPr/>
            <p:nvPr>
              <p:custDataLst>
                <p:tags r:id="rId10"/>
              </p:custDataLst>
            </p:nvPr>
          </p:nvSpPr>
          <p:spPr>
            <a:xfrm flipH="1">
              <a:off x="6421" y="3763"/>
              <a:ext cx="19" cy="3868"/>
            </a:xfrm>
            <a:prstGeom prst="line">
              <a:avLst/>
            </a:prstGeom>
            <a:ln w="57150" cap="flat" cmpd="sng">
              <a:solidFill>
                <a:srgbClr val="006600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组合 15"/>
          <p:cNvGrpSpPr/>
          <p:nvPr/>
        </p:nvGrpSpPr>
        <p:grpSpPr>
          <a:xfrm>
            <a:off x="7104380" y="1700530"/>
            <a:ext cx="4392295" cy="2375535"/>
            <a:chOff x="11188" y="2678"/>
            <a:chExt cx="6917" cy="3741"/>
          </a:xfrm>
        </p:grpSpPr>
        <p:sp>
          <p:nvSpPr>
            <p:cNvPr id="3" name="文本框 2"/>
            <p:cNvSpPr txBox="1"/>
            <p:nvPr/>
          </p:nvSpPr>
          <p:spPr>
            <a:xfrm>
              <a:off x="11493" y="2906"/>
              <a:ext cx="6400" cy="319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zh-CN" altLang="en-US" sz="2800" b="1">
                  <a:latin typeface="楷体" panose="02010609060101010101" charset="-122"/>
                  <a:ea typeface="楷体" panose="02010609060101010101" charset="-122"/>
                  <a:cs typeface="楷体" panose="02010609060101010101" charset="-122"/>
                </a:rPr>
                <a:t>“络”字左窄右宽，“各”第一笔是短撇,横撇和捺要写舒展。</a:t>
              </a:r>
              <a:endPara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endParaRPr>
            </a:p>
          </p:txBody>
        </p:sp>
        <p:sp>
          <p:nvSpPr>
            <p:cNvPr id="4" name="矩形标注 3"/>
            <p:cNvSpPr/>
            <p:nvPr/>
          </p:nvSpPr>
          <p:spPr>
            <a:xfrm>
              <a:off x="11188" y="2678"/>
              <a:ext cx="6917" cy="3741"/>
            </a:xfrm>
            <a:prstGeom prst="wedgeRectCallout">
              <a:avLst>
                <a:gd name="adj1" fmla="val -86591"/>
                <a:gd name="adj2" fmla="val 1323"/>
              </a:avLst>
            </a:prstGeom>
          </p:spPr>
          <p:style>
            <a:lnRef idx="2">
              <a:schemeClr val="accent1"/>
            </a:lnRef>
            <a:fillRef idx="0">
              <a:srgbClr val="FFFFFF"/>
            </a:fillRef>
            <a:effectRef idx="0">
              <a:srgbClr val="FFFFFF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文本框 22"/>
          <p:cNvSpPr txBox="1"/>
          <p:nvPr/>
        </p:nvSpPr>
        <p:spPr>
          <a:xfrm>
            <a:off x="2567940" y="1196975"/>
            <a:ext cx="7513320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32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思考:这首诗写了什么? 你读懂了什么? 还有什么不懂的地方?</a:t>
            </a:r>
            <a:endParaRPr lang="zh-CN" altLang="en-US" sz="3200" b="1" smtClean="0">
              <a:solidFill>
                <a:schemeClr val="tx1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2310" y="2708910"/>
            <a:ext cx="3600000" cy="3600000"/>
          </a:xfrm>
          <a:prstGeom prst="rect">
            <a:avLst/>
          </a:prstGeom>
        </p:spPr>
      </p:pic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" name="组合 4"/>
          <p:cNvGrpSpPr/>
          <p:nvPr/>
        </p:nvGrpSpPr>
        <p:grpSpPr>
          <a:xfrm>
            <a:off x="1631950" y="1124585"/>
            <a:ext cx="8980805" cy="2029460"/>
            <a:chOff x="2570" y="1771"/>
            <a:chExt cx="14143" cy="3196"/>
          </a:xfrm>
        </p:grpSpPr>
        <p:sp>
          <p:nvSpPr>
            <p:cNvPr id="28" name="文本框 27"/>
            <p:cNvSpPr txBox="1"/>
            <p:nvPr/>
          </p:nvSpPr>
          <p:spPr>
            <a:xfrm>
              <a:off x="5065" y="1771"/>
              <a:ext cx="11649" cy="31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4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zh-CN" altLang="en-US" sz="2800" b="1" smtClean="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这首诗描写的是晚上的大漠,从“月似钩”可以看出来。晚上的大漠在月光的映照下,沙子像雪一样白,月亮像战士的钩一样。</a:t>
              </a:r>
              <a:endPara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3" name="六角星 2"/>
            <p:cNvSpPr/>
            <p:nvPr/>
          </p:nvSpPr>
          <p:spPr>
            <a:xfrm>
              <a:off x="2570" y="2678"/>
              <a:ext cx="1440" cy="1631"/>
            </a:xfrm>
            <a:prstGeom prst="star6">
              <a:avLst/>
            </a:prstGeom>
            <a:solidFill>
              <a:srgbClr val="FF0000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1615440" y="3375025"/>
            <a:ext cx="8522335" cy="1383030"/>
            <a:chOff x="2544" y="5315"/>
            <a:chExt cx="13421" cy="2178"/>
          </a:xfrm>
        </p:grpSpPr>
        <p:sp>
          <p:nvSpPr>
            <p:cNvPr id="2" name="文本框 1"/>
            <p:cNvSpPr txBox="1"/>
            <p:nvPr>
              <p:custDataLst>
                <p:tags r:id="rId2"/>
              </p:custDataLst>
            </p:nvPr>
          </p:nvSpPr>
          <p:spPr>
            <a:xfrm>
              <a:off x="5065" y="5315"/>
              <a:ext cx="10901" cy="21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400" kern="1200">
                  <a:solidFill>
                    <a:schemeClr val="tx1">
                      <a:lumMod val="50000"/>
                      <a:lumOff val="50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0" fontAlgn="auto">
                <a:lnSpc>
                  <a:spcPct val="150000"/>
                </a:lnSpc>
              </a:pPr>
              <a:r>
                <a:rPr lang="zh-CN" altLang="en-US" sz="2800" b="1" smtClean="0">
                  <a:solidFill>
                    <a:schemeClr val="tx1"/>
                  </a:solidFill>
                  <a:latin typeface="宋体" panose="02010600030101010101" pitchFamily="2" charset="-122"/>
                  <a:ea typeface="宋体" panose="02010600030101010101" pitchFamily="2" charset="-122"/>
                </a:rPr>
                <a:t>前两句诗写的是夜晚沙漠的景色,运用了比喻的修辞手法。</a:t>
              </a:r>
              <a:endParaRPr lang="zh-CN" altLang="en-US" sz="2800" b="1" smtClean="0">
                <a:solidFill>
                  <a:schemeClr val="tx1"/>
                </a:solidFill>
                <a:latin typeface="宋体" panose="02010600030101010101" pitchFamily="2" charset="-122"/>
                <a:ea typeface="宋体" panose="02010600030101010101" pitchFamily="2" charset="-122"/>
              </a:endParaRPr>
            </a:p>
          </p:txBody>
        </p:sp>
        <p:sp>
          <p:nvSpPr>
            <p:cNvPr id="4" name="六角星 3"/>
            <p:cNvSpPr/>
            <p:nvPr>
              <p:custDataLst>
                <p:tags r:id="rId3"/>
              </p:custDataLst>
            </p:nvPr>
          </p:nvSpPr>
          <p:spPr>
            <a:xfrm>
              <a:off x="2544" y="5590"/>
              <a:ext cx="1440" cy="1631"/>
            </a:xfrm>
            <a:prstGeom prst="star6">
              <a:avLst/>
            </a:prstGeom>
            <a:solidFill>
              <a:srgbClr val="FF0000"/>
            </a:solidFill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pull dir="r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https://d.book118.com/967110135044006032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17.xml><?xml version="1.0" encoding="utf-8"?>
<p:tagLst xmlns:p="http://schemas.openxmlformats.org/presentationml/2006/main">
  <p:tag name="KSO_WM_BEAUTIFY_FLAG" val=""/>
  <p:tag name="KSO_WM_UNIT_PLACING_PICTURE_USER_VIEWPORT" val="{&quot;height&quot;:4505.0047244094485,&quot;width&quot;:2859.6220472440946}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暗香扑面">
      <a:majorFont>
        <a:latin typeface="Franklin Gothic Medium"/>
        <a:ea typeface="微软雅黑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黑体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暗香扑面">
      <a:majorFont>
        <a:latin typeface="Franklin Gothic Medium"/>
        <a:ea typeface="Franklin Gothic Medium"/>
        <a:cs typeface="Arial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Franklin Gothic Book"/>
        <a:cs typeface="Arial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Franklin Gothic Medium</vt:lpstr>
      <vt:lpstr>微软雅黑</vt:lpstr>
      <vt:lpstr>Franklin Gothic Book</vt:lpstr>
      <vt:lpstr>黑体</vt:lpstr>
      <vt:lpstr>宋体</vt:lpstr>
      <vt:lpstr>新蒂黑板报</vt:lpstr>
      <vt:lpstr>汉仪丫丫体简</vt:lpstr>
      <vt:lpstr>楷体</vt:lpstr>
      <vt:lpstr>PinYinok</vt:lpstr>
      <vt:lpstr>Times New Roman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2024-09-05T00:01:52.000</cp:lastPrinted>
  <dcterms:created xsi:type="dcterms:W3CDTF">2024-09-04T16:01:52Z</dcterms:created>
  <dcterms:modified xsi:type="dcterms:W3CDTF">2024-09-04T16:01:53Z</dcterms:modified>
</cp:coreProperties>
</file>