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E7EEE-4F9D-46C9-AD2B-75040DA59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ABD2A-D1FB-4A34-BE40-897DA2643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8C006-DC78-45A2-B876-530F9F613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6F7B4B-8530-4F51-930B-34DBB762F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C4D19A-DB5B-4872-A086-76744EC60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882EFD-000D-4B5B-9C22-3829FAE96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04DBBF-2490-4897-ADCC-AC968C786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71F5EB-9E6D-4641-B4CB-A3C7936AB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0B67E2-A282-4416-A90F-4BEF15429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BF40B-420B-4869-9C0E-CBFF33665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4A94F-6FAE-4077-ACCA-D6B7AD098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3013111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3581272" y="2004617"/>
            <a:ext cx="5042534" cy="708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49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业务分析培训课</a:t>
            </a:r>
            <a:r>
              <a:rPr sz="49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60F0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textbox 4"/>
          <p:cNvSpPr/>
          <p:nvPr/>
        </p:nvSpPr>
        <p:spPr>
          <a:xfrm>
            <a:off x="6191231" y="1623953"/>
            <a:ext cx="2955925" cy="3717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2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务分析概述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7"/>
              </a:spcBef>
            </a:pPr>
            <a:r>
              <a:rPr sz="2400" spc="-1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收集与处理</a:t>
            </a:r>
            <a:endParaRPr lang="Microsoft YaHei" altLang="Microsoft YaHei" sz="2400"/>
          </a:p>
          <a:p>
            <a:pPr marL="12700" algn="l" rtl="0" eaLnBrk="0">
              <a:lnSpc>
                <a:spcPct val="92000"/>
              </a:lnSpc>
              <a:spcBef>
                <a:spcPts val="1757"/>
              </a:spcBef>
            </a:pPr>
            <a:r>
              <a:rPr sz="2400" spc="-1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流程梳理与优化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方案设计与评估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7"/>
              </a:spcBef>
            </a:pPr>
            <a:r>
              <a:rPr sz="2400" spc="-1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与沟通技巧</a:t>
            </a:r>
            <a:endParaRPr lang="Microsoft YaHei" altLang="Microsoft YaHei" sz="2400"/>
          </a:p>
          <a:p>
            <a:pPr algn="l" rtl="0" eaLnBrk="0">
              <a:lnSpc>
                <a:spcPct val="106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2400" spc="-1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回顾与展望未来</a:t>
            </a:r>
            <a:endParaRPr lang="Microsoft YaHei" altLang="Microsoft YaHei" sz="2400"/>
          </a:p>
        </p:txBody>
      </p:sp>
      <p:sp>
        <p:nvSpPr>
          <p:cNvPr id="5" name="textbox 5"/>
          <p:cNvSpPr/>
          <p:nvPr/>
        </p:nvSpPr>
        <p:spPr>
          <a:xfrm>
            <a:off x="1533326" y="1973141"/>
            <a:ext cx="4187190" cy="18345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47"/>
              </a:lnSpc>
            </a:pPr>
            <a:endParaRPr lang="Arial" altLang="Arial" sz="100"/>
          </a:p>
          <a:p>
            <a:pPr marL="142679" algn="l" rtl="0" eaLnBrk="0">
              <a:lnSpc>
                <a:spcPct val="66000"/>
              </a:lnSpc>
            </a:pPr>
            <a:r>
              <a:rPr sz="5700" spc="14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5700" spc="7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5700"/>
          </a:p>
          <a:p>
            <a:pPr marL="12700" algn="l" rtl="0" eaLnBrk="0">
              <a:lnSpc>
                <a:spcPts val="9723"/>
              </a:lnSpc>
            </a:pPr>
            <a:r>
              <a:rPr sz="5700" spc="-17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5700" spc="-16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57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7"/>
          <p:cNvSpPr/>
          <p:nvPr/>
        </p:nvSpPr>
        <p:spPr>
          <a:xfrm>
            <a:off x="3566016" y="972797"/>
            <a:ext cx="5113020" cy="35464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67"/>
              </a:lnSpc>
            </a:pPr>
            <a:endParaRPr lang="Arial" altLang="Arial" sz="100"/>
          </a:p>
          <a:p>
            <a:pPr marL="12700" algn="l" rtl="0" eaLnBrk="0">
              <a:lnSpc>
                <a:spcPct val="66000"/>
              </a:lnSpc>
            </a:pPr>
            <a:r>
              <a:rPr sz="8400" spc="2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8400" spc="23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8400"/>
          </a:p>
          <a:p>
            <a:pPr marL="1912627" algn="l" rtl="0" eaLnBrk="0">
              <a:lnSpc>
                <a:spcPts val="10877"/>
              </a:lnSpc>
            </a:pPr>
            <a:r>
              <a:rPr sz="8400" spc="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8400" spc="8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84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6271"/>
              </a:lnSpc>
            </a:pPr>
            <a:endParaRPr lang="Arial" altLang="Arial" sz="100"/>
          </a:p>
          <a:p>
            <a:pPr marL="826913" algn="l" rtl="0" eaLnBrk="0">
              <a:lnSpc>
                <a:spcPct val="90000"/>
              </a:lnSpc>
            </a:pPr>
            <a:r>
              <a:rPr sz="4500" spc="-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业务分析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textbox 9"/>
          <p:cNvSpPr/>
          <p:nvPr/>
        </p:nvSpPr>
        <p:spPr>
          <a:xfrm>
            <a:off x="566945" y="3526290"/>
            <a:ext cx="2048510" cy="2064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98"/>
              </a:lnSpc>
            </a:pPr>
            <a:endParaRPr lang="Arial" altLang="Arial" sz="100"/>
          </a:p>
          <a:p>
            <a:pPr marL="15100" algn="l" rtl="0" eaLnBrk="0">
              <a:lnSpc>
                <a:spcPct val="86000"/>
              </a:lnSpc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业务分析是一种通过对</a:t>
            </a:r>
            <a:r>
              <a:rPr sz="1300" spc="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</a:t>
            </a:r>
            <a:endParaRPr lang="Microsoft YaHei" altLang="Microsoft YaHei" sz="1300"/>
          </a:p>
          <a:p>
            <a:pPr marL="12700" indent="2400" algn="l" rtl="0" eaLnBrk="0">
              <a:lnSpc>
                <a:spcPct val="157000"/>
              </a:lnSpc>
              <a:spcBef>
                <a:spcPts val="16"/>
              </a:spcBef>
            </a:pPr>
            <a:r>
              <a:rPr sz="1300" spc="-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业运营过程中的各种</a:t>
            </a:r>
            <a:r>
              <a:rPr sz="13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据、  </a:t>
            </a: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信息和业务流程进行深</a:t>
            </a:r>
            <a:r>
              <a:rPr sz="1300" spc="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研究和分析，以帮助企</a:t>
            </a:r>
            <a:r>
              <a:rPr sz="1300" spc="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实现业务优化、提升运</a:t>
            </a:r>
            <a:r>
              <a:rPr sz="1300" spc="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效率、降低运营成本并</a:t>
            </a:r>
            <a:r>
              <a:rPr sz="1300" spc="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强企业竞争力的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方法。</a:t>
            </a:r>
            <a:endParaRPr lang="Microsoft YaHei" altLang="Microsoft YaHei" sz="1300"/>
          </a:p>
        </p:txBody>
      </p:sp>
      <p:sp>
        <p:nvSpPr>
          <p:cNvPr id="10" name="textbox 10"/>
          <p:cNvSpPr/>
          <p:nvPr/>
        </p:nvSpPr>
        <p:spPr>
          <a:xfrm>
            <a:off x="9639706" y="3526290"/>
            <a:ext cx="1910714" cy="14471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197"/>
              </a:lnSpc>
            </a:pPr>
            <a:endParaRPr lang="Arial" altLang="Arial" sz="100"/>
          </a:p>
          <a:p>
            <a:pPr marL="14071" algn="l" rtl="0" eaLnBrk="0">
              <a:lnSpc>
                <a:spcPct val="86000"/>
              </a:lnSpc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通过对市场、竞争对手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endParaRPr lang="Microsoft YaHei" altLang="Microsoft YaHei" sz="1300"/>
          </a:p>
          <a:p>
            <a:pPr marL="12871" indent="-171" algn="l" rtl="0" eaLnBrk="0">
              <a:lnSpc>
                <a:spcPct val="157000"/>
              </a:lnSpc>
              <a:spcBef>
                <a:spcPts val="59"/>
              </a:spcBef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客户需求的分析，可以</a:t>
            </a:r>
            <a:r>
              <a:rPr sz="1300" spc="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企业制定更加符合市场</a:t>
            </a:r>
            <a:r>
              <a:rPr sz="1300" spc="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求的战略和业务计划，</a:t>
            </a:r>
            <a:r>
              <a:rPr sz="1300" spc="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而增强企业竞争力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1" name="textbox 11"/>
          <p:cNvSpPr/>
          <p:nvPr/>
        </p:nvSpPr>
        <p:spPr>
          <a:xfrm>
            <a:off x="5134391" y="3525433"/>
            <a:ext cx="1910079" cy="11391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21"/>
              </a:lnSpc>
            </a:pPr>
            <a:endParaRPr lang="Arial" altLang="Arial" sz="100"/>
          </a:p>
          <a:p>
            <a:pPr marL="13385" algn="l" rtl="0" eaLnBrk="0">
              <a:lnSpc>
                <a:spcPct val="86000"/>
              </a:lnSpc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通过对业务流程的梳理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endParaRPr lang="Microsoft YaHei" altLang="Microsoft YaHei" sz="1300"/>
          </a:p>
          <a:p>
            <a:pPr marL="13557" indent="-857" algn="l" rtl="0" eaLnBrk="0">
              <a:lnSpc>
                <a:spcPct val="158000"/>
              </a:lnSpc>
              <a:spcBef>
                <a:spcPts val="26"/>
              </a:spcBef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分析，可以发现流程中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瓶颈和问题，进而提出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化建议，提高流程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效率。</a:t>
            </a:r>
            <a:endParaRPr lang="Microsoft YaHei" altLang="Microsoft YaHei" sz="1300"/>
          </a:p>
        </p:txBody>
      </p:sp>
      <p:sp>
        <p:nvSpPr>
          <p:cNvPr id="12" name="textbox 12"/>
          <p:cNvSpPr/>
          <p:nvPr/>
        </p:nvSpPr>
        <p:spPr>
          <a:xfrm>
            <a:off x="2846380" y="3526290"/>
            <a:ext cx="1910714" cy="1138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24"/>
              </a:lnSpc>
            </a:pPr>
            <a:endParaRPr lang="Arial" altLang="Arial" sz="100"/>
          </a:p>
          <a:p>
            <a:pPr marL="14071" algn="l" rtl="0" eaLnBrk="0">
              <a:lnSpc>
                <a:spcPct val="86000"/>
              </a:lnSpc>
            </a:pPr>
            <a:r>
              <a:rPr sz="1300" spc="-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通过对业务数据的分</a:t>
            </a:r>
            <a:r>
              <a:rPr sz="1300" spc="-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300"/>
          </a:p>
          <a:p>
            <a:pPr marL="12700" indent="2571" algn="l" rtl="0" eaLnBrk="0">
              <a:lnSpc>
                <a:spcPct val="158000"/>
              </a:lnSpc>
              <a:spcBef>
                <a:spcPts val="19"/>
              </a:spcBef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可以为企业决策者提供</a:t>
            </a:r>
            <a:r>
              <a:rPr sz="1300" spc="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加准确、全面的信息，</a:t>
            </a:r>
            <a:r>
              <a:rPr sz="1300" spc="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而提升决策</a:t>
            </a:r>
            <a:r>
              <a:rPr sz="1300" spc="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量。</a:t>
            </a:r>
            <a:endParaRPr lang="Microsoft YaHei" altLang="Microsoft YaHei" sz="1300"/>
          </a:p>
        </p:txBody>
      </p:sp>
      <p:sp>
        <p:nvSpPr>
          <p:cNvPr id="13" name="textbox 13"/>
          <p:cNvSpPr/>
          <p:nvPr/>
        </p:nvSpPr>
        <p:spPr>
          <a:xfrm>
            <a:off x="7401669" y="3527833"/>
            <a:ext cx="1910714" cy="1136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45"/>
              </a:lnSpc>
            </a:pPr>
            <a:endParaRPr lang="Arial" altLang="Arial" sz="100"/>
          </a:p>
          <a:p>
            <a:pPr marL="13899" algn="l" rtl="0" eaLnBrk="0">
              <a:lnSpc>
                <a:spcPct val="85000"/>
              </a:lnSpc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通过对企业运营过程中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1300"/>
          </a:p>
          <a:p>
            <a:pPr marL="12871" indent="-171" algn="l" rtl="0" eaLnBrk="0">
              <a:lnSpc>
                <a:spcPct val="158000"/>
              </a:lnSpc>
              <a:spcBef>
                <a:spcPts val="33"/>
              </a:spcBef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各种成本进行分析，可</a:t>
            </a:r>
            <a:r>
              <a:rPr sz="1300" spc="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找到降低成本的方法和</a:t>
            </a:r>
            <a:r>
              <a:rPr sz="1300" spc="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途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径，提高企业盈利</a:t>
            </a:r>
            <a:r>
              <a:rPr sz="1300" spc="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力。</a:t>
            </a:r>
            <a:endParaRPr lang="Microsoft YaHei" altLang="Microsoft YaHei" sz="1300"/>
          </a:p>
        </p:txBody>
      </p:sp>
      <p:sp>
        <p:nvSpPr>
          <p:cNvPr id="14" name="textbox 14"/>
          <p:cNvSpPr/>
          <p:nvPr/>
        </p:nvSpPr>
        <p:spPr>
          <a:xfrm>
            <a:off x="442263" y="318468"/>
            <a:ext cx="4599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3590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业务分析定义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与重要性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" name="group 4"/>
          <p:cNvGrpSpPr/>
          <p:nvPr/>
        </p:nvGrpSpPr>
        <p:grpSpPr>
          <a:xfrm rot="21600000">
            <a:off x="7469027" y="1769072"/>
            <a:ext cx="1279500" cy="468645"/>
            <a:chExt cx="1279500" cy="468645"/>
          </a:xfrm>
        </p:grpSpPr>
        <p:sp>
          <p:nvSpPr>
            <p:cNvPr id="35" name="path"/>
            <p:cNvSpPr/>
            <p:nvPr/>
          </p:nvSpPr>
          <p:spPr>
            <a:xfrm>
              <a:off x="0" y="0"/>
              <a:ext cx="1279500" cy="468645"/>
            </a:xfrm>
            <a:custGeom>
              <a:rect l="0" t="0" r="0" b="0"/>
              <a:pathLst>
                <a:path w="2013" h="738">
                  <a:moveTo>
                    <a:pt x="0" y="123"/>
                  </a:moveTo>
                  <a:cubicBezTo>
                    <a:pt x="0" y="55"/>
                    <a:pt x="55" y="0"/>
                    <a:pt x="123" y="0"/>
                  </a:cubicBezTo>
                  <a:lnTo>
                    <a:pt x="123" y="0"/>
                  </a:lnTo>
                  <a:lnTo>
                    <a:pt x="1421" y="0"/>
                  </a:lnTo>
                  <a:lnTo>
                    <a:pt x="1421" y="0"/>
                  </a:lnTo>
                  <a:lnTo>
                    <a:pt x="1421" y="0"/>
                  </a:lnTo>
                  <a:cubicBezTo>
                    <a:pt x="1489" y="0"/>
                    <a:pt x="1544" y="55"/>
                    <a:pt x="1544" y="123"/>
                  </a:cubicBezTo>
                  <a:lnTo>
                    <a:pt x="1544" y="123"/>
                  </a:lnTo>
                  <a:cubicBezTo>
                    <a:pt x="1544" y="123"/>
                    <a:pt x="1544" y="123"/>
                    <a:pt x="1544" y="123"/>
                  </a:cubicBezTo>
                  <a:lnTo>
                    <a:pt x="1544" y="123"/>
                  </a:lnTo>
                  <a:lnTo>
                    <a:pt x="1544" y="615"/>
                  </a:lnTo>
                  <a:lnTo>
                    <a:pt x="1544" y="615"/>
                  </a:lnTo>
                  <a:lnTo>
                    <a:pt x="1544" y="615"/>
                  </a:lnTo>
                  <a:cubicBezTo>
                    <a:pt x="1544" y="682"/>
                    <a:pt x="1489" y="738"/>
                    <a:pt x="1421" y="738"/>
                  </a:cubicBezTo>
                  <a:lnTo>
                    <a:pt x="1421" y="738"/>
                  </a:lnTo>
                  <a:lnTo>
                    <a:pt x="123" y="738"/>
                  </a:lnTo>
                  <a:lnTo>
                    <a:pt x="123" y="738"/>
                  </a:lnTo>
                  <a:lnTo>
                    <a:pt x="123" y="738"/>
                  </a:lnTo>
                  <a:cubicBezTo>
                    <a:pt x="55" y="738"/>
                    <a:pt x="0" y="682"/>
                    <a:pt x="0" y="615"/>
                  </a:cubicBezTo>
                  <a:lnTo>
                    <a:pt x="0" y="123"/>
                  </a:lnTo>
                  <a:close/>
                </a:path>
                <a:path w="2013" h="738">
                  <a:moveTo>
                    <a:pt x="2014" y="369"/>
                  </a:moveTo>
                  <a:lnTo>
                    <a:pt x="1830" y="0"/>
                  </a:lnTo>
                  <a:lnTo>
                    <a:pt x="1276" y="0"/>
                  </a:lnTo>
                  <a:lnTo>
                    <a:pt x="1461" y="369"/>
                  </a:lnTo>
                  <a:lnTo>
                    <a:pt x="1276" y="738"/>
                  </a:lnTo>
                  <a:lnTo>
                    <a:pt x="1830" y="738"/>
                  </a:lnTo>
                  <a:lnTo>
                    <a:pt x="2014" y="369"/>
                  </a:lnTo>
                  <a:close/>
                </a:path>
              </a:pathLst>
            </a:custGeom>
            <a:solidFill>
              <a:srgbClr val="C2984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textbox 36"/>
            <p:cNvSpPr/>
            <p:nvPr/>
          </p:nvSpPr>
          <p:spPr>
            <a:xfrm>
              <a:off x="-12700" y="-12700"/>
              <a:ext cx="1304925" cy="5518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marL="451823" algn="l" rtl="0" eaLnBrk="0">
                <a:lnSpc>
                  <a:spcPct val="85000"/>
                </a:lnSpc>
                <a:spcBef>
                  <a:spcPts val="1"/>
                </a:spcBef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</a:t>
              </a:r>
              <a:endParaRPr lang="Microsoft YaHei" altLang="Microsoft YaHei" sz="2000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5193087" y="1769072"/>
            <a:ext cx="1279499" cy="468645"/>
            <a:chExt cx="1279499" cy="468645"/>
          </a:xfrm>
        </p:grpSpPr>
        <p:sp>
          <p:nvSpPr>
            <p:cNvPr id="37" name="path"/>
            <p:cNvSpPr/>
            <p:nvPr/>
          </p:nvSpPr>
          <p:spPr>
            <a:xfrm>
              <a:off x="0" y="0"/>
              <a:ext cx="1279499" cy="468645"/>
            </a:xfrm>
            <a:custGeom>
              <a:rect l="0" t="0" r="0" b="0"/>
              <a:pathLst>
                <a:path w="2013" h="738">
                  <a:moveTo>
                    <a:pt x="0" y="123"/>
                  </a:moveTo>
                  <a:cubicBezTo>
                    <a:pt x="0" y="55"/>
                    <a:pt x="55" y="0"/>
                    <a:pt x="123" y="0"/>
                  </a:cubicBezTo>
                  <a:lnTo>
                    <a:pt x="123" y="0"/>
                  </a:lnTo>
                  <a:lnTo>
                    <a:pt x="1421" y="0"/>
                  </a:lnTo>
                  <a:lnTo>
                    <a:pt x="1421" y="0"/>
                  </a:lnTo>
                  <a:lnTo>
                    <a:pt x="1421" y="0"/>
                  </a:lnTo>
                  <a:cubicBezTo>
                    <a:pt x="1489" y="0"/>
                    <a:pt x="1544" y="55"/>
                    <a:pt x="1544" y="123"/>
                  </a:cubicBezTo>
                  <a:lnTo>
                    <a:pt x="1544" y="123"/>
                  </a:lnTo>
                  <a:cubicBezTo>
                    <a:pt x="1544" y="123"/>
                    <a:pt x="1544" y="123"/>
                    <a:pt x="1544" y="123"/>
                  </a:cubicBezTo>
                  <a:lnTo>
                    <a:pt x="1544" y="123"/>
                  </a:lnTo>
                  <a:lnTo>
                    <a:pt x="1544" y="615"/>
                  </a:lnTo>
                  <a:lnTo>
                    <a:pt x="1544" y="615"/>
                  </a:lnTo>
                  <a:lnTo>
                    <a:pt x="1544" y="615"/>
                  </a:lnTo>
                  <a:cubicBezTo>
                    <a:pt x="1544" y="682"/>
                    <a:pt x="1489" y="738"/>
                    <a:pt x="1421" y="738"/>
                  </a:cubicBezTo>
                  <a:lnTo>
                    <a:pt x="1421" y="738"/>
                  </a:lnTo>
                  <a:lnTo>
                    <a:pt x="123" y="738"/>
                  </a:lnTo>
                  <a:lnTo>
                    <a:pt x="123" y="738"/>
                  </a:lnTo>
                  <a:lnTo>
                    <a:pt x="123" y="738"/>
                  </a:lnTo>
                  <a:cubicBezTo>
                    <a:pt x="55" y="738"/>
                    <a:pt x="0" y="682"/>
                    <a:pt x="0" y="615"/>
                  </a:cubicBezTo>
                  <a:lnTo>
                    <a:pt x="0" y="123"/>
                  </a:lnTo>
                  <a:close/>
                </a:path>
                <a:path w="2013" h="738">
                  <a:moveTo>
                    <a:pt x="2014" y="369"/>
                  </a:moveTo>
                  <a:lnTo>
                    <a:pt x="1830" y="0"/>
                  </a:lnTo>
                  <a:lnTo>
                    <a:pt x="1276" y="0"/>
                  </a:lnTo>
                  <a:lnTo>
                    <a:pt x="1461" y="369"/>
                  </a:lnTo>
                  <a:lnTo>
                    <a:pt x="1276" y="738"/>
                  </a:lnTo>
                  <a:lnTo>
                    <a:pt x="1830" y="738"/>
                  </a:lnTo>
                  <a:lnTo>
                    <a:pt x="2014" y="369"/>
                  </a:lnTo>
                  <a:close/>
                </a:path>
              </a:pathLst>
            </a:custGeom>
            <a:solidFill>
              <a:srgbClr val="C2984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textbox 38"/>
            <p:cNvSpPr/>
            <p:nvPr/>
          </p:nvSpPr>
          <p:spPr>
            <a:xfrm>
              <a:off x="-12700" y="-12700"/>
              <a:ext cx="1304925" cy="5518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marL="455232" algn="l" rtl="0" eaLnBrk="0">
                <a:lnSpc>
                  <a:spcPct val="85000"/>
                </a:lnSpc>
                <a:spcBef>
                  <a:spcPts val="1"/>
                </a:spcBef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grpSp>
        <p:nvGrpSpPr>
          <p:cNvPr id="50" name="group 8"/>
          <p:cNvGrpSpPr/>
          <p:nvPr/>
        </p:nvGrpSpPr>
        <p:grpSpPr>
          <a:xfrm rot="21600000">
            <a:off x="2864737" y="1769072"/>
            <a:ext cx="1279499" cy="468645"/>
            <a:chExt cx="1279499" cy="468645"/>
          </a:xfrm>
        </p:grpSpPr>
        <p:sp>
          <p:nvSpPr>
            <p:cNvPr id="39" name="path"/>
            <p:cNvSpPr/>
            <p:nvPr/>
          </p:nvSpPr>
          <p:spPr>
            <a:xfrm>
              <a:off x="0" y="0"/>
              <a:ext cx="1279499" cy="468645"/>
            </a:xfrm>
            <a:custGeom>
              <a:rect l="0" t="0" r="0" b="0"/>
              <a:pathLst>
                <a:path w="2013" h="738">
                  <a:moveTo>
                    <a:pt x="0" y="123"/>
                  </a:moveTo>
                  <a:cubicBezTo>
                    <a:pt x="0" y="55"/>
                    <a:pt x="55" y="0"/>
                    <a:pt x="123" y="0"/>
                  </a:cubicBezTo>
                  <a:lnTo>
                    <a:pt x="123" y="0"/>
                  </a:lnTo>
                  <a:lnTo>
                    <a:pt x="1421" y="0"/>
                  </a:lnTo>
                  <a:lnTo>
                    <a:pt x="1421" y="0"/>
                  </a:lnTo>
                  <a:lnTo>
                    <a:pt x="1421" y="0"/>
                  </a:lnTo>
                  <a:cubicBezTo>
                    <a:pt x="1489" y="0"/>
                    <a:pt x="1544" y="55"/>
                    <a:pt x="1544" y="123"/>
                  </a:cubicBezTo>
                  <a:lnTo>
                    <a:pt x="1544" y="123"/>
                  </a:lnTo>
                  <a:cubicBezTo>
                    <a:pt x="1544" y="123"/>
                    <a:pt x="1544" y="123"/>
                    <a:pt x="1544" y="123"/>
                  </a:cubicBezTo>
                  <a:lnTo>
                    <a:pt x="1544" y="123"/>
                  </a:lnTo>
                  <a:lnTo>
                    <a:pt x="1544" y="615"/>
                  </a:lnTo>
                  <a:lnTo>
                    <a:pt x="1544" y="615"/>
                  </a:lnTo>
                  <a:lnTo>
                    <a:pt x="1544" y="615"/>
                  </a:lnTo>
                  <a:cubicBezTo>
                    <a:pt x="1544" y="682"/>
                    <a:pt x="1489" y="738"/>
                    <a:pt x="1421" y="738"/>
                  </a:cubicBezTo>
                  <a:lnTo>
                    <a:pt x="1421" y="738"/>
                  </a:lnTo>
                  <a:lnTo>
                    <a:pt x="123" y="738"/>
                  </a:lnTo>
                  <a:lnTo>
                    <a:pt x="123" y="738"/>
                  </a:lnTo>
                  <a:cubicBezTo>
                    <a:pt x="55" y="738"/>
                    <a:pt x="0" y="682"/>
                    <a:pt x="0" y="615"/>
                  </a:cubicBezTo>
                  <a:lnTo>
                    <a:pt x="0" y="123"/>
                  </a:lnTo>
                  <a:close/>
                </a:path>
                <a:path w="2013" h="738">
                  <a:moveTo>
                    <a:pt x="2014" y="369"/>
                  </a:moveTo>
                  <a:lnTo>
                    <a:pt x="1830" y="0"/>
                  </a:lnTo>
                  <a:lnTo>
                    <a:pt x="1276" y="0"/>
                  </a:lnTo>
                  <a:lnTo>
                    <a:pt x="1461" y="369"/>
                  </a:lnTo>
                  <a:lnTo>
                    <a:pt x="1276" y="738"/>
                  </a:lnTo>
                  <a:lnTo>
                    <a:pt x="1830" y="738"/>
                  </a:lnTo>
                  <a:lnTo>
                    <a:pt x="2014" y="369"/>
                  </a:lnTo>
                  <a:close/>
                </a:path>
              </a:pathLst>
            </a:custGeom>
            <a:solidFill>
              <a:srgbClr val="C2984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textbox 40"/>
            <p:cNvSpPr/>
            <p:nvPr/>
          </p:nvSpPr>
          <p:spPr>
            <a:xfrm>
              <a:off x="-12700" y="-12700"/>
              <a:ext cx="1304925" cy="5518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marL="455232" algn="l" rtl="0" eaLnBrk="0">
                <a:lnSpc>
                  <a:spcPct val="85000"/>
                </a:lnSpc>
                <a:spcBef>
                  <a:spcPts val="1"/>
                </a:spcBef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51" name="group 10"/>
          <p:cNvGrpSpPr/>
          <p:nvPr/>
        </p:nvGrpSpPr>
        <p:grpSpPr>
          <a:xfrm rot="21600000">
            <a:off x="9710204" y="1769072"/>
            <a:ext cx="1279498" cy="468645"/>
            <a:chExt cx="1279498" cy="468645"/>
          </a:xfrm>
        </p:grpSpPr>
        <p:sp>
          <p:nvSpPr>
            <p:cNvPr id="41" name="path"/>
            <p:cNvSpPr/>
            <p:nvPr/>
          </p:nvSpPr>
          <p:spPr>
            <a:xfrm>
              <a:off x="0" y="0"/>
              <a:ext cx="1279498" cy="468645"/>
            </a:xfrm>
            <a:custGeom>
              <a:rect l="0" t="0" r="0" b="0"/>
              <a:pathLst>
                <a:path w="2013" h="738">
                  <a:moveTo>
                    <a:pt x="0" y="123"/>
                  </a:moveTo>
                  <a:cubicBezTo>
                    <a:pt x="0" y="55"/>
                    <a:pt x="55" y="0"/>
                    <a:pt x="123" y="0"/>
                  </a:cubicBezTo>
                  <a:lnTo>
                    <a:pt x="123" y="0"/>
                  </a:lnTo>
                  <a:lnTo>
                    <a:pt x="1421" y="0"/>
                  </a:lnTo>
                  <a:lnTo>
                    <a:pt x="1421" y="0"/>
                  </a:lnTo>
                  <a:lnTo>
                    <a:pt x="1421" y="0"/>
                  </a:lnTo>
                  <a:cubicBezTo>
                    <a:pt x="1489" y="0"/>
                    <a:pt x="1544" y="55"/>
                    <a:pt x="1544" y="123"/>
                  </a:cubicBezTo>
                  <a:lnTo>
                    <a:pt x="1544" y="123"/>
                  </a:lnTo>
                  <a:cubicBezTo>
                    <a:pt x="1544" y="123"/>
                    <a:pt x="1544" y="123"/>
                    <a:pt x="1544" y="123"/>
                  </a:cubicBezTo>
                  <a:lnTo>
                    <a:pt x="1544" y="123"/>
                  </a:lnTo>
                  <a:lnTo>
                    <a:pt x="1544" y="615"/>
                  </a:lnTo>
                  <a:lnTo>
                    <a:pt x="1544" y="615"/>
                  </a:lnTo>
                  <a:lnTo>
                    <a:pt x="1544" y="615"/>
                  </a:lnTo>
                  <a:cubicBezTo>
                    <a:pt x="1544" y="682"/>
                    <a:pt x="1489" y="738"/>
                    <a:pt x="1421" y="738"/>
                  </a:cubicBezTo>
                  <a:lnTo>
                    <a:pt x="1421" y="738"/>
                  </a:lnTo>
                  <a:lnTo>
                    <a:pt x="123" y="738"/>
                  </a:lnTo>
                  <a:lnTo>
                    <a:pt x="123" y="738"/>
                  </a:lnTo>
                  <a:lnTo>
                    <a:pt x="123" y="738"/>
                  </a:lnTo>
                  <a:cubicBezTo>
                    <a:pt x="55" y="738"/>
                    <a:pt x="0" y="682"/>
                    <a:pt x="0" y="615"/>
                  </a:cubicBezTo>
                  <a:lnTo>
                    <a:pt x="0" y="123"/>
                  </a:lnTo>
                  <a:close/>
                </a:path>
                <a:path w="2013" h="738">
                  <a:moveTo>
                    <a:pt x="2014" y="369"/>
                  </a:moveTo>
                  <a:lnTo>
                    <a:pt x="1830" y="0"/>
                  </a:lnTo>
                  <a:lnTo>
                    <a:pt x="1276" y="0"/>
                  </a:lnTo>
                  <a:lnTo>
                    <a:pt x="1461" y="369"/>
                  </a:lnTo>
                  <a:lnTo>
                    <a:pt x="1276" y="738"/>
                  </a:lnTo>
                  <a:lnTo>
                    <a:pt x="1830" y="738"/>
                  </a:lnTo>
                  <a:lnTo>
                    <a:pt x="2014" y="369"/>
                  </a:lnTo>
                  <a:close/>
                </a:path>
              </a:pathLst>
            </a:custGeom>
            <a:solidFill>
              <a:srgbClr val="C2984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textbox 42"/>
            <p:cNvSpPr/>
            <p:nvPr/>
          </p:nvSpPr>
          <p:spPr>
            <a:xfrm>
              <a:off x="-12700" y="-12700"/>
              <a:ext cx="1304925" cy="5518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marL="422962" algn="l" rtl="0" eaLnBrk="0">
                <a:lnSpc>
                  <a:spcPct val="85000"/>
                </a:lnSpc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5</a:t>
              </a:r>
              <a:endParaRPr lang="Microsoft YaHei" altLang="Microsoft YaHei" sz="2000"/>
            </a:p>
          </p:txBody>
        </p:sp>
      </p:grpSp>
      <p:grpSp>
        <p:nvGrpSpPr>
          <p:cNvPr id="52" name="group 12"/>
          <p:cNvGrpSpPr/>
          <p:nvPr/>
        </p:nvGrpSpPr>
        <p:grpSpPr>
          <a:xfrm rot="21600000">
            <a:off x="601266" y="1769072"/>
            <a:ext cx="1279498" cy="468645"/>
            <a:chExt cx="1279498" cy="468645"/>
          </a:xfrm>
        </p:grpSpPr>
        <p:sp>
          <p:nvSpPr>
            <p:cNvPr id="43" name="path"/>
            <p:cNvSpPr/>
            <p:nvPr/>
          </p:nvSpPr>
          <p:spPr>
            <a:xfrm>
              <a:off x="0" y="0"/>
              <a:ext cx="1279498" cy="468645"/>
            </a:xfrm>
            <a:custGeom>
              <a:rect l="0" t="0" r="0" b="0"/>
              <a:pathLst>
                <a:path w="2013" h="738">
                  <a:moveTo>
                    <a:pt x="0" y="123"/>
                  </a:moveTo>
                  <a:cubicBezTo>
                    <a:pt x="0" y="55"/>
                    <a:pt x="55" y="0"/>
                    <a:pt x="123" y="0"/>
                  </a:cubicBezTo>
                  <a:lnTo>
                    <a:pt x="123" y="0"/>
                  </a:lnTo>
                  <a:lnTo>
                    <a:pt x="1421" y="0"/>
                  </a:lnTo>
                  <a:lnTo>
                    <a:pt x="1421" y="0"/>
                  </a:lnTo>
                  <a:lnTo>
                    <a:pt x="1421" y="0"/>
                  </a:lnTo>
                  <a:cubicBezTo>
                    <a:pt x="1489" y="0"/>
                    <a:pt x="1544" y="55"/>
                    <a:pt x="1544" y="123"/>
                  </a:cubicBezTo>
                  <a:lnTo>
                    <a:pt x="1544" y="123"/>
                  </a:lnTo>
                  <a:cubicBezTo>
                    <a:pt x="1544" y="123"/>
                    <a:pt x="1544" y="123"/>
                    <a:pt x="1544" y="123"/>
                  </a:cubicBezTo>
                  <a:lnTo>
                    <a:pt x="1544" y="123"/>
                  </a:lnTo>
                  <a:lnTo>
                    <a:pt x="1544" y="615"/>
                  </a:lnTo>
                  <a:lnTo>
                    <a:pt x="1544" y="615"/>
                  </a:lnTo>
                  <a:lnTo>
                    <a:pt x="1544" y="615"/>
                  </a:lnTo>
                  <a:cubicBezTo>
                    <a:pt x="1544" y="682"/>
                    <a:pt x="1489" y="738"/>
                    <a:pt x="1421" y="738"/>
                  </a:cubicBezTo>
                  <a:lnTo>
                    <a:pt x="1421" y="738"/>
                  </a:lnTo>
                  <a:lnTo>
                    <a:pt x="123" y="738"/>
                  </a:lnTo>
                  <a:lnTo>
                    <a:pt x="123" y="738"/>
                  </a:lnTo>
                  <a:lnTo>
                    <a:pt x="123" y="738"/>
                  </a:lnTo>
                  <a:cubicBezTo>
                    <a:pt x="55" y="738"/>
                    <a:pt x="0" y="682"/>
                    <a:pt x="0" y="615"/>
                  </a:cubicBezTo>
                  <a:lnTo>
                    <a:pt x="0" y="123"/>
                  </a:lnTo>
                  <a:close/>
                </a:path>
                <a:path w="2013" h="738">
                  <a:moveTo>
                    <a:pt x="2014" y="369"/>
                  </a:moveTo>
                  <a:lnTo>
                    <a:pt x="1830" y="0"/>
                  </a:lnTo>
                  <a:lnTo>
                    <a:pt x="1276" y="0"/>
                  </a:lnTo>
                  <a:lnTo>
                    <a:pt x="1461" y="369"/>
                  </a:lnTo>
                  <a:lnTo>
                    <a:pt x="1276" y="738"/>
                  </a:lnTo>
                  <a:lnTo>
                    <a:pt x="1830" y="738"/>
                  </a:lnTo>
                  <a:lnTo>
                    <a:pt x="2014" y="369"/>
                  </a:lnTo>
                  <a:close/>
                </a:path>
              </a:pathLst>
            </a:custGeom>
            <a:solidFill>
              <a:srgbClr val="C2984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textbox 44"/>
            <p:cNvSpPr/>
            <p:nvPr/>
          </p:nvSpPr>
          <p:spPr>
            <a:xfrm>
              <a:off x="-12700" y="-12700"/>
              <a:ext cx="1304925" cy="5518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marL="455231" algn="l" rtl="0" eaLnBrk="0">
                <a:lnSpc>
                  <a:spcPct val="86000"/>
                </a:lnSpc>
                <a:spcBef>
                  <a:spcPts val="1"/>
                </a:spcBef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000"/>
            </a:p>
          </p:txBody>
        </p:sp>
      </p:grpSp>
      <p:sp>
        <p:nvSpPr>
          <p:cNvPr id="45" name="textbox 45"/>
          <p:cNvSpPr/>
          <p:nvPr/>
        </p:nvSpPr>
        <p:spPr>
          <a:xfrm>
            <a:off x="9643135" y="2581255"/>
            <a:ext cx="1821814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6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争力</a:t>
            </a:r>
            <a:endParaRPr lang="Microsoft YaHei" altLang="Microsoft YaHei" sz="2000"/>
          </a:p>
        </p:txBody>
      </p:sp>
      <p:sp>
        <p:nvSpPr>
          <p:cNvPr id="46" name="textbox 46"/>
          <p:cNvSpPr/>
          <p:nvPr/>
        </p:nvSpPr>
        <p:spPr>
          <a:xfrm>
            <a:off x="2849038" y="2581255"/>
            <a:ext cx="1565275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3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提升决策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</a:t>
            </a:r>
            <a:endParaRPr lang="Microsoft YaHei" altLang="Microsoft YaHei" sz="2000"/>
          </a:p>
        </p:txBody>
      </p:sp>
      <p:sp>
        <p:nvSpPr>
          <p:cNvPr id="47" name="textbox 47"/>
          <p:cNvSpPr/>
          <p:nvPr/>
        </p:nvSpPr>
        <p:spPr>
          <a:xfrm>
            <a:off x="571231" y="2580483"/>
            <a:ext cx="1563369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79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业务分析定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2000"/>
          </a:p>
        </p:txBody>
      </p:sp>
      <p:sp>
        <p:nvSpPr>
          <p:cNvPr id="48" name="textbox 48"/>
          <p:cNvSpPr/>
          <p:nvPr/>
        </p:nvSpPr>
        <p:spPr>
          <a:xfrm>
            <a:off x="5136363" y="2581512"/>
            <a:ext cx="1565275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5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优化业务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Microsoft YaHei" altLang="Microsoft YaHei" sz="2000"/>
          </a:p>
        </p:txBody>
      </p:sp>
      <p:sp>
        <p:nvSpPr>
          <p:cNvPr id="49" name="textbox 49"/>
          <p:cNvSpPr/>
          <p:nvPr/>
        </p:nvSpPr>
        <p:spPr>
          <a:xfrm>
            <a:off x="7415728" y="2580998"/>
            <a:ext cx="1553844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55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降低运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营成本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51" name="picture 5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52" name="textbox 52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53" name="picture 5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54" name="textbox 54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55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6" name="picture 5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57" name="textbox 57"/>
          <p:cNvSpPr/>
          <p:nvPr/>
        </p:nvSpPr>
        <p:spPr>
          <a:xfrm>
            <a:off x="4774230" y="4735490"/>
            <a:ext cx="2272664" cy="892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326"/>
              </a:lnSpc>
            </a:pPr>
            <a:endParaRPr lang="Arial" altLang="Arial" sz="100"/>
          </a:p>
          <a:p>
            <a:pPr marL="12700" indent="952" algn="l" rtl="0" eaLnBrk="0">
              <a:lnSpc>
                <a:spcPct val="95000"/>
              </a:lnSpc>
            </a:pP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在开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始业务分析之前，需   </a:t>
            </a:r>
            <a:r>
              <a:rPr sz="1500" spc="-9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要明确分析的目标和范围</a:t>
            </a:r>
            <a:r>
              <a:rPr sz="1500" spc="-7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以便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有针对性地收集和处   </a:t>
            </a:r>
            <a:r>
              <a:rPr sz="1500" spc="-6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理数据</a:t>
            </a:r>
            <a:r>
              <a:rPr sz="1500" spc="-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58" name="textbox 58"/>
          <p:cNvSpPr/>
          <p:nvPr/>
        </p:nvSpPr>
        <p:spPr>
          <a:xfrm>
            <a:off x="442263" y="318468"/>
            <a:ext cx="4218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3590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业务分析流程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与步骤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5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9" name="textbox 79"/>
          <p:cNvSpPr/>
          <p:nvPr/>
        </p:nvSpPr>
        <p:spPr>
          <a:xfrm>
            <a:off x="1093403" y="4735490"/>
            <a:ext cx="2119629" cy="892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151"/>
              </a:lnSpc>
            </a:pPr>
            <a:endParaRPr lang="Arial" altLang="Arial" sz="100"/>
          </a:p>
          <a:p>
            <a:pPr marL="12700" indent="1905" algn="l" rtl="0" eaLnBrk="0">
              <a:lnSpc>
                <a:spcPct val="95000"/>
              </a:lnSpc>
            </a:pP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业务分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析通常包括明确分 </a:t>
            </a: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析目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标、收集数据、处理 </a:t>
            </a: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、分析数据、制定方 </a:t>
            </a:r>
            <a:r>
              <a:rPr sz="1500" spc="-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案和实施方案等步骤</a:t>
            </a: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80" name="textbox 80"/>
          <p:cNvSpPr/>
          <p:nvPr/>
        </p:nvSpPr>
        <p:spPr>
          <a:xfrm>
            <a:off x="8475568" y="4736443"/>
            <a:ext cx="2120264" cy="891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4725"/>
              </a:lnSpc>
            </a:pPr>
            <a:endParaRPr lang="Arial" altLang="Arial" sz="100"/>
          </a:p>
          <a:p>
            <a:pPr marL="12700" indent="1714" algn="l" rtl="0" eaLnBrk="0">
              <a:lnSpc>
                <a:spcPct val="95000"/>
              </a:lnSpc>
            </a:pP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析目标，收集相关 </a:t>
            </a: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业务数据和信息，包括 </a:t>
            </a: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业内部数据和外部市场 </a:t>
            </a:r>
            <a:r>
              <a:rPr sz="1500" spc="-6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信息等</a:t>
            </a:r>
            <a:r>
              <a:rPr sz="1500" spc="-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81" name="rect"/>
          <p:cNvSpPr/>
          <p:nvPr/>
        </p:nvSpPr>
        <p:spPr>
          <a:xfrm>
            <a:off x="7251124" y="4022473"/>
            <a:ext cx="207264" cy="38100"/>
          </a:xfrm>
          <a:prstGeom prst="rect">
            <a:avLst/>
          </a:prstGeom>
          <a:solidFill>
            <a:srgbClr val="C2984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textbox 82"/>
          <p:cNvSpPr/>
          <p:nvPr/>
        </p:nvSpPr>
        <p:spPr>
          <a:xfrm>
            <a:off x="4789099" y="3894229"/>
            <a:ext cx="2744470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85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分析目标</a:t>
            </a:r>
            <a:r>
              <a:rPr sz="2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</a:t>
            </a:r>
            <a:endParaRPr lang="Microsoft YaHei" altLang="Microsoft YaHei" sz="2000"/>
          </a:p>
        </p:txBody>
      </p:sp>
      <p:sp>
        <p:nvSpPr>
          <p:cNvPr id="83" name="path"/>
          <p:cNvSpPr/>
          <p:nvPr/>
        </p:nvSpPr>
        <p:spPr>
          <a:xfrm>
            <a:off x="7368981" y="3947811"/>
            <a:ext cx="151720" cy="187422"/>
          </a:xfrm>
          <a:custGeom>
            <a:rect l="0" t="0" r="0" b="0"/>
            <a:pathLst>
              <a:path w="238" h="295">
                <a:moveTo>
                  <a:pt x="0" y="0"/>
                </a:moveTo>
                <a:lnTo>
                  <a:pt x="95" y="0"/>
                </a:lnTo>
                <a:lnTo>
                  <a:pt x="238" y="147"/>
                </a:lnTo>
                <a:lnTo>
                  <a:pt x="95" y="295"/>
                </a:lnTo>
                <a:lnTo>
                  <a:pt x="0" y="295"/>
                </a:lnTo>
                <a:lnTo>
                  <a:pt x="143" y="147"/>
                </a:lnTo>
                <a:lnTo>
                  <a:pt x="0" y="0"/>
                </a:lnTo>
                <a:close/>
              </a:path>
            </a:pathLst>
          </a:custGeom>
          <a:solidFill>
            <a:srgbClr val="C2984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textbox 84"/>
          <p:cNvSpPr/>
          <p:nvPr/>
        </p:nvSpPr>
        <p:spPr>
          <a:xfrm>
            <a:off x="1096832" y="3894744"/>
            <a:ext cx="2755900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4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业务分析流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r>
              <a:rPr sz="2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endParaRPr lang="Microsoft YaHei" altLang="Microsoft YaHei" sz="2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85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C9B67E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7" name="textbox 87"/>
          <p:cNvSpPr/>
          <p:nvPr/>
        </p:nvSpPr>
        <p:spPr>
          <a:xfrm>
            <a:off x="8478730" y="3893972"/>
            <a:ext cx="1050289" cy="302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96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收集数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</a:t>
            </a:r>
            <a:endParaRPr lang="Microsoft YaHei" altLang="Microsoft YaHei" sz="2000"/>
          </a:p>
        </p:txBody>
      </p:sp>
      <p:sp>
        <p:nvSpPr>
          <p:cNvPr id="88" name="textbox 88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10952843" y="3947811"/>
            <a:ext cx="269578" cy="187422"/>
            <a:chExt cx="269578" cy="187422"/>
          </a:xfrm>
        </p:grpSpPr>
        <p:sp>
          <p:nvSpPr>
            <p:cNvPr id="89" name="path"/>
            <p:cNvSpPr/>
            <p:nvPr/>
          </p:nvSpPr>
          <p:spPr>
            <a:xfrm>
              <a:off x="0" y="74661"/>
              <a:ext cx="207263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C9B67E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91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AD934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93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C2984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94733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95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AD934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7" name="rect"/>
          <p:cNvSpPr/>
          <p:nvPr/>
        </p:nvSpPr>
        <p:spPr>
          <a:xfrm>
            <a:off x="10952843" y="4041523"/>
            <a:ext cx="207263" cy="0"/>
          </a:xfrm>
          <a:prstGeom prst="rect">
            <a:avLst/>
          </a:pr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9" name="picture 9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338597" y="2055083"/>
            <a:ext cx="2490786" cy="2803293"/>
          </a:xfrm>
          <a:prstGeom prst="rect">
            <a:avLst/>
          </a:prstGeom>
        </p:spPr>
      </p:pic>
      <p:pic>
        <p:nvPicPr>
          <p:cNvPr id="100" name="picture 10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374796" y="2055083"/>
            <a:ext cx="2479806" cy="2803293"/>
          </a:xfrm>
          <a:prstGeom prst="rect">
            <a:avLst/>
          </a:prstGeom>
        </p:spPr>
      </p:pic>
      <p:sp>
        <p:nvSpPr>
          <p:cNvPr id="101" name="textbox 101"/>
          <p:cNvSpPr/>
          <p:nvPr/>
        </p:nvSpPr>
        <p:spPr>
          <a:xfrm>
            <a:off x="9096075" y="2127490"/>
            <a:ext cx="2252345" cy="15379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73"/>
              </a:lnSpc>
            </a:pPr>
            <a:endParaRPr lang="Arial" altLang="Arial" sz="100"/>
          </a:p>
          <a:p>
            <a:pPr marL="14272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制定方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1500"/>
          </a:p>
          <a:p>
            <a:pPr algn="l" rtl="0" eaLnBrk="0">
              <a:lnSpc>
                <a:spcPct val="129000"/>
              </a:lnSpc>
            </a:pPr>
            <a:endParaRPr lang="Arial" altLang="Arial" sz="300"/>
          </a:p>
          <a:p>
            <a:pPr marL="12700" indent="172" algn="l" rtl="0" eaLnBrk="0">
              <a:lnSpc>
                <a:spcPct val="156000"/>
              </a:lnSpc>
              <a:spcBef>
                <a:spcPts val="1"/>
              </a:spcBef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根据分析结果，制定相应的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化方案或解决方案，包括业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流程优化、产品改进、市场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展等</a:t>
            </a:r>
            <a:r>
              <a:rPr sz="1300" spc="-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02" name="textbox 102"/>
          <p:cNvSpPr/>
          <p:nvPr/>
        </p:nvSpPr>
        <p:spPr>
          <a:xfrm>
            <a:off x="855118" y="2093314"/>
            <a:ext cx="2392045" cy="12471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74"/>
              </a:lnSpc>
            </a:pPr>
            <a:endParaRPr lang="Arial" altLang="Arial" sz="100"/>
          </a:p>
          <a:p>
            <a:pPr marL="1441648" algn="l" rtl="0" eaLnBrk="0">
              <a:lnSpc>
                <a:spcPct val="94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处理数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13728" algn="l" rtl="0" eaLnBrk="0">
              <a:lnSpc>
                <a:spcPct val="94000"/>
              </a:lnSpc>
              <a:spcBef>
                <a:spcPts val="395"/>
              </a:spcBef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对收集到的数据进行清洗、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</a:t>
            </a:r>
            <a:endParaRPr lang="Microsoft YaHei" altLang="Microsoft YaHei" sz="1300"/>
          </a:p>
          <a:p>
            <a:pPr marL="12700" algn="l" rtl="0" eaLnBrk="0">
              <a:lnSpc>
                <a:spcPct val="86000"/>
              </a:lnSpc>
              <a:spcBef>
                <a:spcPts val="960"/>
              </a:spcBef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理、转换等处理，以便进行</a:t>
            </a:r>
            <a:r>
              <a:rPr sz="1300" spc="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</a:t>
            </a:r>
            <a:endParaRPr lang="Microsoft YaHei" altLang="Microsoft YaHei" sz="1300"/>
          </a:p>
          <a:p>
            <a:pPr algn="r" rtl="0" eaLnBrk="0">
              <a:lnSpc>
                <a:spcPts val="2430"/>
              </a:lnSpc>
            </a:pPr>
            <a:r>
              <a:rPr sz="1300" spc="-8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续的分析工作</a:t>
            </a:r>
            <a:r>
              <a:rPr sz="1300" spc="-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03" name="textbox 103"/>
          <p:cNvSpPr/>
          <p:nvPr/>
        </p:nvSpPr>
        <p:spPr>
          <a:xfrm>
            <a:off x="7897832" y="5190476"/>
            <a:ext cx="2561589" cy="812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550"/>
              </a:lnSpc>
            </a:pPr>
            <a:endParaRPr lang="Arial" altLang="Arial" sz="100"/>
          </a:p>
          <a:p>
            <a:pPr marL="181578" algn="l" rtl="0" eaLnBrk="0">
              <a:lnSpc>
                <a:spcPct val="94000"/>
              </a:lnSpc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将制定的方案落实到具体的</a:t>
            </a:r>
            <a:r>
              <a:rPr sz="1300" spc="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</a:t>
            </a:r>
            <a:endParaRPr lang="Microsoft YaHei" altLang="Microsoft YaHei" sz="1300"/>
          </a:p>
          <a:p>
            <a:pPr marL="12700" algn="l" rtl="0" eaLnBrk="0">
              <a:lnSpc>
                <a:spcPct val="86000"/>
              </a:lnSpc>
              <a:spcBef>
                <a:spcPts val="957"/>
              </a:spcBef>
            </a:pPr>
            <a:r>
              <a:rPr sz="1300" spc="-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动计划中，并进行跟踪和监</a:t>
            </a:r>
            <a:r>
              <a:rPr sz="13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300"/>
          </a:p>
          <a:p>
            <a:pPr algn="r" rtl="0" eaLnBrk="0">
              <a:lnSpc>
                <a:spcPts val="2430"/>
              </a:lnSpc>
            </a:pPr>
            <a:r>
              <a:rPr sz="1300" spc="-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确保方案的有效实施。</a:t>
            </a:r>
            <a:endParaRPr lang="Microsoft YaHei" altLang="Microsoft YaHei" sz="1300"/>
          </a:p>
        </p:txBody>
      </p:sp>
      <p:sp>
        <p:nvSpPr>
          <p:cNvPr id="104" name="textbox 104"/>
          <p:cNvSpPr/>
          <p:nvPr/>
        </p:nvSpPr>
        <p:spPr>
          <a:xfrm>
            <a:off x="2021668" y="5237633"/>
            <a:ext cx="2390775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98"/>
              </a:lnSpc>
            </a:pPr>
            <a:endParaRPr lang="Arial" altLang="Arial" sz="100"/>
          </a:p>
          <a:p>
            <a:pPr marL="13043" algn="l" rtl="0" eaLnBrk="0">
              <a:lnSpc>
                <a:spcPct val="86000"/>
              </a:lnSpc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运用统计分析、数据挖掘等</a:t>
            </a:r>
            <a:r>
              <a:rPr sz="1300" spc="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</a:t>
            </a:r>
            <a:endParaRPr lang="Microsoft YaHei" altLang="Microsoft YaHei" sz="1300"/>
          </a:p>
          <a:p>
            <a:pPr marL="12700" algn="l" rtl="0" eaLnBrk="0">
              <a:lnSpc>
                <a:spcPct val="159000"/>
              </a:lnSpc>
              <a:spcBef>
                <a:spcPts val="23"/>
              </a:spcBef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法对处理后的数据进行深入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-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析，发现数据中的规律和趋势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05" name="textbox 105"/>
          <p:cNvSpPr/>
          <p:nvPr/>
        </p:nvSpPr>
        <p:spPr>
          <a:xfrm>
            <a:off x="442263" y="318468"/>
            <a:ext cx="4218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3590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业务分析流程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与步骤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0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6" name="textbox 126"/>
          <p:cNvSpPr/>
          <p:nvPr/>
        </p:nvSpPr>
        <p:spPr>
          <a:xfrm>
            <a:off x="9499974" y="4751357"/>
            <a:ext cx="820419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1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实施方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1500"/>
          </a:p>
        </p:txBody>
      </p:sp>
      <p:sp>
        <p:nvSpPr>
          <p:cNvPr id="127" name="textbox 127"/>
          <p:cNvSpPr/>
          <p:nvPr/>
        </p:nvSpPr>
        <p:spPr>
          <a:xfrm>
            <a:off x="2021268" y="4751957"/>
            <a:ext cx="823594" cy="2406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60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分析数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9" name="textbox 129"/>
          <p:cNvSpPr/>
          <p:nvPr/>
        </p:nvSpPr>
        <p:spPr>
          <a:xfrm>
            <a:off x="1709099" y="1676239"/>
            <a:ext cx="4276725" cy="25787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27"/>
              </a:lnSpc>
            </a:pPr>
            <a:endParaRPr lang="Arial" altLang="Arial" sz="100"/>
          </a:p>
          <a:p>
            <a:pPr marL="17233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业务分析师角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</a:t>
            </a:r>
            <a:endParaRPr lang="Microsoft YaHei" altLang="Microsoft YaHei" sz="2300"/>
          </a:p>
          <a:p>
            <a:pPr marL="14585" algn="l" rtl="0" eaLnBrk="0">
              <a:lnSpc>
                <a:spcPct val="86000"/>
              </a:lnSpc>
              <a:spcBef>
                <a:spcPts val="776"/>
              </a:spcBef>
            </a:pPr>
            <a:r>
              <a:rPr sz="1300" spc="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业务分析师是企业中专门从事业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务分析工作的专业人员，</a:t>
            </a:r>
            <a:endParaRPr lang="Microsoft YaHei" altLang="Microsoft YaHei" sz="1300"/>
          </a:p>
          <a:p>
            <a:pPr marL="14928" indent="-2228" algn="l" rtl="0" eaLnBrk="0">
              <a:lnSpc>
                <a:spcPct val="159000"/>
              </a:lnSpc>
              <a:spcBef>
                <a:spcPts val="27"/>
              </a:spcBef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他们通常具备统计学、计算机、数学、数据科学等学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景和技能。</a:t>
            </a:r>
            <a:endParaRPr lang="Microsoft YaHei" altLang="Microsoft YaHei" sz="13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9596" algn="l" rtl="0" eaLnBrk="0">
              <a:lnSpc>
                <a:spcPct val="91000"/>
              </a:lnSpc>
              <a:spcBef>
                <a:spcPts val="697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与业务部门沟通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</a:t>
            </a:r>
            <a:endParaRPr lang="Microsoft YaHei" altLang="Microsoft YaHei" sz="2300"/>
          </a:p>
          <a:p>
            <a:pPr marL="14585" algn="l" rtl="0" eaLnBrk="0">
              <a:lnSpc>
                <a:spcPct val="86000"/>
              </a:lnSpc>
              <a:spcBef>
                <a:spcPts val="961"/>
              </a:spcBef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业务分析师需要与企业的业务部门保持密切沟通，了</a:t>
            </a:r>
            <a:r>
              <a:rPr sz="1300" spc="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</a:t>
            </a:r>
            <a:endParaRPr lang="Microsoft YaHei" altLang="Microsoft YaHei" sz="1300"/>
          </a:p>
          <a:p>
            <a:pPr marL="14585" algn="l" rtl="0" eaLnBrk="0">
              <a:lnSpc>
                <a:spcPts val="2429"/>
              </a:lnSpc>
            </a:pPr>
            <a:r>
              <a:rPr sz="1300" spc="-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业务需求和分析目</a:t>
            </a:r>
            <a:r>
              <a:rPr sz="1300" spc="-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30" name="textbox 130"/>
          <p:cNvSpPr/>
          <p:nvPr/>
        </p:nvSpPr>
        <p:spPr>
          <a:xfrm>
            <a:off x="7359366" y="1675353"/>
            <a:ext cx="4138929" cy="25793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731"/>
              </a:lnSpc>
            </a:pPr>
            <a:endParaRPr lang="Arial" altLang="Arial" sz="100"/>
          </a:p>
          <a:p>
            <a:pPr marL="13518" algn="l" rtl="0" eaLnBrk="0">
              <a:lnSpc>
                <a:spcPct val="91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解读</a:t>
            </a:r>
            <a:endParaRPr lang="Microsoft YaHei" altLang="Microsoft YaHei" sz="2300"/>
          </a:p>
          <a:p>
            <a:pPr marL="13899" algn="l" rtl="0" eaLnBrk="0">
              <a:lnSpc>
                <a:spcPct val="86000"/>
              </a:lnSpc>
              <a:spcBef>
                <a:spcPts val="590"/>
              </a:spcBef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运用专业分析方法对处理后的数据进行深入分析，发</a:t>
            </a:r>
            <a:r>
              <a:rPr sz="1300" spc="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</a:t>
            </a:r>
            <a:endParaRPr lang="Microsoft YaHei" altLang="Microsoft YaHei" sz="1300"/>
          </a:p>
          <a:p>
            <a:pPr marL="13728" indent="-1028" algn="l" rtl="0" eaLnBrk="0">
              <a:lnSpc>
                <a:spcPct val="159000"/>
              </a:lnSpc>
              <a:spcBef>
                <a:spcPts val="22"/>
              </a:spcBef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数据中的规律和趋势，为业务部门提供有价值的见解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</a:t>
            </a:r>
            <a:r>
              <a:rPr sz="1300" spc="-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6767" algn="l" rtl="0" eaLnBrk="0">
              <a:lnSpc>
                <a:spcPct val="92000"/>
              </a:lnSpc>
              <a:spcBef>
                <a:spcPts val="696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制定解决方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2300"/>
          </a:p>
          <a:p>
            <a:pPr marL="13557" algn="l" rtl="0" eaLnBrk="0">
              <a:lnSpc>
                <a:spcPct val="86000"/>
              </a:lnSpc>
              <a:spcBef>
                <a:spcPts val="948"/>
              </a:spcBef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根据分析结果，为业务部门提供针对性的解决方案和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</a:t>
            </a:r>
            <a:endParaRPr lang="Microsoft YaHei" altLang="Microsoft YaHei" sz="1300"/>
          </a:p>
          <a:p>
            <a:pPr marL="13557" algn="l" rtl="0" eaLnBrk="0">
              <a:lnSpc>
                <a:spcPts val="2428"/>
              </a:lnSpc>
            </a:pPr>
            <a:r>
              <a:rPr sz="1300" spc="-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化建议，帮助企业实</a:t>
            </a:r>
            <a:r>
              <a:rPr sz="13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业务目标。</a:t>
            </a:r>
            <a:endParaRPr lang="Microsoft YaHei" altLang="Microsoft YaHei" sz="1300"/>
          </a:p>
        </p:txBody>
      </p:sp>
      <p:sp>
        <p:nvSpPr>
          <p:cNvPr id="131" name="textbox 131"/>
          <p:cNvSpPr/>
          <p:nvPr/>
        </p:nvSpPr>
        <p:spPr>
          <a:xfrm>
            <a:off x="7358508" y="4879266"/>
            <a:ext cx="4139565" cy="10001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83"/>
              </a:lnSpc>
            </a:pPr>
            <a:endParaRPr lang="Arial" altLang="Arial" sz="100"/>
          </a:p>
          <a:p>
            <a:pPr marL="15852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沟通与呈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</a:t>
            </a:r>
            <a:endParaRPr lang="Microsoft YaHei" altLang="Microsoft YaHei" sz="2300"/>
          </a:p>
          <a:p>
            <a:pPr marL="27444" indent="-14744" algn="l" rtl="0" eaLnBrk="0">
              <a:lnSpc>
                <a:spcPct val="156000"/>
              </a:lnSpc>
              <a:spcBef>
                <a:spcPts val="267"/>
              </a:spcBef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将分析结果和解决方案以易于理解的方式呈现给业务</a:t>
            </a:r>
            <a:r>
              <a:rPr sz="1300" spc="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门和企业决策者，确保他们能够理解并采纳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关建议。</a:t>
            </a:r>
            <a:endParaRPr lang="Microsoft YaHei" altLang="Microsoft YaHei" sz="1300"/>
          </a:p>
        </p:txBody>
      </p:sp>
      <p:sp>
        <p:nvSpPr>
          <p:cNvPr id="132" name="textbox 132"/>
          <p:cNvSpPr/>
          <p:nvPr/>
        </p:nvSpPr>
        <p:spPr>
          <a:xfrm>
            <a:off x="1710089" y="4903310"/>
            <a:ext cx="4138295" cy="9759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7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</a:t>
            </a:r>
            <a:endParaRPr lang="Microsoft YaHei" altLang="Microsoft YaHei" sz="2300"/>
          </a:p>
          <a:p>
            <a:pPr marL="12737" indent="171" algn="l" rtl="0" eaLnBrk="0">
              <a:lnSpc>
                <a:spcPct val="157000"/>
              </a:lnSpc>
              <a:spcBef>
                <a:spcPts val="76"/>
              </a:spcBef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负责收集和整理相关的业务数据和信息，对数据进行</a:t>
            </a:r>
            <a:r>
              <a:rPr sz="1300" spc="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洗和处理。</a:t>
            </a:r>
            <a:endParaRPr lang="Microsoft YaHei" altLang="Microsoft YaHei" sz="1300"/>
          </a:p>
        </p:txBody>
      </p:sp>
      <p:sp>
        <p:nvSpPr>
          <p:cNvPr id="133" name="textbox 133"/>
          <p:cNvSpPr/>
          <p:nvPr/>
        </p:nvSpPr>
        <p:spPr>
          <a:xfrm>
            <a:off x="442263" y="318468"/>
            <a:ext cx="4599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3590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业务分析师角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色与职责</a:t>
            </a:r>
            <a:endParaRPr lang="Microsoft YaHei" altLang="Microsoft YaHei" sz="30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6312495" y="1652320"/>
            <a:ext cx="984889" cy="984887"/>
            <a:chExt cx="984889" cy="984887"/>
          </a:xfrm>
        </p:grpSpPr>
        <p:sp>
          <p:nvSpPr>
            <p:cNvPr id="154" name="path"/>
            <p:cNvSpPr/>
            <p:nvPr/>
          </p:nvSpPr>
          <p:spPr>
            <a:xfrm>
              <a:off x="0" y="0"/>
              <a:ext cx="984889" cy="984887"/>
            </a:xfrm>
            <a:custGeom>
              <a:rect l="0" t="0" r="0" b="0"/>
              <a:pathLst>
                <a:path w="1551" h="1551">
                  <a:moveTo>
                    <a:pt x="0" y="775"/>
                  </a:moveTo>
                  <a:cubicBezTo>
                    <a:pt x="0" y="347"/>
                    <a:pt x="347" y="0"/>
                    <a:pt x="775" y="0"/>
                  </a:cubicBezTo>
                  <a:lnTo>
                    <a:pt x="775" y="0"/>
                  </a:lnTo>
                  <a:lnTo>
                    <a:pt x="775" y="0"/>
                  </a:lnTo>
                  <a:lnTo>
                    <a:pt x="775" y="0"/>
                  </a:lnTo>
                  <a:cubicBezTo>
                    <a:pt x="1203" y="0"/>
                    <a:pt x="1551" y="347"/>
                    <a:pt x="1551" y="775"/>
                  </a:cubicBezTo>
                  <a:lnTo>
                    <a:pt x="1551" y="775"/>
                  </a:lnTo>
                  <a:cubicBezTo>
                    <a:pt x="1551" y="775"/>
                    <a:pt x="1551" y="775"/>
                    <a:pt x="1551" y="775"/>
                  </a:cubicBezTo>
                  <a:lnTo>
                    <a:pt x="1551" y="775"/>
                  </a:lnTo>
                  <a:lnTo>
                    <a:pt x="1551" y="775"/>
                  </a:lnTo>
                  <a:lnTo>
                    <a:pt x="1551" y="775"/>
                  </a:lnTo>
                  <a:cubicBezTo>
                    <a:pt x="1551" y="1203"/>
                    <a:pt x="1203" y="1551"/>
                    <a:pt x="775" y="1551"/>
                  </a:cubicBezTo>
                  <a:lnTo>
                    <a:pt x="775" y="1551"/>
                  </a:lnTo>
                  <a:lnTo>
                    <a:pt x="775" y="1551"/>
                  </a:lnTo>
                  <a:lnTo>
                    <a:pt x="775" y="1551"/>
                  </a:lnTo>
                  <a:cubicBezTo>
                    <a:pt x="347" y="1551"/>
                    <a:pt x="0" y="1203"/>
                    <a:pt x="0" y="775"/>
                  </a:cubicBezTo>
                  <a:lnTo>
                    <a:pt x="0" y="775"/>
                  </a:lnTo>
                  <a:close/>
                </a:path>
              </a:pathLst>
            </a:custGeom>
            <a:solidFill>
              <a:srgbClr val="C2984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252407" y="264594"/>
              <a:ext cx="457776" cy="457777"/>
            </a:xfrm>
            <a:custGeom>
              <a:rect l="0" t="0" r="0" b="0"/>
              <a:pathLst>
                <a:path w="720" h="720">
                  <a:moveTo>
                    <a:pt x="179" y="134"/>
                  </a:moveTo>
                  <a:lnTo>
                    <a:pt x="89" y="44"/>
                  </a:lnTo>
                  <a:lnTo>
                    <a:pt x="44" y="44"/>
                  </a:lnTo>
                  <a:lnTo>
                    <a:pt x="44" y="89"/>
                  </a:lnTo>
                  <a:lnTo>
                    <a:pt x="134" y="179"/>
                  </a:lnTo>
                  <a:lnTo>
                    <a:pt x="179" y="134"/>
                  </a:lnTo>
                  <a:close/>
                  <a:moveTo>
                    <a:pt x="224" y="0"/>
                  </a:moveTo>
                  <a:lnTo>
                    <a:pt x="269" y="0"/>
                  </a:lnTo>
                  <a:lnTo>
                    <a:pt x="269" y="89"/>
                  </a:lnTo>
                  <a:lnTo>
                    <a:pt x="224" y="89"/>
                  </a:lnTo>
                  <a:lnTo>
                    <a:pt x="224" y="0"/>
                  </a:lnTo>
                  <a:close/>
                  <a:moveTo>
                    <a:pt x="403" y="224"/>
                  </a:moveTo>
                  <a:lnTo>
                    <a:pt x="493" y="224"/>
                  </a:lnTo>
                  <a:lnTo>
                    <a:pt x="493" y="269"/>
                  </a:lnTo>
                  <a:lnTo>
                    <a:pt x="403" y="269"/>
                  </a:lnTo>
                  <a:lnTo>
                    <a:pt x="403" y="224"/>
                  </a:lnTo>
                  <a:close/>
                  <a:moveTo>
                    <a:pt x="448" y="89"/>
                  </a:moveTo>
                  <a:lnTo>
                    <a:pt x="448" y="44"/>
                  </a:lnTo>
                  <a:lnTo>
                    <a:pt x="403" y="44"/>
                  </a:lnTo>
                  <a:lnTo>
                    <a:pt x="313" y="134"/>
                  </a:lnTo>
                  <a:lnTo>
                    <a:pt x="358" y="179"/>
                  </a:lnTo>
                  <a:lnTo>
                    <a:pt x="448" y="89"/>
                  </a:lnTo>
                  <a:close/>
                  <a:moveTo>
                    <a:pt x="0" y="224"/>
                  </a:moveTo>
                  <a:lnTo>
                    <a:pt x="89" y="224"/>
                  </a:lnTo>
                  <a:lnTo>
                    <a:pt x="89" y="269"/>
                  </a:lnTo>
                  <a:lnTo>
                    <a:pt x="0" y="269"/>
                  </a:lnTo>
                  <a:lnTo>
                    <a:pt x="0" y="224"/>
                  </a:lnTo>
                  <a:close/>
                  <a:moveTo>
                    <a:pt x="224" y="403"/>
                  </a:moveTo>
                  <a:lnTo>
                    <a:pt x="269" y="403"/>
                  </a:lnTo>
                  <a:lnTo>
                    <a:pt x="269" y="493"/>
                  </a:lnTo>
                  <a:lnTo>
                    <a:pt x="224" y="493"/>
                  </a:lnTo>
                  <a:lnTo>
                    <a:pt x="224" y="403"/>
                  </a:lnTo>
                  <a:close/>
                  <a:moveTo>
                    <a:pt x="44" y="403"/>
                  </a:moveTo>
                  <a:lnTo>
                    <a:pt x="44" y="448"/>
                  </a:lnTo>
                  <a:lnTo>
                    <a:pt x="89" y="448"/>
                  </a:lnTo>
                  <a:lnTo>
                    <a:pt x="179" y="358"/>
                  </a:lnTo>
                  <a:lnTo>
                    <a:pt x="134" y="313"/>
                  </a:lnTo>
                  <a:lnTo>
                    <a:pt x="44" y="403"/>
                  </a:lnTo>
                  <a:close/>
                  <a:moveTo>
                    <a:pt x="707" y="618"/>
                  </a:moveTo>
                  <a:lnTo>
                    <a:pt x="262" y="172"/>
                  </a:lnTo>
                  <a:lnTo>
                    <a:pt x="262" y="172"/>
                  </a:lnTo>
                  <a:cubicBezTo>
                    <a:pt x="248" y="159"/>
                    <a:pt x="227" y="159"/>
                    <a:pt x="214" y="172"/>
                  </a:cubicBezTo>
                  <a:lnTo>
                    <a:pt x="214" y="172"/>
                  </a:lnTo>
                  <a:lnTo>
                    <a:pt x="172" y="214"/>
                  </a:lnTo>
                  <a:lnTo>
                    <a:pt x="172" y="214"/>
                  </a:lnTo>
                  <a:cubicBezTo>
                    <a:pt x="159" y="227"/>
                    <a:pt x="159" y="248"/>
                    <a:pt x="172" y="262"/>
                  </a:cubicBezTo>
                  <a:lnTo>
                    <a:pt x="172" y="262"/>
                  </a:lnTo>
                  <a:lnTo>
                    <a:pt x="618" y="707"/>
                  </a:lnTo>
                  <a:lnTo>
                    <a:pt x="618" y="707"/>
                  </a:lnTo>
                  <a:cubicBezTo>
                    <a:pt x="631" y="720"/>
                    <a:pt x="652" y="720"/>
                    <a:pt x="665" y="707"/>
                  </a:cubicBezTo>
                  <a:lnTo>
                    <a:pt x="665" y="707"/>
                  </a:lnTo>
                  <a:lnTo>
                    <a:pt x="707" y="665"/>
                  </a:lnTo>
                  <a:lnTo>
                    <a:pt x="707" y="665"/>
                  </a:lnTo>
                  <a:cubicBezTo>
                    <a:pt x="720" y="652"/>
                    <a:pt x="720" y="631"/>
                    <a:pt x="707" y="618"/>
                  </a:cubicBezTo>
                  <a:moveTo>
                    <a:pt x="336" y="381"/>
                  </a:moveTo>
                  <a:lnTo>
                    <a:pt x="201" y="246"/>
                  </a:lnTo>
                  <a:lnTo>
                    <a:pt x="246" y="201"/>
                  </a:lnTo>
                  <a:lnTo>
                    <a:pt x="381" y="336"/>
                  </a:lnTo>
                  <a:lnTo>
                    <a:pt x="336" y="38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6312495" y="3227522"/>
            <a:ext cx="984889" cy="984886"/>
            <a:chExt cx="984889" cy="984886"/>
          </a:xfrm>
        </p:grpSpPr>
        <p:sp>
          <p:nvSpPr>
            <p:cNvPr id="156" name="path"/>
            <p:cNvSpPr/>
            <p:nvPr/>
          </p:nvSpPr>
          <p:spPr>
            <a:xfrm>
              <a:off x="0" y="0"/>
              <a:ext cx="984889" cy="984886"/>
            </a:xfrm>
            <a:custGeom>
              <a:rect l="0" t="0" r="0" b="0"/>
              <a:pathLst>
                <a:path w="1551" h="1551">
                  <a:moveTo>
                    <a:pt x="0" y="775"/>
                  </a:moveTo>
                  <a:cubicBezTo>
                    <a:pt x="0" y="347"/>
                    <a:pt x="347" y="0"/>
                    <a:pt x="775" y="0"/>
                  </a:cubicBezTo>
                  <a:lnTo>
                    <a:pt x="775" y="0"/>
                  </a:lnTo>
                  <a:lnTo>
                    <a:pt x="775" y="0"/>
                  </a:lnTo>
                  <a:lnTo>
                    <a:pt x="775" y="0"/>
                  </a:lnTo>
                  <a:cubicBezTo>
                    <a:pt x="1203" y="0"/>
                    <a:pt x="1551" y="347"/>
                    <a:pt x="1551" y="775"/>
                  </a:cubicBezTo>
                  <a:lnTo>
                    <a:pt x="1551" y="775"/>
                  </a:lnTo>
                  <a:cubicBezTo>
                    <a:pt x="1551" y="775"/>
                    <a:pt x="1551" y="775"/>
                    <a:pt x="1551" y="775"/>
                  </a:cubicBezTo>
                  <a:lnTo>
                    <a:pt x="1551" y="775"/>
                  </a:lnTo>
                  <a:lnTo>
                    <a:pt x="1551" y="775"/>
                  </a:lnTo>
                  <a:lnTo>
                    <a:pt x="1551" y="775"/>
                  </a:lnTo>
                  <a:cubicBezTo>
                    <a:pt x="1551" y="1203"/>
                    <a:pt x="1203" y="1551"/>
                    <a:pt x="775" y="1551"/>
                  </a:cubicBezTo>
                  <a:lnTo>
                    <a:pt x="775" y="1551"/>
                  </a:lnTo>
                  <a:lnTo>
                    <a:pt x="775" y="1551"/>
                  </a:lnTo>
                  <a:lnTo>
                    <a:pt x="775" y="1551"/>
                  </a:lnTo>
                  <a:cubicBezTo>
                    <a:pt x="347" y="1551"/>
                    <a:pt x="0" y="1203"/>
                    <a:pt x="0" y="775"/>
                  </a:cubicBezTo>
                  <a:lnTo>
                    <a:pt x="0" y="775"/>
                  </a:lnTo>
                  <a:close/>
                </a:path>
              </a:pathLst>
            </a:custGeom>
            <a:solidFill>
              <a:srgbClr val="C2984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238605" y="311205"/>
              <a:ext cx="483303" cy="362477"/>
            </a:xfrm>
            <a:custGeom>
              <a:rect l="0" t="0" r="0" b="0"/>
              <a:pathLst>
                <a:path w="761" h="570">
                  <a:moveTo>
                    <a:pt x="380" y="272"/>
                  </a:moveTo>
                  <a:lnTo>
                    <a:pt x="761" y="93"/>
                  </a:lnTo>
                  <a:lnTo>
                    <a:pt x="761" y="0"/>
                  </a:lnTo>
                  <a:lnTo>
                    <a:pt x="0" y="0"/>
                  </a:lnTo>
                  <a:lnTo>
                    <a:pt x="0" y="92"/>
                  </a:lnTo>
                  <a:lnTo>
                    <a:pt x="380" y="272"/>
                  </a:lnTo>
                  <a:close/>
                  <a:moveTo>
                    <a:pt x="380" y="377"/>
                  </a:moveTo>
                  <a:lnTo>
                    <a:pt x="0" y="197"/>
                  </a:lnTo>
                  <a:lnTo>
                    <a:pt x="0" y="570"/>
                  </a:lnTo>
                  <a:lnTo>
                    <a:pt x="761" y="570"/>
                  </a:lnTo>
                  <a:lnTo>
                    <a:pt x="761" y="198"/>
                  </a:lnTo>
                  <a:lnTo>
                    <a:pt x="380" y="37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6300303" y="4896300"/>
            <a:ext cx="984889" cy="984886"/>
            <a:chExt cx="984889" cy="984886"/>
          </a:xfrm>
        </p:grpSpPr>
        <p:sp>
          <p:nvSpPr>
            <p:cNvPr id="158" name="path"/>
            <p:cNvSpPr/>
            <p:nvPr/>
          </p:nvSpPr>
          <p:spPr>
            <a:xfrm>
              <a:off x="0" y="0"/>
              <a:ext cx="984889" cy="984886"/>
            </a:xfrm>
            <a:custGeom>
              <a:rect l="0" t="0" r="0" b="0"/>
              <a:pathLst>
                <a:path w="1551" h="1551">
                  <a:moveTo>
                    <a:pt x="0" y="775"/>
                  </a:moveTo>
                  <a:cubicBezTo>
                    <a:pt x="0" y="347"/>
                    <a:pt x="347" y="0"/>
                    <a:pt x="775" y="0"/>
                  </a:cubicBezTo>
                  <a:lnTo>
                    <a:pt x="775" y="0"/>
                  </a:lnTo>
                  <a:lnTo>
                    <a:pt x="775" y="0"/>
                  </a:lnTo>
                  <a:lnTo>
                    <a:pt x="775" y="0"/>
                  </a:lnTo>
                  <a:cubicBezTo>
                    <a:pt x="1203" y="0"/>
                    <a:pt x="1551" y="347"/>
                    <a:pt x="1551" y="775"/>
                  </a:cubicBezTo>
                  <a:lnTo>
                    <a:pt x="1551" y="775"/>
                  </a:lnTo>
                  <a:cubicBezTo>
                    <a:pt x="1551" y="775"/>
                    <a:pt x="1551" y="775"/>
                    <a:pt x="1551" y="775"/>
                  </a:cubicBezTo>
                  <a:lnTo>
                    <a:pt x="1551" y="775"/>
                  </a:lnTo>
                  <a:lnTo>
                    <a:pt x="1551" y="775"/>
                  </a:lnTo>
                  <a:lnTo>
                    <a:pt x="1551" y="775"/>
                  </a:lnTo>
                  <a:cubicBezTo>
                    <a:pt x="1551" y="1203"/>
                    <a:pt x="1203" y="1551"/>
                    <a:pt x="775" y="1551"/>
                  </a:cubicBezTo>
                  <a:lnTo>
                    <a:pt x="775" y="1551"/>
                  </a:lnTo>
                  <a:lnTo>
                    <a:pt x="775" y="1551"/>
                  </a:lnTo>
                  <a:lnTo>
                    <a:pt x="775" y="1551"/>
                  </a:lnTo>
                  <a:cubicBezTo>
                    <a:pt x="347" y="1551"/>
                    <a:pt x="0" y="1203"/>
                    <a:pt x="0" y="775"/>
                  </a:cubicBezTo>
                  <a:lnTo>
                    <a:pt x="0" y="775"/>
                  </a:lnTo>
                  <a:close/>
                </a:path>
              </a:pathLst>
            </a:custGeom>
            <a:solidFill>
              <a:srgbClr val="C2984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230076" y="225730"/>
              <a:ext cx="524743" cy="484659"/>
            </a:xfrm>
            <a:custGeom>
              <a:rect l="0" t="0" r="0" b="0"/>
              <a:pathLst>
                <a:path w="825" h="763">
                  <a:moveTo>
                    <a:pt x="774" y="436"/>
                  </a:moveTo>
                  <a:lnTo>
                    <a:pt x="723" y="436"/>
                  </a:lnTo>
                  <a:lnTo>
                    <a:pt x="723" y="327"/>
                  </a:lnTo>
                  <a:lnTo>
                    <a:pt x="723" y="327"/>
                  </a:lnTo>
                  <a:cubicBezTo>
                    <a:pt x="723" y="146"/>
                    <a:pt x="584" y="0"/>
                    <a:pt x="413" y="0"/>
                  </a:cubicBezTo>
                  <a:lnTo>
                    <a:pt x="413" y="0"/>
                  </a:lnTo>
                  <a:cubicBezTo>
                    <a:pt x="242" y="0"/>
                    <a:pt x="103" y="146"/>
                    <a:pt x="103" y="327"/>
                  </a:cubicBezTo>
                  <a:lnTo>
                    <a:pt x="103" y="327"/>
                  </a:lnTo>
                  <a:lnTo>
                    <a:pt x="103" y="436"/>
                  </a:lnTo>
                  <a:lnTo>
                    <a:pt x="51" y="436"/>
                  </a:lnTo>
                  <a:lnTo>
                    <a:pt x="51" y="436"/>
                  </a:lnTo>
                  <a:cubicBezTo>
                    <a:pt x="23" y="436"/>
                    <a:pt x="0" y="460"/>
                    <a:pt x="0" y="490"/>
                  </a:cubicBezTo>
                  <a:lnTo>
                    <a:pt x="0" y="490"/>
                  </a:lnTo>
                  <a:lnTo>
                    <a:pt x="0" y="708"/>
                  </a:lnTo>
                  <a:lnTo>
                    <a:pt x="0" y="708"/>
                  </a:lnTo>
                  <a:cubicBezTo>
                    <a:pt x="0" y="738"/>
                    <a:pt x="23" y="763"/>
                    <a:pt x="51" y="763"/>
                  </a:cubicBezTo>
                  <a:lnTo>
                    <a:pt x="51" y="763"/>
                  </a:lnTo>
                  <a:lnTo>
                    <a:pt x="206" y="763"/>
                  </a:lnTo>
                  <a:lnTo>
                    <a:pt x="206" y="327"/>
                  </a:lnTo>
                  <a:lnTo>
                    <a:pt x="206" y="327"/>
                  </a:lnTo>
                  <a:cubicBezTo>
                    <a:pt x="206" y="206"/>
                    <a:pt x="299" y="109"/>
                    <a:pt x="413" y="109"/>
                  </a:cubicBezTo>
                  <a:lnTo>
                    <a:pt x="413" y="109"/>
                  </a:lnTo>
                  <a:cubicBezTo>
                    <a:pt x="527" y="109"/>
                    <a:pt x="619" y="206"/>
                    <a:pt x="619" y="327"/>
                  </a:cubicBezTo>
                  <a:lnTo>
                    <a:pt x="619" y="327"/>
                  </a:lnTo>
                  <a:lnTo>
                    <a:pt x="619" y="763"/>
                  </a:lnTo>
                  <a:lnTo>
                    <a:pt x="774" y="763"/>
                  </a:lnTo>
                  <a:lnTo>
                    <a:pt x="774" y="763"/>
                  </a:lnTo>
                  <a:cubicBezTo>
                    <a:pt x="803" y="763"/>
                    <a:pt x="826" y="738"/>
                    <a:pt x="826" y="708"/>
                  </a:cubicBezTo>
                  <a:lnTo>
                    <a:pt x="826" y="708"/>
                  </a:lnTo>
                  <a:lnTo>
                    <a:pt x="826" y="490"/>
                  </a:lnTo>
                  <a:lnTo>
                    <a:pt x="826" y="490"/>
                  </a:lnTo>
                  <a:cubicBezTo>
                    <a:pt x="826" y="460"/>
                    <a:pt x="803" y="436"/>
                    <a:pt x="774" y="436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611715" y="1652320"/>
            <a:ext cx="984886" cy="984887"/>
            <a:chExt cx="984886" cy="984887"/>
          </a:xfrm>
        </p:grpSpPr>
        <p:sp>
          <p:nvSpPr>
            <p:cNvPr id="160" name="path"/>
            <p:cNvSpPr/>
            <p:nvPr/>
          </p:nvSpPr>
          <p:spPr>
            <a:xfrm>
              <a:off x="0" y="0"/>
              <a:ext cx="984886" cy="984887"/>
            </a:xfrm>
            <a:custGeom>
              <a:rect l="0" t="0" r="0" b="0"/>
              <a:pathLst>
                <a:path w="1551" h="1551">
                  <a:moveTo>
                    <a:pt x="0" y="775"/>
                  </a:moveTo>
                  <a:cubicBezTo>
                    <a:pt x="0" y="347"/>
                    <a:pt x="347" y="0"/>
                    <a:pt x="775" y="0"/>
                  </a:cubicBezTo>
                  <a:lnTo>
                    <a:pt x="775" y="0"/>
                  </a:lnTo>
                  <a:lnTo>
                    <a:pt x="775" y="0"/>
                  </a:lnTo>
                  <a:lnTo>
                    <a:pt x="775" y="0"/>
                  </a:lnTo>
                  <a:cubicBezTo>
                    <a:pt x="1203" y="0"/>
                    <a:pt x="1551" y="347"/>
                    <a:pt x="1551" y="775"/>
                  </a:cubicBezTo>
                  <a:lnTo>
                    <a:pt x="1551" y="775"/>
                  </a:lnTo>
                  <a:cubicBezTo>
                    <a:pt x="1551" y="775"/>
                    <a:pt x="1551" y="775"/>
                    <a:pt x="1551" y="775"/>
                  </a:cubicBezTo>
                  <a:lnTo>
                    <a:pt x="1551" y="775"/>
                  </a:lnTo>
                  <a:lnTo>
                    <a:pt x="1551" y="775"/>
                  </a:lnTo>
                  <a:lnTo>
                    <a:pt x="1551" y="775"/>
                  </a:lnTo>
                  <a:cubicBezTo>
                    <a:pt x="1551" y="1203"/>
                    <a:pt x="1203" y="1551"/>
                    <a:pt x="775" y="1551"/>
                  </a:cubicBezTo>
                  <a:lnTo>
                    <a:pt x="775" y="1551"/>
                  </a:lnTo>
                  <a:lnTo>
                    <a:pt x="775" y="1551"/>
                  </a:lnTo>
                  <a:lnTo>
                    <a:pt x="775" y="1551"/>
                  </a:lnTo>
                  <a:cubicBezTo>
                    <a:pt x="347" y="1551"/>
                    <a:pt x="0" y="1203"/>
                    <a:pt x="0" y="775"/>
                  </a:cubicBezTo>
                  <a:lnTo>
                    <a:pt x="0" y="775"/>
                  </a:lnTo>
                  <a:close/>
                </a:path>
              </a:pathLst>
            </a:custGeom>
            <a:solidFill>
              <a:srgbClr val="C2984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259416" y="239997"/>
              <a:ext cx="446636" cy="524312"/>
            </a:xfrm>
            <a:custGeom>
              <a:rect l="0" t="0" r="0" b="0"/>
              <a:pathLst>
                <a:path w="703" h="825">
                  <a:moveTo>
                    <a:pt x="672" y="611"/>
                  </a:moveTo>
                  <a:lnTo>
                    <a:pt x="611" y="611"/>
                  </a:lnTo>
                  <a:lnTo>
                    <a:pt x="611" y="550"/>
                  </a:lnTo>
                  <a:lnTo>
                    <a:pt x="642" y="550"/>
                  </a:lnTo>
                  <a:lnTo>
                    <a:pt x="642" y="489"/>
                  </a:lnTo>
                  <a:lnTo>
                    <a:pt x="61" y="489"/>
                  </a:lnTo>
                  <a:lnTo>
                    <a:pt x="61" y="550"/>
                  </a:lnTo>
                  <a:lnTo>
                    <a:pt x="91" y="550"/>
                  </a:lnTo>
                  <a:lnTo>
                    <a:pt x="91" y="611"/>
                  </a:lnTo>
                  <a:lnTo>
                    <a:pt x="30" y="611"/>
                  </a:lnTo>
                  <a:lnTo>
                    <a:pt x="30" y="611"/>
                  </a:lnTo>
                  <a:cubicBezTo>
                    <a:pt x="13" y="611"/>
                    <a:pt x="0" y="597"/>
                    <a:pt x="0" y="581"/>
                  </a:cubicBezTo>
                  <a:lnTo>
                    <a:pt x="0" y="581"/>
                  </a:lnTo>
                  <a:lnTo>
                    <a:pt x="0" y="275"/>
                  </a:lnTo>
                  <a:lnTo>
                    <a:pt x="0" y="275"/>
                  </a:lnTo>
                  <a:cubicBezTo>
                    <a:pt x="0" y="245"/>
                    <a:pt x="122" y="214"/>
                    <a:pt x="336" y="214"/>
                  </a:cubicBezTo>
                  <a:lnTo>
                    <a:pt x="336" y="214"/>
                  </a:lnTo>
                  <a:cubicBezTo>
                    <a:pt x="347" y="214"/>
                    <a:pt x="357" y="214"/>
                    <a:pt x="366" y="214"/>
                  </a:cubicBezTo>
                  <a:lnTo>
                    <a:pt x="366" y="214"/>
                  </a:lnTo>
                  <a:cubicBezTo>
                    <a:pt x="579" y="214"/>
                    <a:pt x="703" y="244"/>
                    <a:pt x="703" y="275"/>
                  </a:cubicBezTo>
                  <a:lnTo>
                    <a:pt x="703" y="275"/>
                  </a:lnTo>
                  <a:lnTo>
                    <a:pt x="703" y="581"/>
                  </a:lnTo>
                  <a:lnTo>
                    <a:pt x="703" y="581"/>
                  </a:lnTo>
                  <a:cubicBezTo>
                    <a:pt x="703" y="597"/>
                    <a:pt x="689" y="611"/>
                    <a:pt x="672" y="611"/>
                  </a:cubicBezTo>
                  <a:moveTo>
                    <a:pt x="596" y="305"/>
                  </a:moveTo>
                  <a:cubicBezTo>
                    <a:pt x="571" y="305"/>
                    <a:pt x="550" y="326"/>
                    <a:pt x="550" y="351"/>
                  </a:cubicBezTo>
                  <a:lnTo>
                    <a:pt x="550" y="351"/>
                  </a:lnTo>
                  <a:cubicBezTo>
                    <a:pt x="550" y="377"/>
                    <a:pt x="571" y="397"/>
                    <a:pt x="596" y="397"/>
                  </a:cubicBezTo>
                  <a:lnTo>
                    <a:pt x="596" y="397"/>
                  </a:lnTo>
                  <a:cubicBezTo>
                    <a:pt x="621" y="397"/>
                    <a:pt x="642" y="377"/>
                    <a:pt x="642" y="351"/>
                  </a:cubicBezTo>
                  <a:lnTo>
                    <a:pt x="642" y="351"/>
                  </a:lnTo>
                  <a:cubicBezTo>
                    <a:pt x="642" y="326"/>
                    <a:pt x="621" y="305"/>
                    <a:pt x="596" y="305"/>
                  </a:cubicBezTo>
                  <a:moveTo>
                    <a:pt x="122" y="30"/>
                  </a:moveTo>
                  <a:cubicBezTo>
                    <a:pt x="122" y="13"/>
                    <a:pt x="136" y="0"/>
                    <a:pt x="152" y="0"/>
                  </a:cubicBezTo>
                  <a:lnTo>
                    <a:pt x="152" y="0"/>
                  </a:lnTo>
                  <a:lnTo>
                    <a:pt x="550" y="0"/>
                  </a:lnTo>
                  <a:lnTo>
                    <a:pt x="550" y="0"/>
                  </a:lnTo>
                  <a:cubicBezTo>
                    <a:pt x="567" y="0"/>
                    <a:pt x="581" y="13"/>
                    <a:pt x="581" y="30"/>
                  </a:cubicBezTo>
                  <a:lnTo>
                    <a:pt x="581" y="30"/>
                  </a:lnTo>
                  <a:lnTo>
                    <a:pt x="581" y="183"/>
                  </a:lnTo>
                  <a:lnTo>
                    <a:pt x="122" y="183"/>
                  </a:lnTo>
                  <a:lnTo>
                    <a:pt x="122" y="30"/>
                  </a:lnTo>
                  <a:close/>
                  <a:moveTo>
                    <a:pt x="581" y="795"/>
                  </a:moveTo>
                  <a:cubicBezTo>
                    <a:pt x="581" y="811"/>
                    <a:pt x="567" y="825"/>
                    <a:pt x="550" y="825"/>
                  </a:cubicBezTo>
                  <a:lnTo>
                    <a:pt x="550" y="825"/>
                  </a:lnTo>
                  <a:lnTo>
                    <a:pt x="152" y="825"/>
                  </a:lnTo>
                  <a:lnTo>
                    <a:pt x="152" y="825"/>
                  </a:lnTo>
                  <a:cubicBezTo>
                    <a:pt x="136" y="825"/>
                    <a:pt x="122" y="811"/>
                    <a:pt x="122" y="795"/>
                  </a:cubicBezTo>
                  <a:lnTo>
                    <a:pt x="122" y="795"/>
                  </a:lnTo>
                  <a:lnTo>
                    <a:pt x="122" y="519"/>
                  </a:lnTo>
                  <a:lnTo>
                    <a:pt x="581" y="519"/>
                  </a:lnTo>
                  <a:lnTo>
                    <a:pt x="581" y="795"/>
                  </a:lnTo>
                  <a:close/>
                  <a:moveTo>
                    <a:pt x="519" y="550"/>
                  </a:moveTo>
                  <a:lnTo>
                    <a:pt x="183" y="550"/>
                  </a:lnTo>
                  <a:lnTo>
                    <a:pt x="183" y="581"/>
                  </a:lnTo>
                  <a:lnTo>
                    <a:pt x="519" y="581"/>
                  </a:lnTo>
                  <a:lnTo>
                    <a:pt x="519" y="550"/>
                  </a:lnTo>
                  <a:close/>
                  <a:moveTo>
                    <a:pt x="519" y="611"/>
                  </a:moveTo>
                  <a:lnTo>
                    <a:pt x="183" y="611"/>
                  </a:lnTo>
                  <a:lnTo>
                    <a:pt x="183" y="642"/>
                  </a:lnTo>
                  <a:lnTo>
                    <a:pt x="519" y="642"/>
                  </a:lnTo>
                  <a:lnTo>
                    <a:pt x="519" y="611"/>
                  </a:lnTo>
                  <a:close/>
                  <a:moveTo>
                    <a:pt x="519" y="672"/>
                  </a:moveTo>
                  <a:lnTo>
                    <a:pt x="183" y="672"/>
                  </a:lnTo>
                  <a:lnTo>
                    <a:pt x="183" y="703"/>
                  </a:lnTo>
                  <a:lnTo>
                    <a:pt x="519" y="703"/>
                  </a:lnTo>
                  <a:lnTo>
                    <a:pt x="519" y="672"/>
                  </a:lnTo>
                  <a:close/>
                  <a:moveTo>
                    <a:pt x="519" y="733"/>
                  </a:moveTo>
                  <a:lnTo>
                    <a:pt x="183" y="733"/>
                  </a:lnTo>
                  <a:lnTo>
                    <a:pt x="183" y="764"/>
                  </a:lnTo>
                  <a:lnTo>
                    <a:pt x="519" y="764"/>
                  </a:lnTo>
                  <a:lnTo>
                    <a:pt x="519" y="73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611715" y="3215330"/>
            <a:ext cx="984886" cy="984886"/>
            <a:chExt cx="984886" cy="984886"/>
          </a:xfrm>
        </p:grpSpPr>
        <p:sp>
          <p:nvSpPr>
            <p:cNvPr id="162" name="path"/>
            <p:cNvSpPr/>
            <p:nvPr/>
          </p:nvSpPr>
          <p:spPr>
            <a:xfrm>
              <a:off x="0" y="0"/>
              <a:ext cx="984886" cy="984886"/>
            </a:xfrm>
            <a:custGeom>
              <a:rect l="0" t="0" r="0" b="0"/>
              <a:pathLst>
                <a:path w="1551" h="1551">
                  <a:moveTo>
                    <a:pt x="0" y="775"/>
                  </a:moveTo>
                  <a:cubicBezTo>
                    <a:pt x="0" y="347"/>
                    <a:pt x="347" y="0"/>
                    <a:pt x="775" y="0"/>
                  </a:cubicBezTo>
                  <a:lnTo>
                    <a:pt x="775" y="0"/>
                  </a:lnTo>
                  <a:lnTo>
                    <a:pt x="775" y="0"/>
                  </a:lnTo>
                  <a:lnTo>
                    <a:pt x="775" y="0"/>
                  </a:lnTo>
                  <a:cubicBezTo>
                    <a:pt x="1203" y="0"/>
                    <a:pt x="1551" y="347"/>
                    <a:pt x="1551" y="775"/>
                  </a:cubicBezTo>
                  <a:lnTo>
                    <a:pt x="1551" y="775"/>
                  </a:lnTo>
                  <a:cubicBezTo>
                    <a:pt x="1551" y="775"/>
                    <a:pt x="1551" y="775"/>
                    <a:pt x="1551" y="775"/>
                  </a:cubicBezTo>
                  <a:lnTo>
                    <a:pt x="1551" y="775"/>
                  </a:lnTo>
                  <a:lnTo>
                    <a:pt x="1551" y="775"/>
                  </a:lnTo>
                  <a:lnTo>
                    <a:pt x="1551" y="775"/>
                  </a:lnTo>
                  <a:cubicBezTo>
                    <a:pt x="1551" y="1203"/>
                    <a:pt x="1203" y="1551"/>
                    <a:pt x="775" y="1551"/>
                  </a:cubicBezTo>
                  <a:lnTo>
                    <a:pt x="775" y="1551"/>
                  </a:lnTo>
                  <a:lnTo>
                    <a:pt x="775" y="1551"/>
                  </a:lnTo>
                  <a:lnTo>
                    <a:pt x="775" y="1551"/>
                  </a:lnTo>
                  <a:cubicBezTo>
                    <a:pt x="347" y="1551"/>
                    <a:pt x="0" y="1203"/>
                    <a:pt x="0" y="775"/>
                  </a:cubicBezTo>
                  <a:lnTo>
                    <a:pt x="0" y="775"/>
                  </a:lnTo>
                  <a:close/>
                </a:path>
              </a:pathLst>
            </a:custGeom>
            <a:solidFill>
              <a:srgbClr val="C2984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272963" y="235366"/>
              <a:ext cx="438960" cy="538539"/>
            </a:xfrm>
            <a:custGeom>
              <a:rect l="0" t="0" r="0" b="0"/>
              <a:pathLst>
                <a:path w="691" h="846">
                  <a:moveTo>
                    <a:pt x="691" y="466"/>
                  </a:moveTo>
                  <a:lnTo>
                    <a:pt x="691" y="763"/>
                  </a:lnTo>
                  <a:lnTo>
                    <a:pt x="691" y="763"/>
                  </a:lnTo>
                  <a:cubicBezTo>
                    <a:pt x="691" y="810"/>
                    <a:pt x="652" y="848"/>
                    <a:pt x="604" y="848"/>
                  </a:cubicBezTo>
                  <a:lnTo>
                    <a:pt x="604" y="848"/>
                  </a:lnTo>
                  <a:cubicBezTo>
                    <a:pt x="557" y="848"/>
                    <a:pt x="518" y="810"/>
                    <a:pt x="518" y="763"/>
                  </a:cubicBezTo>
                  <a:lnTo>
                    <a:pt x="518" y="763"/>
                  </a:lnTo>
                  <a:lnTo>
                    <a:pt x="518" y="763"/>
                  </a:lnTo>
                  <a:lnTo>
                    <a:pt x="518" y="551"/>
                  </a:lnTo>
                  <a:lnTo>
                    <a:pt x="432" y="551"/>
                  </a:lnTo>
                  <a:lnTo>
                    <a:pt x="432" y="127"/>
                  </a:lnTo>
                  <a:lnTo>
                    <a:pt x="432" y="127"/>
                  </a:lnTo>
                  <a:cubicBezTo>
                    <a:pt x="432" y="56"/>
                    <a:pt x="490" y="0"/>
                    <a:pt x="561" y="0"/>
                  </a:cubicBezTo>
                  <a:lnTo>
                    <a:pt x="561" y="0"/>
                  </a:lnTo>
                  <a:lnTo>
                    <a:pt x="561" y="0"/>
                  </a:lnTo>
                  <a:lnTo>
                    <a:pt x="691" y="0"/>
                  </a:lnTo>
                  <a:lnTo>
                    <a:pt x="691" y="466"/>
                  </a:lnTo>
                  <a:close/>
                  <a:moveTo>
                    <a:pt x="86" y="424"/>
                  </a:moveTo>
                  <a:cubicBezTo>
                    <a:pt x="38" y="424"/>
                    <a:pt x="0" y="386"/>
                    <a:pt x="0" y="339"/>
                  </a:cubicBezTo>
                  <a:lnTo>
                    <a:pt x="0" y="339"/>
                  </a:lnTo>
                  <a:lnTo>
                    <a:pt x="0" y="339"/>
                  </a:lnTo>
                  <a:lnTo>
                    <a:pt x="0" y="42"/>
                  </a:lnTo>
                  <a:lnTo>
                    <a:pt x="0" y="42"/>
                  </a:lnTo>
                  <a:cubicBezTo>
                    <a:pt x="0" y="18"/>
                    <a:pt x="19" y="0"/>
                    <a:pt x="43" y="0"/>
                  </a:cubicBezTo>
                  <a:lnTo>
                    <a:pt x="43" y="0"/>
                  </a:lnTo>
                  <a:cubicBezTo>
                    <a:pt x="67" y="0"/>
                    <a:pt x="86" y="18"/>
                    <a:pt x="86" y="42"/>
                  </a:cubicBezTo>
                  <a:lnTo>
                    <a:pt x="86" y="42"/>
                  </a:lnTo>
                  <a:lnTo>
                    <a:pt x="86" y="42"/>
                  </a:lnTo>
                  <a:lnTo>
                    <a:pt x="86" y="212"/>
                  </a:lnTo>
                  <a:lnTo>
                    <a:pt x="129" y="212"/>
                  </a:lnTo>
                  <a:lnTo>
                    <a:pt x="129" y="42"/>
                  </a:lnTo>
                  <a:lnTo>
                    <a:pt x="129" y="42"/>
                  </a:lnTo>
                  <a:cubicBezTo>
                    <a:pt x="129" y="18"/>
                    <a:pt x="148" y="0"/>
                    <a:pt x="172" y="0"/>
                  </a:cubicBezTo>
                  <a:lnTo>
                    <a:pt x="172" y="0"/>
                  </a:lnTo>
                  <a:cubicBezTo>
                    <a:pt x="196" y="0"/>
                    <a:pt x="216" y="18"/>
                    <a:pt x="216" y="42"/>
                  </a:cubicBezTo>
                  <a:lnTo>
                    <a:pt x="216" y="42"/>
                  </a:lnTo>
                  <a:lnTo>
                    <a:pt x="216" y="42"/>
                  </a:lnTo>
                  <a:lnTo>
                    <a:pt x="216" y="212"/>
                  </a:lnTo>
                  <a:lnTo>
                    <a:pt x="259" y="212"/>
                  </a:lnTo>
                  <a:lnTo>
                    <a:pt x="259" y="42"/>
                  </a:lnTo>
                  <a:lnTo>
                    <a:pt x="259" y="42"/>
                  </a:lnTo>
                  <a:cubicBezTo>
                    <a:pt x="259" y="18"/>
                    <a:pt x="278" y="0"/>
                    <a:pt x="302" y="0"/>
                  </a:cubicBezTo>
                  <a:lnTo>
                    <a:pt x="302" y="0"/>
                  </a:lnTo>
                  <a:cubicBezTo>
                    <a:pt x="326" y="0"/>
                    <a:pt x="345" y="18"/>
                    <a:pt x="345" y="42"/>
                  </a:cubicBezTo>
                  <a:lnTo>
                    <a:pt x="345" y="42"/>
                  </a:lnTo>
                  <a:lnTo>
                    <a:pt x="345" y="42"/>
                  </a:lnTo>
                  <a:lnTo>
                    <a:pt x="345" y="339"/>
                  </a:lnTo>
                  <a:lnTo>
                    <a:pt x="345" y="339"/>
                  </a:lnTo>
                  <a:cubicBezTo>
                    <a:pt x="345" y="386"/>
                    <a:pt x="306" y="424"/>
                    <a:pt x="259" y="424"/>
                  </a:cubicBezTo>
                  <a:lnTo>
                    <a:pt x="259" y="424"/>
                  </a:lnTo>
                  <a:lnTo>
                    <a:pt x="259" y="424"/>
                  </a:lnTo>
                  <a:lnTo>
                    <a:pt x="259" y="763"/>
                  </a:lnTo>
                  <a:lnTo>
                    <a:pt x="259" y="763"/>
                  </a:lnTo>
                  <a:cubicBezTo>
                    <a:pt x="259" y="810"/>
                    <a:pt x="220" y="848"/>
                    <a:pt x="172" y="848"/>
                  </a:cubicBezTo>
                  <a:lnTo>
                    <a:pt x="172" y="848"/>
                  </a:lnTo>
                  <a:cubicBezTo>
                    <a:pt x="125" y="848"/>
                    <a:pt x="86" y="810"/>
                    <a:pt x="86" y="763"/>
                  </a:cubicBezTo>
                  <a:lnTo>
                    <a:pt x="86" y="763"/>
                  </a:lnTo>
                  <a:lnTo>
                    <a:pt x="86" y="763"/>
                  </a:lnTo>
                  <a:lnTo>
                    <a:pt x="86" y="42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611715" y="4884108"/>
            <a:ext cx="984886" cy="984886"/>
            <a:chExt cx="984886" cy="984886"/>
          </a:xfrm>
        </p:grpSpPr>
        <p:sp>
          <p:nvSpPr>
            <p:cNvPr id="164" name="path"/>
            <p:cNvSpPr/>
            <p:nvPr/>
          </p:nvSpPr>
          <p:spPr>
            <a:xfrm>
              <a:off x="0" y="0"/>
              <a:ext cx="984886" cy="984886"/>
            </a:xfrm>
            <a:custGeom>
              <a:rect l="0" t="0" r="0" b="0"/>
              <a:pathLst>
                <a:path w="1551" h="1551">
                  <a:moveTo>
                    <a:pt x="0" y="775"/>
                  </a:moveTo>
                  <a:cubicBezTo>
                    <a:pt x="0" y="347"/>
                    <a:pt x="347" y="0"/>
                    <a:pt x="775" y="0"/>
                  </a:cubicBezTo>
                  <a:lnTo>
                    <a:pt x="775" y="0"/>
                  </a:lnTo>
                  <a:lnTo>
                    <a:pt x="775" y="0"/>
                  </a:lnTo>
                  <a:lnTo>
                    <a:pt x="775" y="0"/>
                  </a:lnTo>
                  <a:cubicBezTo>
                    <a:pt x="1203" y="0"/>
                    <a:pt x="1551" y="347"/>
                    <a:pt x="1551" y="775"/>
                  </a:cubicBezTo>
                  <a:lnTo>
                    <a:pt x="1551" y="775"/>
                  </a:lnTo>
                  <a:cubicBezTo>
                    <a:pt x="1551" y="775"/>
                    <a:pt x="1551" y="775"/>
                    <a:pt x="1551" y="775"/>
                  </a:cubicBezTo>
                  <a:lnTo>
                    <a:pt x="1551" y="775"/>
                  </a:lnTo>
                  <a:lnTo>
                    <a:pt x="1551" y="775"/>
                  </a:lnTo>
                  <a:lnTo>
                    <a:pt x="1551" y="775"/>
                  </a:lnTo>
                  <a:cubicBezTo>
                    <a:pt x="1551" y="1203"/>
                    <a:pt x="1203" y="1551"/>
                    <a:pt x="775" y="1551"/>
                  </a:cubicBezTo>
                  <a:lnTo>
                    <a:pt x="775" y="1551"/>
                  </a:lnTo>
                  <a:lnTo>
                    <a:pt x="775" y="1551"/>
                  </a:lnTo>
                  <a:lnTo>
                    <a:pt x="775" y="1551"/>
                  </a:lnTo>
                  <a:cubicBezTo>
                    <a:pt x="347" y="1551"/>
                    <a:pt x="0" y="1203"/>
                    <a:pt x="0" y="775"/>
                  </a:cubicBezTo>
                  <a:lnTo>
                    <a:pt x="0" y="775"/>
                  </a:lnTo>
                  <a:close/>
                </a:path>
              </a:pathLst>
            </a:custGeom>
            <a:solidFill>
              <a:srgbClr val="C2984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158660" y="193305"/>
              <a:ext cx="636375" cy="573893"/>
            </a:xfrm>
            <a:custGeom>
              <a:rect l="0" t="0" r="0" b="0"/>
              <a:pathLst>
                <a:path w="1002" h="903">
                  <a:moveTo>
                    <a:pt x="501" y="0"/>
                  </a:moveTo>
                  <a:cubicBezTo>
                    <a:pt x="538" y="0"/>
                    <a:pt x="567" y="25"/>
                    <a:pt x="567" y="56"/>
                  </a:cubicBezTo>
                  <a:lnTo>
                    <a:pt x="567" y="56"/>
                  </a:lnTo>
                  <a:lnTo>
                    <a:pt x="567" y="345"/>
                  </a:lnTo>
                  <a:lnTo>
                    <a:pt x="1002" y="579"/>
                  </a:lnTo>
                  <a:lnTo>
                    <a:pt x="1002" y="679"/>
                  </a:lnTo>
                  <a:lnTo>
                    <a:pt x="567" y="553"/>
                  </a:lnTo>
                  <a:lnTo>
                    <a:pt x="567" y="749"/>
                  </a:lnTo>
                  <a:lnTo>
                    <a:pt x="655" y="825"/>
                  </a:lnTo>
                  <a:lnTo>
                    <a:pt x="655" y="903"/>
                  </a:lnTo>
                  <a:lnTo>
                    <a:pt x="501" y="859"/>
                  </a:lnTo>
                  <a:lnTo>
                    <a:pt x="350" y="903"/>
                  </a:lnTo>
                  <a:lnTo>
                    <a:pt x="350" y="821"/>
                  </a:lnTo>
                  <a:lnTo>
                    <a:pt x="434" y="752"/>
                  </a:lnTo>
                  <a:lnTo>
                    <a:pt x="434" y="553"/>
                  </a:lnTo>
                  <a:lnTo>
                    <a:pt x="0" y="682"/>
                  </a:lnTo>
                  <a:lnTo>
                    <a:pt x="0" y="579"/>
                  </a:lnTo>
                  <a:lnTo>
                    <a:pt x="436" y="343"/>
                  </a:lnTo>
                  <a:lnTo>
                    <a:pt x="436" y="56"/>
                  </a:lnTo>
                  <a:lnTo>
                    <a:pt x="436" y="56"/>
                  </a:lnTo>
                  <a:cubicBezTo>
                    <a:pt x="436" y="25"/>
                    <a:pt x="465" y="0"/>
                    <a:pt x="501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67" name="textbox 167"/>
          <p:cNvSpPr/>
          <p:nvPr/>
        </p:nvSpPr>
        <p:spPr>
          <a:xfrm>
            <a:off x="3566016" y="972797"/>
            <a:ext cx="5113020" cy="35477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67"/>
              </a:lnSpc>
            </a:pPr>
            <a:endParaRPr lang="Arial" altLang="Arial" sz="100"/>
          </a:p>
          <a:p>
            <a:pPr marL="12700" algn="l" rtl="0" eaLnBrk="0">
              <a:lnSpc>
                <a:spcPct val="66000"/>
              </a:lnSpc>
            </a:pPr>
            <a:r>
              <a:rPr sz="8400" spc="2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8400" spc="23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8400"/>
          </a:p>
          <a:p>
            <a:pPr marL="1912627" algn="l" rtl="0" eaLnBrk="0">
              <a:lnSpc>
                <a:spcPts val="10877"/>
              </a:lnSpc>
            </a:pPr>
            <a:r>
              <a:rPr sz="8400" spc="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8400" spc="8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84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marL="1402414" algn="l" rtl="0" eaLnBrk="0">
              <a:lnSpc>
                <a:spcPct val="90000"/>
              </a:lnSpc>
              <a:spcBef>
                <a:spcPts val="4"/>
              </a:spcBef>
            </a:pPr>
            <a:r>
              <a:rPr sz="4500" spc="-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</a:t>
            </a: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8309742" y="1097033"/>
            <a:ext cx="2912678" cy="3018389"/>
            <a:chExt cx="2912678" cy="3018389"/>
          </a:xfrm>
        </p:grpSpPr>
        <p:pic>
          <p:nvPicPr>
            <p:cNvPr id="169" name="picture 169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912678" cy="2862086"/>
            </a:xfrm>
            <a:prstGeom prst="rect">
              <a:avLst/>
            </a:prstGeom>
          </p:spPr>
        </p:pic>
        <p:sp>
          <p:nvSpPr>
            <p:cNvPr id="170" name="textbox 170"/>
            <p:cNvSpPr/>
            <p:nvPr/>
          </p:nvSpPr>
          <p:spPr>
            <a:xfrm>
              <a:off x="910294" y="2717205"/>
              <a:ext cx="1204594" cy="3467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4301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整理</a:t>
              </a: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求</a:t>
              </a:r>
              <a:endParaRPr lang="Microsoft YaHei" altLang="Microsoft YaHei" sz="2300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4639659" y="1134964"/>
            <a:ext cx="2912679" cy="2982229"/>
            <a:chExt cx="2912679" cy="2982229"/>
          </a:xfrm>
        </p:grpSpPr>
        <p:pic>
          <p:nvPicPr>
            <p:cNvPr id="171" name="picture 17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912679" cy="2862086"/>
            </a:xfrm>
            <a:prstGeom prst="rect">
              <a:avLst/>
            </a:prstGeom>
          </p:spPr>
        </p:pic>
        <p:sp>
          <p:nvSpPr>
            <p:cNvPr id="172" name="textbox 172"/>
            <p:cNvSpPr/>
            <p:nvPr/>
          </p:nvSpPr>
          <p:spPr>
            <a:xfrm>
              <a:off x="879615" y="2678684"/>
              <a:ext cx="1202055" cy="3479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442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收集需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求</a:t>
              </a:r>
              <a:endParaRPr lang="Microsoft YaHei" altLang="Microsoft YaHei" sz="2300"/>
            </a:p>
          </p:txBody>
        </p:sp>
      </p:grpSp>
      <p:pic>
        <p:nvPicPr>
          <p:cNvPr id="173" name="picture 17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25500" y="1147154"/>
            <a:ext cx="2912680" cy="2862087"/>
          </a:xfrm>
          <a:prstGeom prst="rect">
            <a:avLst/>
          </a:prstGeom>
        </p:spPr>
      </p:pic>
      <p:sp>
        <p:nvSpPr>
          <p:cNvPr id="174" name="textbox 174"/>
          <p:cNvSpPr/>
          <p:nvPr/>
        </p:nvSpPr>
        <p:spPr>
          <a:xfrm>
            <a:off x="8699760" y="4688737"/>
            <a:ext cx="2271395" cy="781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33"/>
              </a:lnSpc>
            </a:pPr>
            <a:endParaRPr lang="Arial" altLang="Arial" sz="100"/>
          </a:p>
          <a:p>
            <a:pPr marL="12700" indent="190" algn="l" rtl="0" eaLnBrk="0">
              <a:lnSpc>
                <a:spcPct val="110000"/>
              </a:lnSpc>
            </a:pPr>
            <a:r>
              <a:rPr sz="1500" spc="-9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对收集到的需求进行整理</a:t>
            </a:r>
            <a:r>
              <a:rPr sz="1500" spc="-8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去除重复和矛盾的需求</a:t>
            </a:r>
            <a:r>
              <a:rPr sz="1500" spc="-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500" spc="-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形成初步的需求列表</a:t>
            </a: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75" name="textbox 175"/>
          <p:cNvSpPr/>
          <p:nvPr/>
        </p:nvSpPr>
        <p:spPr>
          <a:xfrm>
            <a:off x="1429868" y="4689118"/>
            <a:ext cx="2119629" cy="781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391"/>
              </a:lnSpc>
            </a:pPr>
            <a:endParaRPr lang="Arial" altLang="Arial" sz="100"/>
          </a:p>
          <a:p>
            <a:pPr marL="12700" indent="571" algn="l" rtl="0" eaLnBrk="0">
              <a:lnSpc>
                <a:spcPct val="110000"/>
              </a:lnSpc>
            </a:pP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项目发起人、项目经 </a:t>
            </a: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理、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业务分析师、最终用 </a:t>
            </a:r>
            <a:r>
              <a:rPr sz="1500" spc="-7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户等</a:t>
            </a:r>
            <a:r>
              <a:rPr sz="1500" spc="-6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76" name="textbox 176"/>
          <p:cNvSpPr/>
          <p:nvPr/>
        </p:nvSpPr>
        <p:spPr>
          <a:xfrm>
            <a:off x="1213587" y="378647"/>
            <a:ext cx="3065779" cy="4432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91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识别干系人及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</a:t>
            </a:r>
            <a:endParaRPr lang="Microsoft YaHei" altLang="Microsoft YaHei" sz="3000"/>
          </a:p>
        </p:txBody>
      </p:sp>
      <p:sp>
        <p:nvSpPr>
          <p:cNvPr id="177" name="textbox 177"/>
          <p:cNvSpPr/>
          <p:nvPr/>
        </p:nvSpPr>
        <p:spPr>
          <a:xfrm>
            <a:off x="4996342" y="4689118"/>
            <a:ext cx="2463800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73"/>
              </a:lnSpc>
            </a:pPr>
            <a:endParaRPr lang="Arial" altLang="Arial" sz="100"/>
          </a:p>
          <a:p>
            <a:pPr marL="13080" indent="-380" algn="l" rtl="0" eaLnBrk="0">
              <a:lnSpc>
                <a:spcPct val="105000"/>
              </a:lnSpc>
            </a:pP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访谈、问卷调查、观      </a:t>
            </a:r>
            <a:r>
              <a:rPr sz="1500" spc="-9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察等方式收集干系人的需</a:t>
            </a:r>
            <a:r>
              <a:rPr sz="1500" spc="-7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78" name="textbox 178"/>
          <p:cNvSpPr/>
          <p:nvPr/>
        </p:nvSpPr>
        <p:spPr>
          <a:xfrm>
            <a:off x="1512023" y="3836751"/>
            <a:ext cx="2086610" cy="3422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287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识别项目干系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</a:t>
            </a:r>
            <a:endParaRPr lang="Microsoft YaHei" altLang="Microsoft YaHei" sz="2300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8495674" y="4350851"/>
            <a:ext cx="2651085" cy="97536"/>
            <a:chExt cx="2651085" cy="97536"/>
          </a:xfrm>
        </p:grpSpPr>
        <p:sp>
          <p:nvSpPr>
            <p:cNvPr id="179" name="path"/>
            <p:cNvSpPr/>
            <p:nvPr/>
          </p:nvSpPr>
          <p:spPr>
            <a:xfrm>
              <a:off x="61191" y="48768"/>
              <a:ext cx="2492358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61182" y="44006"/>
              <a:ext cx="2492377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C9B67E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0" y="0"/>
              <a:ext cx="2651085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1226738" y="4350851"/>
            <a:ext cx="2651082" cy="97536"/>
            <a:chExt cx="2651082" cy="97536"/>
          </a:xfrm>
        </p:grpSpPr>
        <p:sp>
          <p:nvSpPr>
            <p:cNvPr id="182" name="path"/>
            <p:cNvSpPr/>
            <p:nvPr/>
          </p:nvSpPr>
          <p:spPr>
            <a:xfrm>
              <a:off x="61188" y="48768"/>
              <a:ext cx="2492359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61179" y="44006"/>
              <a:ext cx="2492377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C9B67E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0" y="0"/>
              <a:ext cx="2651082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4792259" y="4350851"/>
            <a:ext cx="2651080" cy="97536"/>
            <a:chExt cx="2651080" cy="97536"/>
          </a:xfrm>
        </p:grpSpPr>
        <p:sp>
          <p:nvSpPr>
            <p:cNvPr id="185" name="path"/>
            <p:cNvSpPr/>
            <p:nvPr/>
          </p:nvSpPr>
          <p:spPr>
            <a:xfrm>
              <a:off x="61188" y="48768"/>
              <a:ext cx="2492358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C2984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61179" y="44006"/>
              <a:ext cx="2492376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C2984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0" y="0"/>
              <a:ext cx="2651080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C2984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88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8" name="group 58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9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0" name="group 60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9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2" name="group 62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0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" name="picture 20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sp>
        <p:nvSpPr>
          <p:cNvPr id="210" name="textbox 210"/>
          <p:cNvSpPr/>
          <p:nvPr/>
        </p:nvSpPr>
        <p:spPr>
          <a:xfrm>
            <a:off x="4593517" y="1698231"/>
            <a:ext cx="6466840" cy="3804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48"/>
              </a:lnSpc>
            </a:pPr>
            <a:endParaRPr lang="Arial" altLang="Arial" sz="100"/>
          </a:p>
          <a:p>
            <a:pPr marL="3854215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与干系人沟通确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</a:t>
            </a:r>
            <a:endParaRPr lang="Microsoft YaHei" altLang="Microsoft YaHei" sz="2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algn="r" rtl="0" eaLnBrk="0">
              <a:lnSpc>
                <a:spcPct val="91000"/>
              </a:lnSpc>
              <a:spcBef>
                <a:spcPts val="453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评估结果和优先级排序与干系人进</a:t>
            </a:r>
            <a:endParaRPr lang="Microsoft YaHei" altLang="Microsoft YaHei" sz="1500"/>
          </a:p>
          <a:p>
            <a:pPr algn="r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行沟通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确认，确保各方对需求的理解</a:t>
            </a:r>
            <a:endParaRPr lang="Microsoft YaHei" altLang="Microsoft YaHei" sz="1500"/>
          </a:p>
          <a:p>
            <a:pPr marL="3408744" algn="l" rtl="0" eaLnBrk="0">
              <a:lnSpc>
                <a:spcPct val="97000"/>
              </a:lnSpc>
              <a:spcBef>
                <a:spcPts val="1060"/>
              </a:spcBef>
            </a:pPr>
            <a:r>
              <a:rPr sz="14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达成一致。</a:t>
            </a:r>
            <a:endParaRPr lang="Microsoft YaHei" altLang="Microsoft YaHei" sz="14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marL="582243" algn="l" rtl="0" eaLnBrk="0">
              <a:lnSpc>
                <a:spcPct val="92000"/>
              </a:lnSpc>
              <a:spcBef>
                <a:spcPts val="609"/>
              </a:spcBef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确定需求优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级</a:t>
            </a:r>
            <a:endParaRPr lang="Microsoft YaHei" altLang="Microsoft YaHei" sz="2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13842" algn="l" rtl="0" eaLnBrk="0">
              <a:lnSpc>
                <a:spcPct val="91000"/>
              </a:lnSpc>
              <a:spcBef>
                <a:spcPts val="461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需求的紧急程度、重要程度、实</a:t>
            </a:r>
            <a:endParaRPr lang="Microsoft YaHei" altLang="Microsoft YaHei" sz="1500"/>
          </a:p>
          <a:p>
            <a:pPr marL="13652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现难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度等因素，对需求进行优先级排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ts val="1619"/>
              </a:lnSpc>
              <a:spcBef>
                <a:spcPts val="3"/>
              </a:spcBef>
            </a:pPr>
            <a:r>
              <a:rPr sz="13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序</a:t>
            </a:r>
            <a:r>
              <a:rPr sz="13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11" name="textbox 211"/>
          <p:cNvSpPr/>
          <p:nvPr/>
        </p:nvSpPr>
        <p:spPr>
          <a:xfrm>
            <a:off x="1198711" y="2442707"/>
            <a:ext cx="3072129" cy="917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37"/>
              </a:lnSpc>
            </a:pPr>
            <a:endParaRPr lang="Arial" altLang="Arial" sz="100"/>
          </a:p>
          <a:p>
            <a:pPr marL="13652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项目的目标和范围，评估每个需</a:t>
            </a:r>
            <a:endParaRPr lang="Microsoft YaHei" altLang="Microsoft YaHei" sz="1500"/>
          </a:p>
          <a:p>
            <a:pPr marL="14986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求的合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理性，确保需求符合项目的整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800"/>
          </a:p>
          <a:p>
            <a:pPr marL="12700" algn="l" rtl="0" eaLnBrk="0">
              <a:lnSpc>
                <a:spcPct val="96000"/>
              </a:lnSpc>
              <a:spcBef>
                <a:spcPts val="1"/>
              </a:spcBef>
            </a:pPr>
            <a:r>
              <a:rPr sz="1400" spc="-1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体目标</a:t>
            </a:r>
            <a:r>
              <a:rPr sz="1400" spc="-9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212" name="textbox 212"/>
          <p:cNvSpPr/>
          <p:nvPr/>
        </p:nvSpPr>
        <p:spPr>
          <a:xfrm>
            <a:off x="442263" y="318468"/>
            <a:ext cx="4980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3590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评估需求合理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性及优先级</a:t>
            </a:r>
            <a:endParaRPr lang="Microsoft YaHei" altLang="Microsoft YaHei" sz="3000"/>
          </a:p>
        </p:txBody>
      </p:sp>
      <p:grpSp>
        <p:nvGrpSpPr>
          <p:cNvPr id="64" name="group 6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1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3" name="textbox 233"/>
          <p:cNvSpPr/>
          <p:nvPr/>
        </p:nvSpPr>
        <p:spPr>
          <a:xfrm>
            <a:off x="1771408" y="1698488"/>
            <a:ext cx="1821179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61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评估需求合理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35" name="picture 23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784330"/>
            <a:ext cx="3497685" cy="3774098"/>
          </a:xfrm>
          <a:prstGeom prst="rect">
            <a:avLst/>
          </a:prstGeom>
        </p:spPr>
      </p:pic>
      <p:grpSp>
        <p:nvGrpSpPr>
          <p:cNvPr id="66" name="group 66"/>
          <p:cNvGrpSpPr/>
          <p:nvPr/>
        </p:nvGrpSpPr>
        <p:grpSpPr>
          <a:xfrm rot="21600000">
            <a:off x="3853565" y="1300997"/>
            <a:ext cx="3657601" cy="2370382"/>
            <a:chExt cx="3657601" cy="2370382"/>
          </a:xfrm>
        </p:grpSpPr>
        <p:grpSp>
          <p:nvGrpSpPr>
            <p:cNvPr id="68" name="group 68"/>
            <p:cNvGrpSpPr/>
            <p:nvPr/>
          </p:nvGrpSpPr>
          <p:grpSpPr>
            <a:xfrm rot="21600000">
              <a:off x="0" y="0"/>
              <a:ext cx="3657601" cy="2370382"/>
              <a:chExt cx="3657601" cy="2370382"/>
            </a:xfrm>
          </p:grpSpPr>
          <p:sp>
            <p:nvSpPr>
              <p:cNvPr id="236" name="path"/>
              <p:cNvSpPr/>
              <p:nvPr/>
            </p:nvSpPr>
            <p:spPr>
              <a:xfrm>
                <a:off x="0" y="380687"/>
                <a:ext cx="3657601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29844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37" name="path"/>
              <p:cNvSpPr/>
              <p:nvPr/>
            </p:nvSpPr>
            <p:spPr>
              <a:xfrm>
                <a:off x="0" y="0"/>
                <a:ext cx="3657601" cy="719328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59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C2984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38" name="textbox 238"/>
            <p:cNvSpPr/>
            <p:nvPr/>
          </p:nvSpPr>
          <p:spPr>
            <a:xfrm>
              <a:off x="314635" y="217594"/>
              <a:ext cx="3224529" cy="12357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812"/>
                </a:lnSpc>
              </a:pPr>
              <a:endParaRPr lang="Arial" altLang="Arial" sz="100"/>
            </a:p>
            <a:p>
              <a:pPr marL="24923" algn="l" rtl="0" eaLnBrk="0">
                <a:lnSpc>
                  <a:spcPct val="92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编写需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求规格说明书</a:t>
              </a:r>
              <a:endParaRPr lang="Microsoft YaHei" altLang="Microsoft YaHei" sz="16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indent="380" algn="l" rtl="0" eaLnBrk="0">
                <a:lnSpc>
                  <a:spcPct val="122000"/>
                </a:lnSpc>
                <a:spcBef>
                  <a:spcPts val="1"/>
                </a:spcBef>
              </a:pP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根据确认后的需求列表和优先级排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序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 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编写详细的需求规格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说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明书。</a:t>
              </a:r>
              <a:endParaRPr lang="Microsoft YaHei" altLang="Microsoft YaHei" sz="1500"/>
            </a:p>
          </p:txBody>
        </p:sp>
      </p:grpSp>
      <p:grpSp>
        <p:nvGrpSpPr>
          <p:cNvPr id="70" name="group 70"/>
          <p:cNvGrpSpPr/>
          <p:nvPr/>
        </p:nvGrpSpPr>
        <p:grpSpPr>
          <a:xfrm rot="21600000">
            <a:off x="7873179" y="1300997"/>
            <a:ext cx="3657600" cy="2370382"/>
            <a:chExt cx="3657600" cy="2370382"/>
          </a:xfrm>
        </p:grpSpPr>
        <p:grpSp>
          <p:nvGrpSpPr>
            <p:cNvPr id="72" name="group 72"/>
            <p:cNvGrpSpPr/>
            <p:nvPr/>
          </p:nvGrpSpPr>
          <p:grpSpPr>
            <a:xfrm rot="21600000">
              <a:off x="0" y="0"/>
              <a:ext cx="3657600" cy="2370382"/>
              <a:chExt cx="3657600" cy="2370382"/>
            </a:xfrm>
          </p:grpSpPr>
          <p:sp>
            <p:nvSpPr>
              <p:cNvPr id="239" name="path"/>
              <p:cNvSpPr/>
              <p:nvPr/>
            </p:nvSpPr>
            <p:spPr>
              <a:xfrm>
                <a:off x="0" y="380687"/>
                <a:ext cx="3657600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29844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0" name="path"/>
              <p:cNvSpPr/>
              <p:nvPr/>
            </p:nvSpPr>
            <p:spPr>
              <a:xfrm>
                <a:off x="0" y="0"/>
                <a:ext cx="3657600" cy="719328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60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C2984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41" name="textbox 241"/>
            <p:cNvSpPr/>
            <p:nvPr/>
          </p:nvSpPr>
          <p:spPr>
            <a:xfrm>
              <a:off x="314634" y="217594"/>
              <a:ext cx="3071495" cy="15100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7510"/>
                </a:lnSpc>
              </a:pPr>
              <a:endParaRPr lang="Arial" altLang="Arial" sz="100"/>
            </a:p>
            <a:p>
              <a:pPr marL="35326" algn="l" rtl="0" eaLnBrk="0">
                <a:lnSpc>
                  <a:spcPct val="92000"/>
                </a:lnSpc>
              </a:pP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明确需求细节</a:t>
              </a:r>
              <a:endParaRPr lang="Microsoft YaHei" altLang="Microsoft YaHei" sz="16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890" indent="-190" algn="l" rtl="0" eaLnBrk="0">
                <a:lnSpc>
                  <a:spcPct val="122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在需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求规格说明书中明确每个需求的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细节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，包括功能、性能、安全等方面 </a:t>
              </a:r>
              <a:r>
                <a:rPr sz="1500" spc="-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的要求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74" name="group 74"/>
          <p:cNvGrpSpPr/>
          <p:nvPr/>
        </p:nvGrpSpPr>
        <p:grpSpPr>
          <a:xfrm rot="21600000">
            <a:off x="3853565" y="3895299"/>
            <a:ext cx="3657601" cy="2307632"/>
            <a:chExt cx="3657601" cy="2307632"/>
          </a:xfrm>
        </p:grpSpPr>
        <p:grpSp>
          <p:nvGrpSpPr>
            <p:cNvPr id="76" name="group 76"/>
            <p:cNvGrpSpPr/>
            <p:nvPr/>
          </p:nvGrpSpPr>
          <p:grpSpPr>
            <a:xfrm rot="21600000">
              <a:off x="0" y="0"/>
              <a:ext cx="3657601" cy="2307632"/>
              <a:chExt cx="3657601" cy="2307632"/>
            </a:xfrm>
          </p:grpSpPr>
          <p:sp>
            <p:nvSpPr>
              <p:cNvPr id="242" name="path"/>
              <p:cNvSpPr/>
              <p:nvPr/>
            </p:nvSpPr>
            <p:spPr>
              <a:xfrm>
                <a:off x="0" y="317936"/>
                <a:ext cx="3657601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29844">
                  <a:alpha val="8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3" name="path"/>
              <p:cNvSpPr/>
              <p:nvPr/>
            </p:nvSpPr>
            <p:spPr>
              <a:xfrm>
                <a:off x="0" y="0"/>
                <a:ext cx="3657601" cy="719327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59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C2984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44" name="textbox 244"/>
            <p:cNvSpPr/>
            <p:nvPr/>
          </p:nvSpPr>
          <p:spPr>
            <a:xfrm>
              <a:off x="314635" y="216778"/>
              <a:ext cx="3034029" cy="12357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9421"/>
                </a:lnSpc>
              </a:pPr>
              <a:endParaRPr lang="Arial" altLang="Arial" sz="100"/>
            </a:p>
            <a:p>
              <a:pPr marL="26351" algn="l" rtl="0" eaLnBrk="0">
                <a:lnSpc>
                  <a:spcPct val="91000"/>
                </a:lnSpc>
              </a:pP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制定验收标准</a:t>
              </a:r>
              <a:endParaRPr lang="Microsoft YaHei" altLang="Microsoft YaHei" sz="16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9748" indent="-7048" algn="l" rtl="0" eaLnBrk="0">
                <a:lnSpc>
                  <a:spcPct val="122000"/>
                </a:lnSpc>
                <a:spcBef>
                  <a:spcPts val="3"/>
                </a:spcBef>
              </a:pP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针对每个需求制定明确的验收标准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以便在项目完成后进行验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78" name="group 78"/>
          <p:cNvGrpSpPr/>
          <p:nvPr/>
        </p:nvGrpSpPr>
        <p:grpSpPr>
          <a:xfrm rot="21600000">
            <a:off x="7873179" y="3895299"/>
            <a:ext cx="3657600" cy="2307632"/>
            <a:chExt cx="3657600" cy="2307632"/>
          </a:xfrm>
        </p:grpSpPr>
        <p:grpSp>
          <p:nvGrpSpPr>
            <p:cNvPr id="80" name="group 80"/>
            <p:cNvGrpSpPr/>
            <p:nvPr/>
          </p:nvGrpSpPr>
          <p:grpSpPr>
            <a:xfrm rot="21600000">
              <a:off x="0" y="0"/>
              <a:ext cx="3657600" cy="2307632"/>
              <a:chExt cx="3657600" cy="2307632"/>
            </a:xfrm>
          </p:grpSpPr>
          <p:sp>
            <p:nvSpPr>
              <p:cNvPr id="245" name="path"/>
              <p:cNvSpPr/>
              <p:nvPr/>
            </p:nvSpPr>
            <p:spPr>
              <a:xfrm>
                <a:off x="0" y="317936"/>
                <a:ext cx="3657600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29844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6" name="path"/>
              <p:cNvSpPr/>
              <p:nvPr/>
            </p:nvSpPr>
            <p:spPr>
              <a:xfrm>
                <a:off x="0" y="0"/>
                <a:ext cx="3657600" cy="719327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60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C2984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47" name="textbox 247"/>
            <p:cNvSpPr/>
            <p:nvPr/>
          </p:nvSpPr>
          <p:spPr>
            <a:xfrm>
              <a:off x="313110" y="217797"/>
              <a:ext cx="3072764" cy="151256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801"/>
                </a:lnSpc>
              </a:pPr>
              <a:endParaRPr lang="Arial" altLang="Arial" sz="100"/>
            </a:p>
            <a:p>
              <a:pPr marL="29712" algn="l" rtl="0" eaLnBrk="0">
                <a:lnSpc>
                  <a:spcPct val="91000"/>
                </a:lnSpc>
              </a:pP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与开发团队沟通确认</a:t>
              </a:r>
              <a:endParaRPr lang="Microsoft YaHei" altLang="Microsoft YaHei" sz="16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4223" indent="-1523" algn="l" rtl="0" eaLnBrk="0">
                <a:lnSpc>
                  <a:spcPct val="122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需求规格说明书与开发团队进行沟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通确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认，确保开发团队对需求的理解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准确无误。</a:t>
              </a:r>
              <a:endParaRPr lang="Microsoft YaHei" altLang="Microsoft YaHei" sz="1500"/>
            </a:p>
          </p:txBody>
        </p:sp>
      </p:grpSp>
      <p:sp>
        <p:nvSpPr>
          <p:cNvPr id="248" name="textbox 248"/>
          <p:cNvSpPr/>
          <p:nvPr/>
        </p:nvSpPr>
        <p:spPr>
          <a:xfrm>
            <a:off x="442263" y="318468"/>
            <a:ext cx="4980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3590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制定详细需求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规格说明书</a:t>
            </a:r>
            <a:endParaRPr lang="Microsoft YaHei" altLang="Microsoft YaHei" sz="3000"/>
          </a:p>
        </p:txBody>
      </p:sp>
      <p:grpSp>
        <p:nvGrpSpPr>
          <p:cNvPr id="82" name="group 8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4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9" name="picture 26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70" name="textbox 270"/>
          <p:cNvSpPr/>
          <p:nvPr/>
        </p:nvSpPr>
        <p:spPr>
          <a:xfrm>
            <a:off x="3566016" y="972797"/>
            <a:ext cx="5113020" cy="3543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67"/>
              </a:lnSpc>
            </a:pPr>
            <a:endParaRPr lang="Arial" altLang="Arial" sz="100"/>
          </a:p>
          <a:p>
            <a:pPr marL="12700" algn="l" rtl="0" eaLnBrk="0">
              <a:lnSpc>
                <a:spcPct val="66000"/>
              </a:lnSpc>
            </a:pPr>
            <a:r>
              <a:rPr sz="8400" spc="2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8400" spc="23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8400"/>
          </a:p>
          <a:p>
            <a:pPr marL="1912627" algn="l" rtl="0" eaLnBrk="0">
              <a:lnSpc>
                <a:spcPts val="10877"/>
              </a:lnSpc>
            </a:pPr>
            <a:r>
              <a:rPr sz="8400" spc="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8400" spc="8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84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marL="534305" algn="l" rtl="0" eaLnBrk="0">
              <a:lnSpc>
                <a:spcPct val="90000"/>
              </a:lnSpc>
              <a:spcBef>
                <a:spcPts val="5"/>
              </a:spcBef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与处理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72" name="picture 2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485412" y="1513148"/>
            <a:ext cx="3524853" cy="3532307"/>
          </a:xfrm>
          <a:prstGeom prst="rect">
            <a:avLst/>
          </a:prstGeom>
        </p:spPr>
      </p:pic>
      <p:pic>
        <p:nvPicPr>
          <p:cNvPr id="273" name="picture 27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660671" y="3426078"/>
            <a:ext cx="2699189" cy="2719784"/>
          </a:xfrm>
          <a:prstGeom prst="rect">
            <a:avLst/>
          </a:prstGeom>
        </p:spPr>
      </p:pic>
      <p:sp>
        <p:nvSpPr>
          <p:cNvPr id="274" name="textbox 274"/>
          <p:cNvSpPr/>
          <p:nvPr/>
        </p:nvSpPr>
        <p:spPr>
          <a:xfrm>
            <a:off x="528124" y="2246094"/>
            <a:ext cx="2844800" cy="16167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17"/>
              </a:lnSpc>
            </a:pPr>
            <a:endParaRPr lang="Arial" altLang="Arial" sz="100"/>
          </a:p>
          <a:p>
            <a:pPr marL="905003" algn="l" rtl="0" eaLnBrk="0">
              <a:lnSpc>
                <a:spcPct val="91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确定数据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</a:t>
            </a:r>
            <a:endParaRPr lang="Microsoft YaHei" altLang="Microsoft YaHei" sz="2300"/>
          </a:p>
          <a:p>
            <a:pPr marL="12700" indent="952" algn="l" rtl="0" eaLnBrk="0">
              <a:lnSpc>
                <a:spcPct val="122000"/>
              </a:lnSpc>
              <a:spcBef>
                <a:spcPts val="1294"/>
              </a:spcBef>
            </a:pP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根据业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务需求，明确需要收集的   </a:t>
            </a: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类型、范围及来源，如公司   </a:t>
            </a: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数据库、市场调研、社交媒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400"/>
          </a:p>
          <a:p>
            <a:pPr algn="r" rtl="0" eaLnBrk="0">
              <a:lnSpc>
                <a:spcPts val="1607"/>
              </a:lnSpc>
              <a:spcBef>
                <a:spcPts val="2"/>
              </a:spcBef>
            </a:pPr>
            <a:r>
              <a:rPr sz="1300" spc="-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体等</a:t>
            </a:r>
            <a:r>
              <a:rPr sz="1300" spc="-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75" name="textbox 275"/>
          <p:cNvSpPr/>
          <p:nvPr/>
        </p:nvSpPr>
        <p:spPr>
          <a:xfrm>
            <a:off x="7404451" y="1532663"/>
            <a:ext cx="2880995" cy="1318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8"/>
              </a:lnSpc>
            </a:pPr>
            <a:endParaRPr lang="Arial" altLang="Arial" sz="100"/>
          </a:p>
          <a:p>
            <a:pPr marL="17691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选择收集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900"/>
          </a:p>
          <a:p>
            <a:pPr algn="l" rtl="0" eaLnBrk="0">
              <a:lnSpc>
                <a:spcPct val="8391"/>
              </a:lnSpc>
            </a:pPr>
            <a:endParaRPr lang="Arial" altLang="Arial" sz="100"/>
          </a:p>
          <a:p>
            <a:pPr marL="12700" indent="572" algn="l" rtl="0" eaLnBrk="0">
              <a:lnSpc>
                <a:spcPct val="121000"/>
              </a:lnSpc>
            </a:pP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据来源的特点，选择合适的 </a:t>
            </a:r>
            <a:r>
              <a:rPr sz="1500" spc="-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收集方法，如问卷调查</a:t>
            </a:r>
            <a:r>
              <a:rPr sz="1500" spc="-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访谈、    </a:t>
            </a:r>
            <a:r>
              <a:rPr sz="1500" spc="-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AP</a:t>
            </a:r>
            <a:r>
              <a:rPr sz="1500" spc="-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</a:t>
            </a:r>
            <a:r>
              <a:rPr sz="1500" spc="-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接口调用等。</a:t>
            </a:r>
            <a:endParaRPr lang="Microsoft YaHei" altLang="Microsoft YaHei" sz="1500"/>
          </a:p>
        </p:txBody>
      </p:sp>
      <p:sp>
        <p:nvSpPr>
          <p:cNvPr id="276" name="textbox 276"/>
          <p:cNvSpPr/>
          <p:nvPr/>
        </p:nvSpPr>
        <p:spPr>
          <a:xfrm>
            <a:off x="8726540" y="4338405"/>
            <a:ext cx="3034029" cy="1044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826"/>
              </a:lnSpc>
            </a:pPr>
            <a:endParaRPr lang="Arial" altLang="Arial" sz="100"/>
          </a:p>
          <a:p>
            <a:pPr marL="14881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制定收集计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900"/>
          </a:p>
          <a:p>
            <a:pPr marL="12700" indent="10667" algn="l" rtl="0" eaLnBrk="0">
              <a:lnSpc>
                <a:spcPct val="122000"/>
              </a:lnSpc>
              <a:spcBef>
                <a:spcPts val="1"/>
              </a:spcBef>
            </a:pP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明确数据收集的时间、频率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、样本   </a:t>
            </a:r>
            <a:r>
              <a:rPr sz="1500" spc="-7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量等，确保数据的准确性和完整性</a:t>
            </a:r>
            <a:r>
              <a:rPr sz="1500" spc="-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77" name="textbox 277"/>
          <p:cNvSpPr/>
          <p:nvPr/>
        </p:nvSpPr>
        <p:spPr>
          <a:xfrm>
            <a:off x="442263" y="318468"/>
            <a:ext cx="4980304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78509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数据来源及收集方法</a:t>
            </a:r>
            <a:endParaRPr lang="Microsoft YaHei" altLang="Microsoft YaHei" sz="3000"/>
          </a:p>
        </p:txBody>
      </p:sp>
      <p:grpSp>
        <p:nvGrpSpPr>
          <p:cNvPr id="84" name="group 8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7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86" name="group 86"/>
          <p:cNvGrpSpPr/>
          <p:nvPr/>
        </p:nvGrpSpPr>
        <p:grpSpPr>
          <a:xfrm rot="21600000">
            <a:off x="583448" y="993195"/>
            <a:ext cx="3475165" cy="4818905"/>
            <a:chExt cx="3475165" cy="4818905"/>
          </a:xfrm>
        </p:grpSpPr>
        <p:pic>
          <p:nvPicPr>
            <p:cNvPr id="299" name="picture 299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475165" cy="4818905"/>
            </a:xfrm>
            <a:prstGeom prst="rect">
              <a:avLst/>
            </a:prstGeom>
          </p:spPr>
        </p:pic>
        <p:sp>
          <p:nvSpPr>
            <p:cNvPr id="300" name="textbox 300"/>
            <p:cNvSpPr/>
            <p:nvPr/>
          </p:nvSpPr>
          <p:spPr>
            <a:xfrm>
              <a:off x="396145" y="2406105"/>
              <a:ext cx="2687954" cy="112966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590"/>
                </a:lnSpc>
              </a:pPr>
              <a:endParaRPr lang="Arial" altLang="Arial" sz="100"/>
            </a:p>
            <a:p>
              <a:pPr marL="829145" algn="l" rtl="0" eaLnBrk="0">
                <a:lnSpc>
                  <a:spcPct val="91000"/>
                </a:lnSpc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</a:t>
              </a: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洗</a:t>
              </a:r>
              <a:endParaRPr lang="Microsoft YaHei" altLang="Microsoft YaHei" sz="2000"/>
            </a:p>
            <a:p>
              <a:pPr algn="l" rtl="0" eaLnBrk="0">
                <a:lnSpc>
                  <a:spcPct val="139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200723" indent="-188023" algn="l" rtl="0" eaLnBrk="0">
                <a:lnSpc>
                  <a:spcPct val="122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C9B44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去除重复</a:t>
              </a:r>
              <a:r>
                <a:rPr sz="1500" spc="0">
                  <a:solidFill>
                    <a:srgbClr val="C9B44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、无效和异常数据，填 </a:t>
              </a:r>
              <a:r>
                <a:rPr sz="1500" spc="-30">
                  <a:solidFill>
                    <a:srgbClr val="C9B44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补缺失值，确保数据</a:t>
              </a:r>
              <a:r>
                <a:rPr sz="1500" spc="-10">
                  <a:solidFill>
                    <a:srgbClr val="C9B44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</a:t>
              </a:r>
              <a:r>
                <a:rPr sz="1500" spc="0">
                  <a:solidFill>
                    <a:srgbClr val="C9B44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量。</a:t>
              </a:r>
              <a:endParaRPr lang="Microsoft YaHei" altLang="Microsoft YaHei" sz="1500"/>
            </a:p>
          </p:txBody>
        </p:sp>
        <p:sp>
          <p:nvSpPr>
            <p:cNvPr id="301" name="rect"/>
            <p:cNvSpPr/>
            <p:nvPr/>
          </p:nvSpPr>
          <p:spPr>
            <a:xfrm>
              <a:off x="1459786" y="4531584"/>
              <a:ext cx="555593" cy="81705"/>
            </a:xfrm>
            <a:prstGeom prst="rect">
              <a:avLst/>
            </a:prstGeom>
            <a:solidFill>
              <a:srgbClr val="C2984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8" name="group 88"/>
          <p:cNvGrpSpPr/>
          <p:nvPr/>
        </p:nvGrpSpPr>
        <p:grpSpPr>
          <a:xfrm rot="21600000">
            <a:off x="8124170" y="2737289"/>
            <a:ext cx="3475166" cy="3074811"/>
            <a:chExt cx="3475166" cy="3074811"/>
          </a:xfrm>
        </p:grpSpPr>
        <p:grpSp>
          <p:nvGrpSpPr>
            <p:cNvPr id="90" name="group 90"/>
            <p:cNvGrpSpPr/>
            <p:nvPr/>
          </p:nvGrpSpPr>
          <p:grpSpPr>
            <a:xfrm rot="21600000">
              <a:off x="0" y="0"/>
              <a:ext cx="3475166" cy="3074811"/>
              <a:chExt cx="3475166" cy="3074811"/>
            </a:xfrm>
          </p:grpSpPr>
          <p:sp>
            <p:nvSpPr>
              <p:cNvPr id="302" name="path"/>
              <p:cNvSpPr/>
              <p:nvPr/>
            </p:nvSpPr>
            <p:spPr>
              <a:xfrm>
                <a:off x="9525" y="9525"/>
                <a:ext cx="3456116" cy="3055761"/>
              </a:xfrm>
              <a:custGeom>
                <a:rect l="0" t="0" r="0" b="0"/>
                <a:pathLst>
                  <a:path w="5442" h="4812">
                    <a:moveTo>
                      <a:pt x="0" y="601"/>
                    </a:moveTo>
                    <a:cubicBezTo>
                      <a:pt x="0" y="269"/>
                      <a:pt x="269" y="0"/>
                      <a:pt x="601" y="0"/>
                    </a:cubicBezTo>
                    <a:lnTo>
                      <a:pt x="601" y="0"/>
                    </a:lnTo>
                    <a:lnTo>
                      <a:pt x="4841" y="0"/>
                    </a:lnTo>
                    <a:lnTo>
                      <a:pt x="4841" y="0"/>
                    </a:lnTo>
                    <a:lnTo>
                      <a:pt x="4841" y="0"/>
                    </a:lnTo>
                    <a:cubicBezTo>
                      <a:pt x="5173" y="0"/>
                      <a:pt x="5442" y="269"/>
                      <a:pt x="5442" y="601"/>
                    </a:cubicBezTo>
                    <a:lnTo>
                      <a:pt x="5442" y="601"/>
                    </a:lnTo>
                    <a:cubicBezTo>
                      <a:pt x="5442" y="601"/>
                      <a:pt x="5442" y="601"/>
                      <a:pt x="5442" y="601"/>
                    </a:cubicBezTo>
                    <a:lnTo>
                      <a:pt x="5442" y="601"/>
                    </a:lnTo>
                    <a:lnTo>
                      <a:pt x="5442" y="4210"/>
                    </a:lnTo>
                    <a:lnTo>
                      <a:pt x="5442" y="4210"/>
                    </a:lnTo>
                    <a:lnTo>
                      <a:pt x="5442" y="4210"/>
                    </a:lnTo>
                    <a:cubicBezTo>
                      <a:pt x="5442" y="4542"/>
                      <a:pt x="5173" y="4812"/>
                      <a:pt x="4841" y="4812"/>
                    </a:cubicBezTo>
                    <a:lnTo>
                      <a:pt x="4841" y="4812"/>
                    </a:lnTo>
                    <a:lnTo>
                      <a:pt x="601" y="4812"/>
                    </a:lnTo>
                    <a:lnTo>
                      <a:pt x="601" y="4812"/>
                    </a:lnTo>
                    <a:lnTo>
                      <a:pt x="601" y="4812"/>
                    </a:lnTo>
                    <a:cubicBezTo>
                      <a:pt x="269" y="4812"/>
                      <a:pt x="0" y="4542"/>
                      <a:pt x="0" y="4210"/>
                    </a:cubicBezTo>
                    <a:lnTo>
                      <a:pt x="0" y="601"/>
                    </a:lnTo>
                    <a:close/>
                  </a:path>
                </a:pathLst>
              </a:custGeom>
              <a:solidFill>
                <a:srgbClr val="1E0E01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3" name="path"/>
              <p:cNvSpPr/>
              <p:nvPr/>
            </p:nvSpPr>
            <p:spPr>
              <a:xfrm>
                <a:off x="0" y="0"/>
                <a:ext cx="3475166" cy="3074811"/>
              </a:xfrm>
              <a:custGeom>
                <a:rect l="0" t="0" r="0" b="0"/>
                <a:pathLst>
                  <a:path w="5472" h="4842">
                    <a:moveTo>
                      <a:pt x="15" y="616"/>
                    </a:moveTo>
                    <a:cubicBezTo>
                      <a:pt x="15" y="284"/>
                      <a:pt x="284" y="15"/>
                      <a:pt x="616" y="15"/>
                    </a:cubicBezTo>
                    <a:lnTo>
                      <a:pt x="616" y="15"/>
                    </a:lnTo>
                    <a:lnTo>
                      <a:pt x="4856" y="15"/>
                    </a:lnTo>
                    <a:lnTo>
                      <a:pt x="4856" y="15"/>
                    </a:lnTo>
                    <a:lnTo>
                      <a:pt x="4856" y="15"/>
                    </a:lnTo>
                    <a:cubicBezTo>
                      <a:pt x="5188" y="15"/>
                      <a:pt x="5457" y="284"/>
                      <a:pt x="5457" y="616"/>
                    </a:cubicBezTo>
                    <a:lnTo>
                      <a:pt x="5457" y="616"/>
                    </a:lnTo>
                    <a:cubicBezTo>
                      <a:pt x="5457" y="616"/>
                      <a:pt x="5457" y="616"/>
                      <a:pt x="5457" y="616"/>
                    </a:cubicBezTo>
                    <a:lnTo>
                      <a:pt x="5457" y="616"/>
                    </a:lnTo>
                    <a:lnTo>
                      <a:pt x="5457" y="4225"/>
                    </a:lnTo>
                    <a:lnTo>
                      <a:pt x="5457" y="4225"/>
                    </a:lnTo>
                    <a:lnTo>
                      <a:pt x="5457" y="4225"/>
                    </a:lnTo>
                    <a:cubicBezTo>
                      <a:pt x="5457" y="4557"/>
                      <a:pt x="5188" y="4827"/>
                      <a:pt x="4856" y="4827"/>
                    </a:cubicBezTo>
                    <a:lnTo>
                      <a:pt x="4856" y="4827"/>
                    </a:lnTo>
                    <a:lnTo>
                      <a:pt x="616" y="4827"/>
                    </a:lnTo>
                    <a:lnTo>
                      <a:pt x="616" y="4827"/>
                    </a:lnTo>
                    <a:lnTo>
                      <a:pt x="616" y="4827"/>
                    </a:lnTo>
                    <a:cubicBezTo>
                      <a:pt x="284" y="4827"/>
                      <a:pt x="15" y="4557"/>
                      <a:pt x="15" y="4225"/>
                    </a:cubicBezTo>
                    <a:lnTo>
                      <a:pt x="15" y="616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C9B67E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304" name="textbox 304"/>
            <p:cNvSpPr/>
            <p:nvPr/>
          </p:nvSpPr>
          <p:spPr>
            <a:xfrm>
              <a:off x="392147" y="662011"/>
              <a:ext cx="2691764" cy="167703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277"/>
                </a:lnSpc>
              </a:pPr>
              <a:endParaRPr lang="Arial" altLang="Arial" sz="100"/>
            </a:p>
            <a:p>
              <a:pPr marL="833145" algn="l" rtl="0" eaLnBrk="0">
                <a:lnSpc>
                  <a:spcPct val="91000"/>
                </a:lnSpc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</a:t>
              </a: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转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换</a:t>
              </a:r>
              <a:endParaRPr lang="Microsoft YaHei" altLang="Microsoft YaHei" sz="2000"/>
            </a:p>
            <a:p>
              <a:pPr algn="l" rtl="0" eaLnBrk="0">
                <a:lnSpc>
                  <a:spcPct val="140000"/>
                </a:lnSpc>
              </a:pPr>
              <a:endParaRPr lang="Arial" altLang="Arial" sz="1000"/>
            </a:p>
            <a:p>
              <a:pPr marL="15938" indent="-3238" algn="l" rtl="0" eaLnBrk="0">
                <a:lnSpc>
                  <a:spcPct val="121000"/>
                </a:lnSpc>
                <a:spcBef>
                  <a:spcPts val="457"/>
                </a:spcBef>
              </a:pPr>
              <a:r>
                <a:rPr sz="1500" spc="-10">
                  <a:solidFill>
                    <a:srgbClr val="C9B44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</a:t>
              </a:r>
              <a:r>
                <a:rPr sz="1500" spc="0">
                  <a:solidFill>
                    <a:srgbClr val="C9B44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数据转换为适合分析的格式或 </a:t>
              </a:r>
              <a:r>
                <a:rPr sz="1500" spc="-10">
                  <a:solidFill>
                    <a:srgbClr val="C9B44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类型，如</a:t>
              </a:r>
              <a:r>
                <a:rPr sz="1500" spc="0">
                  <a:solidFill>
                    <a:srgbClr val="C9B44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将文本数据转换为数值 </a:t>
              </a:r>
              <a:r>
                <a:rPr sz="1500" spc="-10">
                  <a:solidFill>
                    <a:srgbClr val="C9B44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型数据，</a:t>
              </a:r>
              <a:r>
                <a:rPr sz="1500" spc="0">
                  <a:solidFill>
                    <a:srgbClr val="C9B44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对日期和时间数据进行</a:t>
              </a:r>
              <a:endParaRPr lang="Microsoft YaHei" altLang="Microsoft YaHei" sz="1500"/>
            </a:p>
            <a:p>
              <a:pPr algn="l" rtl="0" eaLnBrk="0">
                <a:lnSpc>
                  <a:spcPct val="111000"/>
                </a:lnSpc>
              </a:pPr>
              <a:endParaRPr lang="Arial" altLang="Arial" sz="400"/>
            </a:p>
            <a:p>
              <a:pPr marL="965961" algn="l" rtl="0" eaLnBrk="0">
                <a:lnSpc>
                  <a:spcPct val="96000"/>
                </a:lnSpc>
                <a:spcBef>
                  <a:spcPts val="5"/>
                </a:spcBef>
              </a:pPr>
              <a:r>
                <a:rPr sz="1400" spc="-100">
                  <a:solidFill>
                    <a:srgbClr val="C9B44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处理等</a:t>
              </a:r>
              <a:r>
                <a:rPr sz="1400" spc="-90">
                  <a:solidFill>
                    <a:srgbClr val="C9B44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400"/>
            </a:p>
          </p:txBody>
        </p:sp>
        <p:sp>
          <p:nvSpPr>
            <p:cNvPr id="305" name="rect"/>
            <p:cNvSpPr/>
            <p:nvPr/>
          </p:nvSpPr>
          <p:spPr>
            <a:xfrm>
              <a:off x="1459785" y="2787491"/>
              <a:ext cx="555593" cy="81705"/>
            </a:xfrm>
            <a:prstGeom prst="rect">
              <a:avLst/>
            </a:prstGeom>
            <a:solidFill>
              <a:srgbClr val="C2984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92" name="group 92"/>
          <p:cNvGrpSpPr/>
          <p:nvPr/>
        </p:nvGrpSpPr>
        <p:grpSpPr>
          <a:xfrm rot="21600000">
            <a:off x="4358416" y="2737289"/>
            <a:ext cx="3475166" cy="3074811"/>
            <a:chExt cx="3475166" cy="3074811"/>
          </a:xfrm>
        </p:grpSpPr>
        <p:grpSp>
          <p:nvGrpSpPr>
            <p:cNvPr id="94" name="group 94"/>
            <p:cNvGrpSpPr/>
            <p:nvPr/>
          </p:nvGrpSpPr>
          <p:grpSpPr>
            <a:xfrm rot="21600000">
              <a:off x="0" y="0"/>
              <a:ext cx="3475166" cy="3074811"/>
              <a:chExt cx="3475166" cy="3074811"/>
            </a:xfrm>
          </p:grpSpPr>
          <p:sp>
            <p:nvSpPr>
              <p:cNvPr id="306" name="path"/>
              <p:cNvSpPr/>
              <p:nvPr/>
            </p:nvSpPr>
            <p:spPr>
              <a:xfrm>
                <a:off x="9525" y="9525"/>
                <a:ext cx="3456116" cy="3055761"/>
              </a:xfrm>
              <a:custGeom>
                <a:rect l="0" t="0" r="0" b="0"/>
                <a:pathLst>
                  <a:path w="5442" h="4812">
                    <a:moveTo>
                      <a:pt x="0" y="601"/>
                    </a:moveTo>
                    <a:cubicBezTo>
                      <a:pt x="0" y="269"/>
                      <a:pt x="269" y="0"/>
                      <a:pt x="601" y="0"/>
                    </a:cubicBezTo>
                    <a:lnTo>
                      <a:pt x="601" y="0"/>
                    </a:lnTo>
                    <a:lnTo>
                      <a:pt x="4841" y="0"/>
                    </a:lnTo>
                    <a:lnTo>
                      <a:pt x="4841" y="0"/>
                    </a:lnTo>
                    <a:lnTo>
                      <a:pt x="4841" y="0"/>
                    </a:lnTo>
                    <a:cubicBezTo>
                      <a:pt x="5173" y="0"/>
                      <a:pt x="5442" y="269"/>
                      <a:pt x="5442" y="601"/>
                    </a:cubicBezTo>
                    <a:lnTo>
                      <a:pt x="5442" y="601"/>
                    </a:lnTo>
                    <a:cubicBezTo>
                      <a:pt x="5442" y="601"/>
                      <a:pt x="5442" y="601"/>
                      <a:pt x="5442" y="601"/>
                    </a:cubicBezTo>
                    <a:lnTo>
                      <a:pt x="5442" y="601"/>
                    </a:lnTo>
                    <a:lnTo>
                      <a:pt x="5442" y="4210"/>
                    </a:lnTo>
                    <a:lnTo>
                      <a:pt x="5442" y="4210"/>
                    </a:lnTo>
                    <a:lnTo>
                      <a:pt x="5442" y="4210"/>
                    </a:lnTo>
                    <a:cubicBezTo>
                      <a:pt x="5442" y="4542"/>
                      <a:pt x="5173" y="4812"/>
                      <a:pt x="4841" y="4812"/>
                    </a:cubicBezTo>
                    <a:lnTo>
                      <a:pt x="4841" y="4812"/>
                    </a:lnTo>
                    <a:lnTo>
                      <a:pt x="601" y="4812"/>
                    </a:lnTo>
                    <a:lnTo>
                      <a:pt x="601" y="4812"/>
                    </a:lnTo>
                    <a:cubicBezTo>
                      <a:pt x="269" y="4812"/>
                      <a:pt x="0" y="4542"/>
                      <a:pt x="0" y="4210"/>
                    </a:cubicBezTo>
                    <a:lnTo>
                      <a:pt x="0" y="601"/>
                    </a:lnTo>
                    <a:close/>
                  </a:path>
                </a:pathLst>
              </a:custGeom>
              <a:solidFill>
                <a:srgbClr val="1E0E01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7" name="path"/>
              <p:cNvSpPr/>
              <p:nvPr/>
            </p:nvSpPr>
            <p:spPr>
              <a:xfrm>
                <a:off x="0" y="0"/>
                <a:ext cx="3475166" cy="3074811"/>
              </a:xfrm>
              <a:custGeom>
                <a:rect l="0" t="0" r="0" b="0"/>
                <a:pathLst>
                  <a:path w="5472" h="4842">
                    <a:moveTo>
                      <a:pt x="15" y="616"/>
                    </a:moveTo>
                    <a:cubicBezTo>
                      <a:pt x="15" y="284"/>
                      <a:pt x="284" y="15"/>
                      <a:pt x="616" y="15"/>
                    </a:cubicBezTo>
                    <a:lnTo>
                      <a:pt x="616" y="15"/>
                    </a:lnTo>
                    <a:lnTo>
                      <a:pt x="4856" y="15"/>
                    </a:lnTo>
                    <a:lnTo>
                      <a:pt x="4856" y="15"/>
                    </a:lnTo>
                    <a:lnTo>
                      <a:pt x="4856" y="15"/>
                    </a:lnTo>
                    <a:cubicBezTo>
                      <a:pt x="5188" y="15"/>
                      <a:pt x="5457" y="284"/>
                      <a:pt x="5457" y="616"/>
                    </a:cubicBezTo>
                    <a:lnTo>
                      <a:pt x="5457" y="616"/>
                    </a:lnTo>
                    <a:cubicBezTo>
                      <a:pt x="5457" y="616"/>
                      <a:pt x="5457" y="616"/>
                      <a:pt x="5457" y="616"/>
                    </a:cubicBezTo>
                    <a:lnTo>
                      <a:pt x="5457" y="616"/>
                    </a:lnTo>
                    <a:lnTo>
                      <a:pt x="5457" y="4225"/>
                    </a:lnTo>
                    <a:lnTo>
                      <a:pt x="5457" y="4225"/>
                    </a:lnTo>
                    <a:lnTo>
                      <a:pt x="5457" y="4225"/>
                    </a:lnTo>
                    <a:cubicBezTo>
                      <a:pt x="5457" y="4557"/>
                      <a:pt x="5188" y="4827"/>
                      <a:pt x="4856" y="4827"/>
                    </a:cubicBezTo>
                    <a:lnTo>
                      <a:pt x="4856" y="4827"/>
                    </a:lnTo>
                    <a:lnTo>
                      <a:pt x="616" y="4827"/>
                    </a:lnTo>
                    <a:lnTo>
                      <a:pt x="616" y="4827"/>
                    </a:lnTo>
                    <a:cubicBezTo>
                      <a:pt x="284" y="4827"/>
                      <a:pt x="15" y="4557"/>
                      <a:pt x="15" y="4225"/>
                    </a:cubicBezTo>
                    <a:lnTo>
                      <a:pt x="15" y="616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C9B67E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308" name="textbox 308"/>
            <p:cNvSpPr/>
            <p:nvPr/>
          </p:nvSpPr>
          <p:spPr>
            <a:xfrm>
              <a:off x="393860" y="662011"/>
              <a:ext cx="2690495" cy="112966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590"/>
                </a:lnSpc>
              </a:pPr>
              <a:endParaRPr lang="Arial" altLang="Arial" sz="100"/>
            </a:p>
            <a:p>
              <a:pPr marL="831429" algn="l" rtl="0" eaLnBrk="0">
                <a:lnSpc>
                  <a:spcPct val="91000"/>
                </a:lnSpc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</a:t>
              </a: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</a:t>
              </a:r>
              <a:endParaRPr lang="Microsoft YaHei" altLang="Microsoft YaHei" sz="2000"/>
            </a:p>
            <a:p>
              <a:pPr algn="l" rtl="0" eaLnBrk="0">
                <a:lnSpc>
                  <a:spcPct val="139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07188" indent="-94488" algn="l" rtl="0" eaLnBrk="0">
                <a:lnSpc>
                  <a:spcPct val="122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C9B44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对数</a:t>
              </a:r>
              <a:r>
                <a:rPr sz="1500" spc="0">
                  <a:solidFill>
                    <a:srgbClr val="C9B44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据进行分类、排序、分组等 </a:t>
              </a:r>
              <a:r>
                <a:rPr sz="1500" spc="-30">
                  <a:solidFill>
                    <a:srgbClr val="C9B44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操作，以便更好地进</a:t>
              </a:r>
              <a:r>
                <a:rPr sz="1500" spc="-10">
                  <a:solidFill>
                    <a:srgbClr val="C9B44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</a:t>
              </a:r>
              <a:r>
                <a:rPr sz="1500" spc="0">
                  <a:solidFill>
                    <a:srgbClr val="C9B44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分析。</a:t>
              </a:r>
              <a:endParaRPr lang="Microsoft YaHei" altLang="Microsoft YaHei" sz="1500"/>
            </a:p>
          </p:txBody>
        </p:sp>
        <p:sp>
          <p:nvSpPr>
            <p:cNvPr id="309" name="rect"/>
            <p:cNvSpPr/>
            <p:nvPr/>
          </p:nvSpPr>
          <p:spPr>
            <a:xfrm>
              <a:off x="1459787" y="2787491"/>
              <a:ext cx="555592" cy="81705"/>
            </a:xfrm>
            <a:prstGeom prst="rect">
              <a:avLst/>
            </a:prstGeom>
            <a:solidFill>
              <a:srgbClr val="C2984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10" name="path"/>
          <p:cNvSpPr/>
          <p:nvPr/>
        </p:nvSpPr>
        <p:spPr>
          <a:xfrm>
            <a:off x="8700496" y="993195"/>
            <a:ext cx="2322518" cy="2322518"/>
          </a:xfrm>
          <a:custGeom>
            <a:rect l="0" t="0" r="0" b="0"/>
            <a:pathLst>
              <a:path w="3657" h="3657">
                <a:moveTo>
                  <a:pt x="2743" y="914"/>
                </a:moveTo>
                <a:cubicBezTo>
                  <a:pt x="3248" y="1419"/>
                  <a:pt x="3248" y="2238"/>
                  <a:pt x="2743" y="2743"/>
                </a:cubicBezTo>
                <a:lnTo>
                  <a:pt x="2743" y="2743"/>
                </a:lnTo>
                <a:cubicBezTo>
                  <a:pt x="2438" y="3047"/>
                  <a:pt x="2133" y="3352"/>
                  <a:pt x="1828" y="3657"/>
                </a:cubicBezTo>
                <a:lnTo>
                  <a:pt x="1828" y="3657"/>
                </a:lnTo>
                <a:cubicBezTo>
                  <a:pt x="1523" y="3352"/>
                  <a:pt x="1219" y="3047"/>
                  <a:pt x="914" y="2743"/>
                </a:cubicBezTo>
                <a:lnTo>
                  <a:pt x="914" y="2743"/>
                </a:lnTo>
                <a:lnTo>
                  <a:pt x="914" y="2743"/>
                </a:lnTo>
                <a:lnTo>
                  <a:pt x="914" y="2743"/>
                </a:lnTo>
                <a:cubicBezTo>
                  <a:pt x="409" y="2238"/>
                  <a:pt x="409" y="1419"/>
                  <a:pt x="914" y="914"/>
                </a:cubicBezTo>
                <a:lnTo>
                  <a:pt x="914" y="914"/>
                </a:lnTo>
                <a:lnTo>
                  <a:pt x="914" y="914"/>
                </a:lnTo>
                <a:lnTo>
                  <a:pt x="914" y="914"/>
                </a:lnTo>
                <a:cubicBezTo>
                  <a:pt x="1419" y="409"/>
                  <a:pt x="2238" y="409"/>
                  <a:pt x="2743" y="914"/>
                </a:cubicBezTo>
                <a:lnTo>
                  <a:pt x="2743" y="914"/>
                </a:lnTo>
                <a:close/>
              </a:path>
            </a:pathLst>
          </a:cu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1" name="path"/>
          <p:cNvSpPr/>
          <p:nvPr/>
        </p:nvSpPr>
        <p:spPr>
          <a:xfrm>
            <a:off x="4934740" y="993196"/>
            <a:ext cx="2322517" cy="2322517"/>
          </a:xfrm>
          <a:custGeom>
            <a:rect l="0" t="0" r="0" b="0"/>
            <a:pathLst>
              <a:path w="3657" h="3657">
                <a:moveTo>
                  <a:pt x="2743" y="914"/>
                </a:moveTo>
                <a:cubicBezTo>
                  <a:pt x="3248" y="1419"/>
                  <a:pt x="3248" y="2238"/>
                  <a:pt x="2743" y="2743"/>
                </a:cubicBezTo>
                <a:lnTo>
                  <a:pt x="2743" y="2743"/>
                </a:lnTo>
                <a:cubicBezTo>
                  <a:pt x="2438" y="3047"/>
                  <a:pt x="2133" y="3352"/>
                  <a:pt x="1828" y="3657"/>
                </a:cubicBezTo>
                <a:lnTo>
                  <a:pt x="1828" y="3657"/>
                </a:lnTo>
                <a:cubicBezTo>
                  <a:pt x="1523" y="3352"/>
                  <a:pt x="1219" y="3047"/>
                  <a:pt x="914" y="2743"/>
                </a:cubicBezTo>
                <a:lnTo>
                  <a:pt x="914" y="2743"/>
                </a:lnTo>
                <a:lnTo>
                  <a:pt x="914" y="2743"/>
                </a:lnTo>
                <a:lnTo>
                  <a:pt x="914" y="2743"/>
                </a:lnTo>
                <a:cubicBezTo>
                  <a:pt x="409" y="2238"/>
                  <a:pt x="409" y="1419"/>
                  <a:pt x="914" y="914"/>
                </a:cubicBezTo>
                <a:lnTo>
                  <a:pt x="914" y="914"/>
                </a:lnTo>
                <a:lnTo>
                  <a:pt x="914" y="914"/>
                </a:lnTo>
                <a:lnTo>
                  <a:pt x="914" y="914"/>
                </a:lnTo>
                <a:cubicBezTo>
                  <a:pt x="1419" y="409"/>
                  <a:pt x="2238" y="409"/>
                  <a:pt x="2743" y="914"/>
                </a:cubicBezTo>
                <a:lnTo>
                  <a:pt x="2743" y="914"/>
                </a:lnTo>
                <a:close/>
              </a:path>
            </a:pathLst>
          </a:cu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2" name="textbox 312"/>
          <p:cNvSpPr/>
          <p:nvPr/>
        </p:nvSpPr>
        <p:spPr>
          <a:xfrm>
            <a:off x="562348" y="325042"/>
            <a:ext cx="5241290" cy="495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8000"/>
              </a:lnSpc>
            </a:pPr>
            <a:endParaRPr lang="Arial" altLang="Arial" sz="400"/>
          </a:p>
          <a:p>
            <a:pPr marL="408189" algn="l" rtl="0" eaLnBrk="0">
              <a:lnSpc>
                <a:spcPct val="90000"/>
              </a:lnSpc>
              <a:spcBef>
                <a:spcPts val="1"/>
              </a:spcBef>
              <a:tabLst>
                <a:tab pos="659130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洗、整理与转换技巧</a:t>
            </a:r>
            <a:endParaRPr lang="Microsoft YaHei" altLang="Microsoft YaHei" sz="3000"/>
          </a:p>
        </p:txBody>
      </p:sp>
      <p:grpSp>
        <p:nvGrpSpPr>
          <p:cNvPr id="96" name="group 96"/>
          <p:cNvGrpSpPr/>
          <p:nvPr/>
        </p:nvGrpSpPr>
        <p:grpSpPr>
          <a:xfrm rot="21600000">
            <a:off x="575048" y="337742"/>
            <a:ext cx="395489" cy="433246"/>
            <a:chExt cx="395489" cy="433246"/>
          </a:xfrm>
        </p:grpSpPr>
        <p:sp>
          <p:nvSpPr>
            <p:cNvPr id="313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4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5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6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7" name="path"/>
            <p:cNvSpPr/>
            <p:nvPr/>
          </p:nvSpPr>
          <p:spPr>
            <a:xfrm>
              <a:off x="0" y="117773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8" name="path"/>
            <p:cNvSpPr/>
            <p:nvPr/>
          </p:nvSpPr>
          <p:spPr>
            <a:xfrm>
              <a:off x="114076" y="119489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9" name="path"/>
            <p:cNvSpPr/>
            <p:nvPr/>
          </p:nvSpPr>
          <p:spPr>
            <a:xfrm>
              <a:off x="224718" y="128459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0" name="path"/>
            <p:cNvSpPr/>
            <p:nvPr/>
          </p:nvSpPr>
          <p:spPr>
            <a:xfrm>
              <a:off x="329895" y="124326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1" name="path"/>
            <p:cNvSpPr/>
            <p:nvPr/>
          </p:nvSpPr>
          <p:spPr>
            <a:xfrm>
              <a:off x="0" y="2355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2" name="path"/>
            <p:cNvSpPr/>
            <p:nvPr/>
          </p:nvSpPr>
          <p:spPr>
            <a:xfrm>
              <a:off x="114076" y="237263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3" name="path"/>
            <p:cNvSpPr/>
            <p:nvPr/>
          </p:nvSpPr>
          <p:spPr>
            <a:xfrm>
              <a:off x="224718" y="246233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4" name="path"/>
            <p:cNvSpPr/>
            <p:nvPr/>
          </p:nvSpPr>
          <p:spPr>
            <a:xfrm>
              <a:off x="329895" y="242100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5" name="path"/>
            <p:cNvSpPr/>
            <p:nvPr/>
          </p:nvSpPr>
          <p:spPr>
            <a:xfrm>
              <a:off x="0" y="353321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6" name="path"/>
            <p:cNvSpPr/>
            <p:nvPr/>
          </p:nvSpPr>
          <p:spPr>
            <a:xfrm>
              <a:off x="114076" y="3550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7" name="path"/>
            <p:cNvSpPr/>
            <p:nvPr/>
          </p:nvSpPr>
          <p:spPr>
            <a:xfrm>
              <a:off x="224718" y="3640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8" name="path"/>
            <p:cNvSpPr/>
            <p:nvPr/>
          </p:nvSpPr>
          <p:spPr>
            <a:xfrm>
              <a:off x="329895" y="359874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329" name="picture 32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58284" y="1416741"/>
            <a:ext cx="1475426" cy="1475427"/>
          </a:xfrm>
          <a:prstGeom prst="rect">
            <a:avLst/>
          </a:prstGeom>
        </p:spPr>
      </p:pic>
      <p:pic>
        <p:nvPicPr>
          <p:cNvPr id="330" name="picture 33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121093" y="1416741"/>
            <a:ext cx="1475426" cy="1475427"/>
          </a:xfrm>
          <a:prstGeom prst="rect">
            <a:avLst/>
          </a:prstGeom>
        </p:spPr>
      </p:pic>
      <p:sp>
        <p:nvSpPr>
          <p:cNvPr id="331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2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3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4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5" name="picture 33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336" name="textbox 336"/>
          <p:cNvSpPr/>
          <p:nvPr/>
        </p:nvSpPr>
        <p:spPr>
          <a:xfrm>
            <a:off x="6190591" y="3410675"/>
            <a:ext cx="5386070" cy="10452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78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视化工具</a:t>
            </a:r>
            <a:endParaRPr lang="Microsoft YaHei" altLang="Microsoft YaHei" sz="16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marL="12948" algn="l" rtl="0" eaLnBrk="0">
              <a:lnSpc>
                <a:spcPct val="91000"/>
              </a:lnSpc>
              <a:spcBef>
                <a:spcPts val="455"/>
              </a:spcBef>
            </a:pPr>
            <a:r>
              <a:rPr sz="1500" spc="-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掌握常用的数据可视化工具，如Excel、Tableau、  Pow</a:t>
            </a:r>
            <a:r>
              <a:rPr sz="1500" spc="-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r>
              <a:rPr sz="1500" spc="-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</a:t>
            </a:r>
            <a:r>
              <a:rPr sz="1500" spc="-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等，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7139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7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以便高效地完成数据可视化工作</a:t>
            </a:r>
            <a:r>
              <a:rPr sz="1500" spc="-6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337" name="textbox 337"/>
          <p:cNvSpPr/>
          <p:nvPr/>
        </p:nvSpPr>
        <p:spPr>
          <a:xfrm>
            <a:off x="6188173" y="5073250"/>
            <a:ext cx="5166995" cy="1057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62"/>
              </a:lnSpc>
            </a:pPr>
            <a:endParaRPr lang="Arial" altLang="Arial" sz="100"/>
          </a:p>
          <a:p>
            <a:pPr marL="13282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计原则</a:t>
            </a:r>
            <a:endParaRPr lang="Microsoft YaHei" altLang="Microsoft YaHei" sz="16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9"/>
              </a:spcBef>
            </a:pP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数据可视化的设计原则，如简洁明了、色彩搭配合理、突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27749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7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出重点等，使呈现的数据更加直观</a:t>
            </a:r>
            <a:r>
              <a:rPr sz="1500" spc="-6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懂。</a:t>
            </a:r>
            <a:endParaRPr lang="Microsoft YaHei" altLang="Microsoft YaHei" sz="1500"/>
          </a:p>
        </p:txBody>
      </p:sp>
      <p:sp>
        <p:nvSpPr>
          <p:cNvPr id="338" name="textbox 338"/>
          <p:cNvSpPr/>
          <p:nvPr/>
        </p:nvSpPr>
        <p:spPr>
          <a:xfrm>
            <a:off x="6187982" y="2217126"/>
            <a:ext cx="5129529" cy="5765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68"/>
              </a:lnSpc>
            </a:pPr>
            <a:endParaRPr lang="Arial" altLang="Arial" sz="100"/>
          </a:p>
          <a:p>
            <a:pPr marL="13080" algn="l" rtl="0" eaLnBrk="0">
              <a:lnSpc>
                <a:spcPct val="91000"/>
              </a:lnSpc>
            </a:pPr>
            <a:r>
              <a:rPr sz="1500" spc="-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根据数据类型和分析目的，选择合适的图表类型，如柱状</a:t>
            </a:r>
            <a:r>
              <a:rPr sz="1500" spc="-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折线图、饼图等</a:t>
            </a:r>
            <a:r>
              <a:rPr sz="1500" spc="-9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339" name="textbox 339"/>
          <p:cNvSpPr/>
          <p:nvPr/>
        </p:nvSpPr>
        <p:spPr>
          <a:xfrm>
            <a:off x="442263" y="318468"/>
            <a:ext cx="4980304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5"/>
              </a:spcBef>
              <a:tabLst>
                <a:tab pos="779144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可视化呈现方式选择</a:t>
            </a:r>
            <a:endParaRPr lang="Microsoft YaHei" altLang="Microsoft YaHei" sz="3000"/>
          </a:p>
        </p:txBody>
      </p:sp>
      <p:grpSp>
        <p:nvGrpSpPr>
          <p:cNvPr id="98" name="group 9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4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0" name="group 100"/>
          <p:cNvGrpSpPr/>
          <p:nvPr/>
        </p:nvGrpSpPr>
        <p:grpSpPr>
          <a:xfrm rot="21600000">
            <a:off x="4935910" y="1819580"/>
            <a:ext cx="993757" cy="993757"/>
            <a:chExt cx="993757" cy="993757"/>
          </a:xfrm>
        </p:grpSpPr>
        <p:sp>
          <p:nvSpPr>
            <p:cNvPr id="360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1" name="textbox 361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6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300"/>
            </a:p>
          </p:txBody>
        </p:sp>
      </p:grpSp>
      <p:grpSp>
        <p:nvGrpSpPr>
          <p:cNvPr id="102" name="group 102"/>
          <p:cNvGrpSpPr/>
          <p:nvPr/>
        </p:nvGrpSpPr>
        <p:grpSpPr>
          <a:xfrm rot="21600000">
            <a:off x="4935910" y="3457770"/>
            <a:ext cx="993757" cy="993757"/>
            <a:chExt cx="993757" cy="993757"/>
          </a:xfrm>
        </p:grpSpPr>
        <p:sp>
          <p:nvSpPr>
            <p:cNvPr id="362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3" name="textbox 363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  <p:grpSp>
        <p:nvGrpSpPr>
          <p:cNvPr id="104" name="group 104"/>
          <p:cNvGrpSpPr/>
          <p:nvPr/>
        </p:nvGrpSpPr>
        <p:grpSpPr>
          <a:xfrm rot="21600000">
            <a:off x="4935910" y="5095960"/>
            <a:ext cx="993757" cy="993757"/>
            <a:chExt cx="993757" cy="993757"/>
          </a:xfrm>
        </p:grpSpPr>
        <p:sp>
          <p:nvSpPr>
            <p:cNvPr id="364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5" name="textbox 365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  <p:sp>
        <p:nvSpPr>
          <p:cNvPr id="366" name="textbox 366"/>
          <p:cNvSpPr/>
          <p:nvPr/>
        </p:nvSpPr>
        <p:spPr>
          <a:xfrm>
            <a:off x="6197526" y="1759885"/>
            <a:ext cx="1237614" cy="247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3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图表类型选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择</a:t>
            </a:r>
            <a:endParaRPr lang="Microsoft YaHei" altLang="Microsoft YaHei" sz="16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67" name="picture 36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368" name="textbox 368"/>
          <p:cNvSpPr/>
          <p:nvPr/>
        </p:nvSpPr>
        <p:spPr>
          <a:xfrm>
            <a:off x="3522979" y="972797"/>
            <a:ext cx="5158104" cy="3545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67"/>
              </a:lnSpc>
            </a:pPr>
            <a:endParaRPr lang="Arial" altLang="Arial" sz="100"/>
          </a:p>
          <a:p>
            <a:pPr marL="55736" algn="l" rtl="0" eaLnBrk="0">
              <a:lnSpc>
                <a:spcPct val="66000"/>
              </a:lnSpc>
            </a:pPr>
            <a:r>
              <a:rPr sz="8400" spc="2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8400" spc="23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8400"/>
          </a:p>
          <a:p>
            <a:pPr marL="1955663" algn="l" rtl="0" eaLnBrk="0">
              <a:lnSpc>
                <a:spcPts val="10877"/>
              </a:lnSpc>
            </a:pPr>
            <a:r>
              <a:rPr sz="8400" spc="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8400" spc="8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84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877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业务流程梳理与优化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https://d.book118.com/967130131111006052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2024-09-26T02:18:08.775</cp:lastPrinted>
  <dcterms:created xsi:type="dcterms:W3CDTF">2024-09-25T18:18:08Z</dcterms:created>
  <dcterms:modified xsi:type="dcterms:W3CDTF">2024-09-25T18:18:10Z</dcterms:modified>
</cp:coreProperties>
</file>