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646F71C-F274-43A5-9B66-8BD0E7F881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10B0E0-4DBF-4BEE-8297-354192EE4D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987374E-7BA6-4D6A-9A6F-2CBEEA158F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FD66B1-C8E3-4D0A-A4E1-A99B5C6B63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2421548-6104-4749-8D05-22CEC62ECF3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F4228E8-EC75-4325-832C-D9B2C5F31EE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D6E0F24-4328-40D9-A5A1-105F90F9E72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2C2F3A-D719-4ABA-874C-B157926239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49A0FF-0469-4F46-BA9A-BB3EB52B42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300FD7-A052-4B19-8974-4C3402C22B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90D4FEE-C014-46C0-90C4-BDC43D3EF4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7132005010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汇报人：PPT可修改</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区块链行业的电子证据存证培训</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2024-01-23</a:t>
            </a:r>
          </a:p>
        </p:txBody>
      </p:sp>
      <p:grpSp>
        <p:nvGrpSpPr>
          <p:cNvPr id="5" name="Group 5"/>
          <p:cNvGrpSpPr/>
          <p:nvPr/>
        </p:nvGrpSpPr>
        <p:grpSpPr>
          <a:xfrm>
            <a:off x="5059558" y="1161765"/>
            <a:ext cx="2072884" cy="2072884"/>
            <a:chOff x="5059558" y="1161765"/>
            <a:chExt cx="2072884" cy="2072884"/>
          </a:xfrm>
        </p:grpSpPr>
        <p:sp>
          <p:nvSpPr>
            <p:cNvPr id="6" name="AutoShape 6"/>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116739" y="1218945"/>
            <a:ext cx="1958523" cy="1958523"/>
            <a:chOff x="5116739" y="1218945"/>
            <a:chExt cx="1958523" cy="1958523"/>
          </a:xfrm>
        </p:grpSpPr>
        <p:sp>
          <p:nvSpPr>
            <p:cNvPr id="8" name="Freeform 8"/>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5441229" y="1902429"/>
            <a:ext cx="1309543" cy="896478"/>
            <a:chOff x="5441229" y="1902429"/>
            <a:chExt cx="1309543" cy="896478"/>
          </a:xfrm>
        </p:grpSpPr>
        <p:sp>
          <p:nvSpPr>
            <p:cNvPr id="12" name="Freeform 12"/>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1200" y="495117"/>
            <a:ext cx="757489" cy="757489"/>
            <a:chOff x="551200" y="495117"/>
            <a:chExt cx="757489" cy="757489"/>
          </a:xfrm>
        </p:grpSpPr>
        <p:sp>
          <p:nvSpPr>
            <p:cNvPr id="3" name="AutoShape 3"/>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572171" y="516087"/>
            <a:ext cx="715670" cy="715670"/>
            <a:chOff x="572171" y="516087"/>
            <a:chExt cx="715670" cy="715670"/>
          </a:xfrm>
        </p:grpSpPr>
        <p:sp>
          <p:nvSpPr>
            <p:cNvPr id="5" name="Freeform 5"/>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9" name="Connector 9"/>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10" name="TextBox 10"/>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区块链与电子证据概述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电子证据存证现状及挑战</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基于区块链技术电子证据存证系统设计</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实践案例：某金融机构基于区块链电子证据存证系统实施</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法律政策环境及合规性探讨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未来发展趋势预测与前景展望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区块链与电子证据概述</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区块链是一种分布式数据库，通过密码学算法保证数据传输和访问的安全。它允许网络中的参与者在不需要中心化信任机构的情况下进行安全、可追溯、不可篡改的数据交换和传输。</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区块链技术具有去中心化、不可篡改、匿名性、透明性等特点。其中，去中心化避免了单点故障和中心化机构的控制；不可篡改性保证了数据的真实性和可信度；匿名性保护了用户的隐私；透明性则让所有人都可以查看链上的数据，确保公平公正。</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区块链技术原理</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区块链技术特点</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区块链技术原理及特点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电子证据定义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电子证据是指通过电子设备生成、存储或传输的，用于证明案件事实的各种数据和信息。它包括但不限于电子邮件、短信、社交媒体消息、电子文档、数据库记录等。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电子证据分类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根据来源和形式，电子证据可分为电子设备生成证据、电子设备存储证据和电子设备传输证据。此外，根据证明力大小，电子证据还可分为直接证据和间接证据。</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32458" r="3245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电子证据定义与分类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区块链在电子证据存证中应用价值</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提高电子证据的真实性</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区块链技术的不可篡改性确保了电子证据的真实性和可信度，避免了证据被篡改或伪造的可能性。</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增强电子证据的安全性</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区块链技术的分布式存储和加密传输保证了电子证据的安全性，防止了数据泄露和非法访问。</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提高电子证据的追溯性</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区块链技术的可追溯性使得电子证据的来源和流转过程可以被清晰地追踪和记录，有助于查明事实真相。</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降低电子证据的存证成本</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传统的电子证据存证方式往往需要耗费大量的人力和物力成本，而区块链技术可以实现自动化存证和验证，降低了存证成本。</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电子证据存证现状及挑战</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传统电子证据存证方式依赖于中心化服务器，存在单点故障和数据篡改风险。</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中心化存储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信任问题</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5610" r="2561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跨机构协作难</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由于缺乏透明度和可信度，传统方式难以确保电子证据的真实性和完整性。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不同机构间难以实现电子证据的互信互认，影响司法效率和公正性。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传统电子证据存证方式及问题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区块链技术采用去中心化存储方式，确保数据的安全性和可信度。</a:t>
            </a:r>
          </a:p>
        </p:txBody>
      </p:sp>
      <p:pic>
        <p:nvPicPr>
          <p:cNvPr id="4" name="Picture 4"/>
          <p:cNvPicPr>
            <a:picLocks noChangeAspect="1"/>
          </p:cNvPicPr>
          <p:nvPr/>
        </p:nvPicPr>
        <p:blipFill>
          <a:blip r:embed="rId2"/>
          <a:srcRect l="21875" r="21875"/>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67" r="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21875" r="21875"/>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去中心化存储</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区块链上的数据具有不可篡改性，保障电子证据的真实性和完整性。</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不可篡改</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区块链技术提供高度透明的数据记录，增强各方之间的信任。</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透明度高</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区块链技术在电子证据存证中优势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在保障数据透明度的同时，需关注数据隐私保护问题，采取必要的技术和管理措施。</a:t>
            </a:r>
            <a:endParaRPr lang="en-US" sz="1100"/>
          </a:p>
        </p:txBody>
      </p:sp>
      <p:sp>
        <p:nvSpPr>
          <p:cNvPr id="10" name="AutoShape 10"/>
          <p:cNvSpPr/>
          <p:nvPr/>
        </p:nvSpPr>
        <p:spPr>
          <a:xfrm>
            <a:off x="1411224" y="2644137"/>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各国对区块链技术的法律监管政策不同，需关注国际动态，适应不同法律环境。</a:t>
            </a:r>
            <a:endParaRPr lang="en-US" sz="1100"/>
          </a:p>
        </p:txBody>
      </p:sp>
      <p:sp>
        <p:nvSpPr>
          <p:cNvPr id="11" name="AutoShape 11"/>
          <p:cNvSpPr/>
          <p:nvPr/>
        </p:nvSpPr>
        <p:spPr>
          <a:xfrm>
            <a:off x="7965938" y="1476145"/>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区块链技术仍处于不断成熟阶段，需持续关注和跟进技术发展。</a:t>
            </a:r>
            <a:endParaRPr lang="en-US" sz="1100"/>
          </a:p>
        </p:txBody>
      </p:sp>
      <p:sp>
        <p:nvSpPr>
          <p:cNvPr id="12" name="AutoShape 12"/>
          <p:cNvSpPr/>
          <p:nvPr/>
        </p:nvSpPr>
        <p:spPr>
          <a:xfrm>
            <a:off x="8078669" y="3640986"/>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实现不同区块链之间的跨链互操作性是未来发展的关键，需加强技术研发和合作。</a:t>
            </a:r>
            <a:endParaRPr lang="en-US" sz="1100"/>
          </a:p>
        </p:txBody>
      </p:sp>
      <p:sp>
        <p:nvSpPr>
          <p:cNvPr id="13" name="AutoShape 13"/>
          <p:cNvSpPr/>
          <p:nvPr/>
        </p:nvSpPr>
        <p:spPr>
          <a:xfrm>
            <a:off x="5078274" y="2850712"/>
            <a:ext cx="2048256"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法律监管</a:t>
            </a:r>
            <a:endParaRPr lang="en-US" sz="1100"/>
          </a:p>
        </p:txBody>
      </p:sp>
      <p:sp>
        <p:nvSpPr>
          <p:cNvPr id="14" name="AutoShape 14"/>
          <p:cNvSpPr/>
          <p:nvPr/>
        </p:nvSpPr>
        <p:spPr>
          <a:xfrm>
            <a:off x="4799914" y="1872460"/>
            <a:ext cx="2253828"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技术成熟度</a:t>
            </a:r>
            <a:endParaRPr lang="en-US" sz="1100"/>
          </a:p>
        </p:txBody>
      </p:sp>
      <p:sp>
        <p:nvSpPr>
          <p:cNvPr id="15" name="AutoShape 15"/>
          <p:cNvSpPr/>
          <p:nvPr/>
        </p:nvSpPr>
        <p:spPr>
          <a:xfrm>
            <a:off x="5070960" y="3831676"/>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跨链互操作性</a:t>
            </a:r>
            <a:endParaRPr lang="en-US" sz="1100"/>
          </a:p>
        </p:txBody>
      </p:sp>
      <p:sp>
        <p:nvSpPr>
          <p:cNvPr id="16" name="AutoShape 16"/>
          <p:cNvSpPr/>
          <p:nvPr/>
        </p:nvSpPr>
        <p:spPr>
          <a:xfrm>
            <a:off x="5070960" y="4817092"/>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数据隐私保护</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面临挑战与解决方案</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基于区块链技术电子证据存证系统设计</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采用分层架构设计，包括应用层、服务层、智能合约层、数据层和网络层，确保系统的高可用性、可扩展性和安全性。</a:t>
            </a:r>
          </a:p>
        </p:txBody>
      </p:sp>
      <p:pic>
        <p:nvPicPr>
          <p:cNvPr id="6" name="Picture 6"/>
          <p:cNvPicPr>
            <a:picLocks noChangeAspect="1"/>
          </p:cNvPicPr>
          <p:nvPr/>
        </p:nvPicPr>
        <p:blipFill>
          <a:blip r:embed="rId2"/>
          <a:srcRect l="16625" r="1662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架构设计</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选用成熟的区块链技术平台，如以太坊、Hyperledger Fabric等，根据实际需求进行定制化开发。</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技术选型</a:t>
            </a:r>
          </a:p>
        </p:txBody>
      </p:sp>
      <p:pic>
        <p:nvPicPr>
          <p:cNvPr id="10" name="Picture 10"/>
          <p:cNvPicPr>
            <a:picLocks noChangeAspect="1"/>
          </p:cNvPicPr>
          <p:nvPr/>
        </p:nvPicPr>
        <p:blipFill>
          <a:blip r:embed="rId3"/>
          <a:srcRect l="21875" r="218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333" r="1633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为解决不同区块链之间的互操作性问题，引入跨链技术，实现电子证据在多个区块链之间的流通和验证。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跨链技术</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系统架构设计与技术选型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5462" r="546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14" r="514"/>
          <a:stretch>
            <a:fillRect/>
          </a:stretch>
        </p:blipFill>
        <p:spPr>
          <a:xfrm>
            <a:off x="7771734"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数据存储、加密与传输安全策略</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数据存储</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采用分布式存储技术，确保电子证据数据的不可篡改性和高可用性。同时，对于重要数据，采用冷热备份策略，确保数据安全。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数据加密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在数据传输和存储过程中，采用先进的加密算法和技术，如AES、SHA-256等，确保数据的机密性和完整性。</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传输安全</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通过SSL/TLS等安全传输协议，确保电子证据在传输过程中的安全性。同时，引入数字签名技术，确保数据的真实性和不可否认性。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https://d.book118.com/967132005010006042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2024-09-15T03:59:25.094</cp:lastPrinted>
  <dcterms:created xsi:type="dcterms:W3CDTF">2024-09-14T19:59:25Z</dcterms:created>
  <dcterms:modified xsi:type="dcterms:W3CDTF">2024-09-14T19:59:27Z</dcterms:modified>
</cp:coreProperties>
</file>