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3" r:id="rId18"/>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tags" Target="tags/tag1.xml" /><Relationship Id="rId2" Type="http://schemas.openxmlformats.org/officeDocument/2006/relationships/slideMaster" Target="slideMasters/slideMaster2.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heme" Target="theme/theme1.xml" /><Relationship Id="rId23"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4D2DB26E-43E2-45CC-9C4C-59F9D4F78F8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51356150-2393-4489-9F90-6EF877762F1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A00EB7BF-3BD4-4AFD-B4D3-F0D8797FEFC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E2F4E98E-1163-4570-8E27-BD36D0295F7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41D127CF-53F6-4B31-BEC0-3F89FCCC3209}"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A90561D3-C773-49C6-AC59-9D68A29571AF}"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D036E641-81C5-4F56-A10C-1967807D1FD1}"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5CBFB7F9-BE4C-4A51-9720-8648479332A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EF8D0BB0-E4B5-416B-B4AF-E741FEC77069}"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0D5A4527-9B24-4D3E-8B9D-0C314FBF145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1B612C0-4437-498F-85FF-FEB114D3B51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7.jpeg" /><Relationship Id="rId5"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967140020121006035"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470139" y="529006"/>
            <a:ext cx="7248525" cy="165735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4050" b="1">
                <a:solidFill>
                  <a:srgbClr val="FFFFFF">
                    <a:alpha val="100000"/>
                  </a:srgbClr>
                </a:solidFill>
                <a:latin typeface="Microsoft Yahei"/>
                <a:ea typeface="Microsoft Yahei"/>
                <a:cs typeface="Microsoft Yahei"/>
              </a:rPr>
              <a:t>定价调整的战略管理有效控制市场反应与商业趋势</a:t>
            </a:r>
          </a:p>
        </p:txBody>
      </p:sp>
      <p:sp>
        <p:nvSpPr>
          <p:cNvPr id="3" name="TextBox 3"/>
          <p:cNvSpPr txBox="1"/>
          <p:nvPr/>
        </p:nvSpPr>
        <p:spPr>
          <a:xfrm>
            <a:off x="1123166" y="5720870"/>
            <a:ext cx="386715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a:solidFill>
                  <a:srgbClr val="FFFFFF">
                    <a:alpha val="100000"/>
                  </a:srgbClr>
                </a:solidFill>
                <a:latin typeface="Microsoft Yahei"/>
                <a:ea typeface="Microsoft Yahei"/>
                <a:cs typeface="Microsoft Yahei"/>
              </a:rPr>
              <a:t>汇报人：XX</a:t>
            </a:r>
          </a:p>
        </p:txBody>
      </p:sp>
      <p:sp>
        <p:nvSpPr>
          <p:cNvPr id="4" name="TextBox 4"/>
          <p:cNvSpPr txBox="1"/>
          <p:nvPr/>
        </p:nvSpPr>
        <p:spPr>
          <a:xfrm>
            <a:off x="6798437" y="5720870"/>
            <a:ext cx="4267200" cy="50482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2025">
                <a:solidFill>
                  <a:srgbClr val="FFFFFF">
                    <a:alpha val="100000"/>
                  </a:srgbClr>
                </a:solidFill>
                <a:latin typeface="Microsoft Yahei"/>
                <a:ea typeface="Microsoft Yahei"/>
                <a:cs typeface="Microsoft Yahei"/>
              </a:rPr>
              <a:t>2024-01-26</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AutoShape 3"/>
          <p:cNvSpPr/>
          <p:nvPr/>
        </p:nvSpPr>
        <p:spPr>
          <a:xfrm>
            <a:off x="5170170" y="171260"/>
            <a:ext cx="1851660" cy="1145845"/>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4500" b="1">
                <a:solidFill>
                  <a:srgbClr val="FFFFFF">
                    <a:alpha val="100000"/>
                  </a:srgbClr>
                </a:solidFill>
                <a:latin typeface="微软雅黑"/>
                <a:ea typeface="微软雅黑"/>
                <a:cs typeface="微软雅黑"/>
              </a:rPr>
              <a:t>目录</a:t>
            </a:r>
            <a:endParaRPr lang="en-US" sz="1100"/>
          </a:p>
        </p:txBody>
      </p:sp>
      <p:sp>
        <p:nvSpPr>
          <p:cNvPr id="4" name="AutoShape 4"/>
          <p:cNvSpPr/>
          <p:nvPr/>
        </p:nvSpPr>
        <p:spPr>
          <a:xfrm>
            <a:off x="4467920" y="1030644"/>
            <a:ext cx="3256160" cy="572922"/>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800" b="1">
                <a:solidFill>
                  <a:srgbClr val="FFFFFF">
                    <a:alpha val="100000"/>
                  </a:srgbClr>
                </a:solidFill>
                <a:latin typeface="微软雅黑"/>
                <a:ea typeface="微软雅黑"/>
                <a:cs typeface="微软雅黑"/>
              </a:rPr>
              <a:t>CONTENTS</a:t>
            </a:r>
            <a:endParaRPr lang="en-US" sz="1100"/>
          </a:p>
        </p:txBody>
      </p:sp>
      <p:sp>
        <p:nvSpPr>
          <p:cNvPr id="5" name="TextBox 5"/>
          <p:cNvSpPr txBox="1"/>
          <p:nvPr/>
        </p:nvSpPr>
        <p:spPr>
          <a:xfrm>
            <a:off x="2054178" y="1507605"/>
            <a:ext cx="8083645" cy="5056027"/>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gn="l">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引言</a:t>
            </a:r>
          </a:p>
          <a:p>
            <a:pPr marL="203200" lvl="0" indent="-203200" algn="l">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市场反应分析</a:t>
            </a:r>
          </a:p>
          <a:p>
            <a:pPr marL="203200" lvl="0" indent="-203200" algn="l">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商业趋势洞察</a:t>
            </a:r>
          </a:p>
          <a:p>
            <a:pPr marL="203200" lvl="0" indent="-203200" algn="l">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定价调整策略制定</a:t>
            </a:r>
          </a:p>
          <a:p>
            <a:pPr marL="203200" lvl="0" indent="-203200" algn="l">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战略管理实践</a:t>
            </a:r>
          </a:p>
          <a:p>
            <a:pPr marL="203200" lvl="0" indent="-203200" algn="l">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有效控制市场反应措施</a:t>
            </a:r>
          </a:p>
          <a:p>
            <a:pPr marL="203200" lvl="0" indent="-203200" algn="l">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总结与展望</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393306" y="1990837"/>
            <a:ext cx="7405389" cy="1138956"/>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3600" b="1">
                <a:solidFill>
                  <a:srgbClr val="FFFFFF">
                    <a:alpha val="100000"/>
                  </a:srgbClr>
                </a:solidFill>
                <a:latin typeface="Microsoft Yahei"/>
                <a:ea typeface="Microsoft Yahei"/>
                <a:cs typeface="Microsoft Yahei"/>
              </a:rPr>
              <a:t>01</a:t>
            </a:r>
          </a:p>
        </p:txBody>
      </p:sp>
      <p:sp>
        <p:nvSpPr>
          <p:cNvPr id="3" name="TextBox 3"/>
          <p:cNvSpPr txBox="1"/>
          <p:nvPr/>
        </p:nvSpPr>
        <p:spPr>
          <a:xfrm>
            <a:off x="1651635" y="3830878"/>
            <a:ext cx="8888730" cy="1510665"/>
          </a:xfrm>
          <a:prstGeom prst="rect">
            <a:avLst/>
          </a:prstGeom>
        </p:spPr>
        <p:txBody>
          <a:bodyPr vert="horz" wrap="square" lIns="91440" tIns="45720" rIns="91440" bIns="4572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3600" b="1">
                <a:solidFill>
                  <a:srgbClr val="FFFFFF">
                    <a:alpha val="100000"/>
                  </a:srgbClr>
                </a:solidFill>
                <a:latin typeface="Microsoft Yahei"/>
                <a:ea typeface="Microsoft Yahei"/>
                <a:cs typeface="Microsoft Yahei"/>
              </a:rPr>
              <a:t>引言</a:t>
            </a:r>
          </a:p>
        </p:txBody>
      </p:sp>
      <p:sp>
        <p:nvSpPr>
          <p:cNvPr id="4" name="TextBox 4"/>
          <p:cNvSpPr txBox="1"/>
          <p:nvPr/>
        </p:nvSpPr>
        <p:spPr>
          <a:xfrm>
            <a:off x="5017700" y="5577969"/>
            <a:ext cx="2156600" cy="638034"/>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C21401">
                    <a:alpha val="100000"/>
                  </a:srgbClr>
                </a:solidFill>
                <a:latin typeface="Microsoft Yahei"/>
                <a:ea typeface="Microsoft Yahei"/>
                <a:cs typeface="Microsoft Yahei"/>
              </a:rPr>
              <a:t>CHAPTER</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sp>
        <p:nvSpPr>
          <p:cNvPr id="3" name="AutoShape 3"/>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5" name="Picture 5"/>
          <p:cNvPicPr>
            <a:picLocks noChangeAspect="1"/>
          </p:cNvPicPr>
          <p:nvPr/>
        </p:nvPicPr>
        <p:blipFill>
          <a:blip r:embed="rId2"/>
          <a:srcRect t="12299" b="12299"/>
          <a:stretch>
            <a:fillRect/>
          </a:stretch>
        </p:blipFill>
        <p:spPr>
          <a:xfrm>
            <a:off x="981837" y="3694465"/>
            <a:ext cx="3394942" cy="2143864"/>
          </a:xfrm>
          <a:prstGeom prst="rect">
            <a:avLst/>
          </a:prstGeom>
        </p:spPr>
      </p:pic>
      <p:pic>
        <p:nvPicPr>
          <p:cNvPr id="6" name="Picture 6"/>
          <p:cNvPicPr>
            <a:picLocks noChangeAspect="1"/>
          </p:cNvPicPr>
          <p:nvPr/>
        </p:nvPicPr>
        <p:blipFill>
          <a:blip r:embed="rId3"/>
          <a:srcRect t="6396" b="6396"/>
          <a:stretch>
            <a:fillRect/>
          </a:stretch>
        </p:blipFill>
        <p:spPr>
          <a:xfrm>
            <a:off x="4376812" y="1577730"/>
            <a:ext cx="3394942" cy="2143864"/>
          </a:xfrm>
          <a:prstGeom prst="rect">
            <a:avLst/>
          </a:prstGeom>
        </p:spPr>
      </p:pic>
      <p:pic>
        <p:nvPicPr>
          <p:cNvPr id="7" name="Picture 7"/>
          <p:cNvPicPr>
            <a:picLocks noChangeAspect="1"/>
          </p:cNvPicPr>
          <p:nvPr/>
        </p:nvPicPr>
        <p:blipFill>
          <a:blip r:embed="rId4"/>
          <a:srcRect t="18426" b="18426"/>
          <a:stretch>
            <a:fillRect/>
          </a:stretch>
        </p:blipFill>
        <p:spPr>
          <a:xfrm>
            <a:off x="7771733" y="3721608"/>
            <a:ext cx="3394942" cy="2143864"/>
          </a:xfrm>
          <a:prstGeom prst="rect">
            <a:avLst/>
          </a:prstGeom>
        </p:spPr>
      </p:pic>
      <p:grpSp>
        <p:nvGrpSpPr>
          <p:cNvPr id="8" name="Group 8"/>
          <p:cNvGrpSpPr/>
          <p:nvPr/>
        </p:nvGrpSpPr>
        <p:grpSpPr>
          <a:xfrm>
            <a:off x="454963" y="93878"/>
            <a:ext cx="10641129" cy="914400"/>
            <a:chOff x="454963" y="93878"/>
            <a:chExt cx="10641129" cy="914400"/>
          </a:xfrm>
        </p:grpSpPr>
        <p:sp>
          <p:nvSpPr>
            <p:cNvPr id="9" name="AutoShape 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TextBox 2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目的和背景</a:t>
              </a:r>
            </a:p>
          </p:txBody>
        </p:sp>
      </p:grpSp>
      <p:sp>
        <p:nvSpPr>
          <p:cNvPr id="30" name="TextBox 30"/>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Microsoft Yahei"/>
                <a:ea typeface="Microsoft Yahei"/>
                <a:cs typeface="Microsoft Yahei"/>
              </a:rPr>
              <a:t>应对市场竞争</a:t>
            </a:r>
          </a:p>
        </p:txBody>
      </p:sp>
      <p:sp>
        <p:nvSpPr>
          <p:cNvPr id="31" name="TextBox 31"/>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随着市场竞争的加剧，企业需要通过定价调整来保持竞争优势和市场份额。</a:t>
            </a:r>
          </a:p>
        </p:txBody>
      </p:sp>
      <p:sp>
        <p:nvSpPr>
          <p:cNvPr id="32" name="TextBox 32"/>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Microsoft Yahei"/>
                <a:ea typeface="Microsoft Yahei"/>
                <a:cs typeface="Microsoft Yahei"/>
              </a:rPr>
              <a:t>适应消费者需求变化</a:t>
            </a:r>
          </a:p>
        </p:txBody>
      </p:sp>
      <p:sp>
        <p:nvSpPr>
          <p:cNvPr id="33" name="TextBox 33"/>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消费者需求不断变化，企业需要通过定价策略来适应这种变化，以满足消费者需求。</a:t>
            </a:r>
          </a:p>
        </p:txBody>
      </p:sp>
      <p:sp>
        <p:nvSpPr>
          <p:cNvPr id="34" name="TextBox 34"/>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Microsoft Yahei"/>
                <a:ea typeface="Microsoft Yahei"/>
                <a:cs typeface="Microsoft Yahei"/>
              </a:rPr>
              <a:t>控制成本风险</a:t>
            </a:r>
          </a:p>
        </p:txBody>
      </p:sp>
      <p:sp>
        <p:nvSpPr>
          <p:cNvPr id="35" name="TextBox 35"/>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原材料、人工等成本的不断上涨，对企业经营造成压力。通过合理的定价调整，可以控制成本风险，保持盈利能力。</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blip>
          <a:srcRect l="10010" r="10010"/>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35912" y="525146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4851539"/>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预期效果评估</a:t>
            </a:r>
          </a:p>
        </p:txBody>
      </p:sp>
      <p:sp>
        <p:nvSpPr>
          <p:cNvPr id="7" name="TextBox 7"/>
          <p:cNvSpPr txBox="1"/>
          <p:nvPr/>
        </p:nvSpPr>
        <p:spPr>
          <a:xfrm>
            <a:off x="6074571" y="534100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对定价调整方案实施后的预期效果进行评估，包括市场份额、销售额、利润率等指标的变化。</a:t>
            </a:r>
          </a:p>
        </p:txBody>
      </p:sp>
      <p:sp>
        <p:nvSpPr>
          <p:cNvPr id="8" name="AutoShape 8"/>
          <p:cNvSpPr/>
          <p:nvPr/>
        </p:nvSpPr>
        <p:spPr>
          <a:xfrm>
            <a:off x="4935912" y="181958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4935912" y="1975084"/>
            <a:ext cx="964530" cy="682752"/>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10" name="TextBox 10"/>
          <p:cNvSpPr txBox="1"/>
          <p:nvPr/>
        </p:nvSpPr>
        <p:spPr>
          <a:xfrm>
            <a:off x="6074571" y="1538583"/>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定价策略分析</a:t>
            </a:r>
          </a:p>
        </p:txBody>
      </p:sp>
      <p:sp>
        <p:nvSpPr>
          <p:cNvPr id="11" name="TextBox 11"/>
          <p:cNvSpPr txBox="1"/>
          <p:nvPr/>
        </p:nvSpPr>
        <p:spPr>
          <a:xfrm>
            <a:off x="6074571" y="200366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汇报将涵盖对当前市场定价环境的分析，包括竞争对手的定价策略、消费者需求等因素。</a:t>
            </a:r>
          </a:p>
        </p:txBody>
      </p:sp>
      <p:sp>
        <p:nvSpPr>
          <p:cNvPr id="12" name="AutoShape 12"/>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4935912" y="361327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4" name="TextBox 14"/>
          <p:cNvSpPr txBox="1"/>
          <p:nvPr/>
        </p:nvSpPr>
        <p:spPr>
          <a:xfrm>
            <a:off x="6074571" y="3188965"/>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定价调整方案</a:t>
            </a:r>
          </a:p>
        </p:txBody>
      </p:sp>
      <p:sp>
        <p:nvSpPr>
          <p:cNvPr id="15" name="TextBox 15"/>
          <p:cNvSpPr txBox="1"/>
          <p:nvPr/>
        </p:nvSpPr>
        <p:spPr>
          <a:xfrm>
            <a:off x="6074571" y="366624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提出针对市场变化和商业趋势的定价调整方案，包括具体的调整措施和实施计划。</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汇报范围</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393306" y="1990837"/>
            <a:ext cx="7405389" cy="1138956"/>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3600" b="1">
                <a:solidFill>
                  <a:srgbClr val="FFFFFF">
                    <a:alpha val="100000"/>
                  </a:srgbClr>
                </a:solidFill>
                <a:latin typeface="Microsoft Yahei"/>
                <a:ea typeface="Microsoft Yahei"/>
                <a:cs typeface="Microsoft Yahei"/>
              </a:rPr>
              <a:t>02</a:t>
            </a:r>
          </a:p>
        </p:txBody>
      </p:sp>
      <p:sp>
        <p:nvSpPr>
          <p:cNvPr id="3" name="TextBox 3"/>
          <p:cNvSpPr txBox="1"/>
          <p:nvPr/>
        </p:nvSpPr>
        <p:spPr>
          <a:xfrm>
            <a:off x="1651635" y="3830878"/>
            <a:ext cx="8888730" cy="1510665"/>
          </a:xfrm>
          <a:prstGeom prst="rect">
            <a:avLst/>
          </a:prstGeom>
        </p:spPr>
        <p:txBody>
          <a:bodyPr vert="horz" wrap="square" lIns="91440" tIns="45720" rIns="91440" bIns="4572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3600" b="1">
                <a:solidFill>
                  <a:srgbClr val="FFFFFF">
                    <a:alpha val="100000"/>
                  </a:srgbClr>
                </a:solidFill>
                <a:latin typeface="Microsoft Yahei"/>
                <a:ea typeface="Microsoft Yahei"/>
                <a:cs typeface="Microsoft Yahei"/>
              </a:rPr>
              <a:t>市场反应分析</a:t>
            </a:r>
          </a:p>
        </p:txBody>
      </p:sp>
      <p:sp>
        <p:nvSpPr>
          <p:cNvPr id="4" name="TextBox 4"/>
          <p:cNvSpPr txBox="1"/>
          <p:nvPr/>
        </p:nvSpPr>
        <p:spPr>
          <a:xfrm>
            <a:off x="5017700" y="5577969"/>
            <a:ext cx="2156600" cy="638034"/>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C21401">
                    <a:alpha val="100000"/>
                  </a:srgbClr>
                </a:solidFill>
                <a:latin typeface="Microsoft Yahei"/>
                <a:ea typeface="Microsoft Yahei"/>
                <a:cs typeface="Microsoft Yahei"/>
              </a:rPr>
              <a:t>CHAPTER</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cxnSp>
        <p:nvCxnSpPr>
          <p:cNvPr id="2" name="Connector 2"/>
          <p:cNvCxnSpPr/>
          <p:nvPr/>
        </p:nvCxnSpPr>
        <p:spPr>
          <a:xfrm flipH="1">
            <a:off x="1209188" y="1082466"/>
            <a:ext cx="0" cy="5775534"/>
          </a:xfrm>
          <a:prstGeom prst="line">
            <a:avLst/>
          </a:prstGeom>
          <a:ln w="19050">
            <a:solidFill>
              <a:schemeClr val="accent1"/>
            </a:solidFill>
            <a:prstDash val="solid"/>
            <a:headEnd type="oval"/>
            <a:tailEnd type="none"/>
          </a:ln>
        </p:spPr>
        <p:style>
          <a:lnRef idx="0">
            <a:schemeClr val="accent1"/>
          </a:lnRef>
          <a:fillRef idx="1">
            <a:schemeClr val="accent1"/>
          </a:fillRef>
          <a:effectRef idx="0">
            <a:schemeClr val="accent1"/>
          </a:effectRef>
          <a:fontRef idx="minor">
            <a:schemeClr val="lt1"/>
          </a:fontRef>
        </p:style>
      </p:cxnSp>
      <p:sp>
        <p:nvSpPr>
          <p:cNvPr id="3" name="AutoShape 3"/>
          <p:cNvSpPr/>
          <p:nvPr/>
        </p:nvSpPr>
        <p:spPr>
          <a:xfrm>
            <a:off x="873196" y="1332346"/>
            <a:ext cx="669478" cy="669478"/>
          </a:xfrm>
          <a:prstGeom prst="ellipse">
            <a:avLst/>
          </a:prstGeom>
          <a:solidFill>
            <a:schemeClr val="accent2">
              <a:alpha val="4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988282" y="1447432"/>
            <a:ext cx="439305" cy="43930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2152036" y="1308906"/>
            <a:ext cx="9189734" cy="64455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rot="-5400000">
            <a:off x="1919801" y="1473900"/>
            <a:ext cx="276816" cy="314563"/>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2152036" y="3067327"/>
            <a:ext cx="9189734" cy="64455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rot="-5400000">
            <a:off x="1919801" y="3232320"/>
            <a:ext cx="276816" cy="314563"/>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2152036" y="4825747"/>
            <a:ext cx="9189734" cy="64455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rot="-5400000">
            <a:off x="1919801" y="4990741"/>
            <a:ext cx="276816" cy="314563"/>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2373184" y="1262276"/>
            <a:ext cx="7153570" cy="73152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rgbClr val="FFFFFF">
                    <a:alpha val="100000"/>
                  </a:srgbClr>
                </a:solidFill>
                <a:latin typeface="Microsoft Yahei"/>
                <a:ea typeface="Microsoft Yahei"/>
                <a:cs typeface="Microsoft Yahei"/>
              </a:rPr>
              <a:t>消费者偏好变化</a:t>
            </a:r>
          </a:p>
        </p:txBody>
      </p:sp>
      <p:sp>
        <p:nvSpPr>
          <p:cNvPr id="12" name="TextBox 12"/>
          <p:cNvSpPr txBox="1"/>
          <p:nvPr/>
        </p:nvSpPr>
        <p:spPr>
          <a:xfrm>
            <a:off x="2272823" y="2048316"/>
            <a:ext cx="8972550" cy="8953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随着市场环境和消费者个人情况的变化，消费者的购买偏好也会发生变化。例如，消费者对产品的品质、功能、设计等方面的要求不断提高，对价格敏感度逐渐降低。</a:t>
            </a:r>
          </a:p>
        </p:txBody>
      </p:sp>
      <p:sp>
        <p:nvSpPr>
          <p:cNvPr id="13" name="TextBox 13"/>
          <p:cNvSpPr txBox="1"/>
          <p:nvPr/>
        </p:nvSpPr>
        <p:spPr>
          <a:xfrm>
            <a:off x="2393609" y="3024192"/>
            <a:ext cx="7153570" cy="73152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rgbClr val="FFFFFF">
                    <a:alpha val="100000"/>
                  </a:srgbClr>
                </a:solidFill>
                <a:latin typeface="Microsoft Yahei"/>
                <a:ea typeface="Microsoft Yahei"/>
                <a:cs typeface="Microsoft Yahei"/>
              </a:rPr>
              <a:t>消费者购买力变化</a:t>
            </a:r>
          </a:p>
        </p:txBody>
      </p:sp>
      <p:sp>
        <p:nvSpPr>
          <p:cNvPr id="14" name="TextBox 14"/>
          <p:cNvSpPr txBox="1"/>
          <p:nvPr/>
        </p:nvSpPr>
        <p:spPr>
          <a:xfrm>
            <a:off x="2272823" y="3785029"/>
            <a:ext cx="8943975" cy="8953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消费者购买力是影响市场需求的重要因素。当消费者购买力提高时，市场需求也会相应增加；反之，当消费者购买力下降时，市场需求也会减少。</a:t>
            </a:r>
          </a:p>
        </p:txBody>
      </p:sp>
      <p:sp>
        <p:nvSpPr>
          <p:cNvPr id="15" name="TextBox 15"/>
          <p:cNvSpPr txBox="1"/>
          <p:nvPr/>
        </p:nvSpPr>
        <p:spPr>
          <a:xfrm>
            <a:off x="2430185" y="4789171"/>
            <a:ext cx="7153570" cy="73152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rgbClr val="FFFFFF">
                    <a:alpha val="100000"/>
                  </a:srgbClr>
                </a:solidFill>
                <a:latin typeface="Microsoft Yahei"/>
                <a:ea typeface="Microsoft Yahei"/>
                <a:cs typeface="Microsoft Yahei"/>
              </a:rPr>
              <a:t>消费者群体变化</a:t>
            </a:r>
          </a:p>
        </p:txBody>
      </p:sp>
      <p:sp>
        <p:nvSpPr>
          <p:cNvPr id="16" name="TextBox 16"/>
          <p:cNvSpPr txBox="1"/>
          <p:nvPr/>
        </p:nvSpPr>
        <p:spPr>
          <a:xfrm>
            <a:off x="2291111" y="5543449"/>
            <a:ext cx="8915400" cy="9620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不同年龄、性别、职业和地域的消费者群体具有不同的消费特点和需求。随着人口结构和社会经济的变化，消费者群体也会发生变化，从而影响市场需求。</a:t>
            </a:r>
          </a:p>
        </p:txBody>
      </p:sp>
      <p:sp>
        <p:nvSpPr>
          <p:cNvPr id="17" name="AutoShape 17"/>
          <p:cNvSpPr/>
          <p:nvPr/>
        </p:nvSpPr>
        <p:spPr>
          <a:xfrm>
            <a:off x="873196" y="3067327"/>
            <a:ext cx="669478" cy="669478"/>
          </a:xfrm>
          <a:prstGeom prst="ellipse">
            <a:avLst/>
          </a:prstGeom>
          <a:solidFill>
            <a:schemeClr val="accent2">
              <a:alpha val="4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88282" y="3182413"/>
            <a:ext cx="439305" cy="43930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873196" y="4825747"/>
            <a:ext cx="669478" cy="669478"/>
          </a:xfrm>
          <a:prstGeom prst="ellipse">
            <a:avLst/>
          </a:prstGeom>
          <a:solidFill>
            <a:schemeClr val="accent2">
              <a:alpha val="4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88282" y="4940833"/>
            <a:ext cx="439305" cy="43930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消费者需求变化</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2131257" y="1632404"/>
            <a:ext cx="1151096" cy="1151477"/>
            <a:chOff x="2131257" y="1632404"/>
            <a:chExt cx="1151096" cy="1151477"/>
          </a:xfrm>
        </p:grpSpPr>
        <p:sp>
          <p:nvSpPr>
            <p:cNvPr id="3" name="Freeform 3"/>
            <p:cNvSpPr/>
            <p:nvPr/>
          </p:nvSpPr>
          <p:spPr>
            <a:xfrm>
              <a:off x="2131257" y="1632404"/>
              <a:ext cx="1151096" cy="1151477"/>
            </a:xfrm>
            <a:custGeom>
              <a:rect l="l" t="t" r="r" b="b"/>
              <a:pathLst>
                <a:path w="1482" h="1482">
                  <a:moveTo>
                    <a:pt x="1482" y="742"/>
                  </a:moveTo>
                  <a:lnTo>
                    <a:pt x="1482" y="742"/>
                  </a:lnTo>
                  <a:lnTo>
                    <a:pt x="1481" y="780"/>
                  </a:lnTo>
                  <a:lnTo>
                    <a:pt x="1477" y="818"/>
                  </a:lnTo>
                  <a:lnTo>
                    <a:pt x="1473" y="854"/>
                  </a:lnTo>
                  <a:lnTo>
                    <a:pt x="1467" y="890"/>
                  </a:lnTo>
                  <a:lnTo>
                    <a:pt x="1458" y="926"/>
                  </a:lnTo>
                  <a:lnTo>
                    <a:pt x="1448" y="962"/>
                  </a:lnTo>
                  <a:lnTo>
                    <a:pt x="1436" y="997"/>
                  </a:lnTo>
                  <a:lnTo>
                    <a:pt x="1423" y="1029"/>
                  </a:lnTo>
                  <a:lnTo>
                    <a:pt x="1408" y="1063"/>
                  </a:lnTo>
                  <a:lnTo>
                    <a:pt x="1392" y="1094"/>
                  </a:lnTo>
                  <a:lnTo>
                    <a:pt x="1374" y="1126"/>
                  </a:lnTo>
                  <a:lnTo>
                    <a:pt x="1355" y="1155"/>
                  </a:lnTo>
                  <a:lnTo>
                    <a:pt x="1334" y="1185"/>
                  </a:lnTo>
                  <a:lnTo>
                    <a:pt x="1312" y="1213"/>
                  </a:lnTo>
                  <a:lnTo>
                    <a:pt x="1289" y="1240"/>
                  </a:lnTo>
                  <a:lnTo>
                    <a:pt x="1265" y="1265"/>
                  </a:lnTo>
                  <a:lnTo>
                    <a:pt x="1239" y="1290"/>
                  </a:lnTo>
                  <a:lnTo>
                    <a:pt x="1211" y="1313"/>
                  </a:lnTo>
                  <a:lnTo>
                    <a:pt x="1184" y="1335"/>
                  </a:lnTo>
                  <a:lnTo>
                    <a:pt x="1155" y="1356"/>
                  </a:lnTo>
                  <a:lnTo>
                    <a:pt x="1125" y="1375"/>
                  </a:lnTo>
                  <a:lnTo>
                    <a:pt x="1094" y="1393"/>
                  </a:lnTo>
                  <a:lnTo>
                    <a:pt x="1062" y="1409"/>
                  </a:lnTo>
                  <a:lnTo>
                    <a:pt x="1029" y="1424"/>
                  </a:lnTo>
                  <a:lnTo>
                    <a:pt x="995" y="1437"/>
                  </a:lnTo>
                  <a:lnTo>
                    <a:pt x="961" y="1449"/>
                  </a:lnTo>
                  <a:lnTo>
                    <a:pt x="926" y="1459"/>
                  </a:lnTo>
                  <a:lnTo>
                    <a:pt x="890" y="1467"/>
                  </a:lnTo>
                  <a:lnTo>
                    <a:pt x="853" y="1473"/>
                  </a:lnTo>
                  <a:lnTo>
                    <a:pt x="816" y="1479"/>
                  </a:lnTo>
                  <a:lnTo>
                    <a:pt x="778" y="1481"/>
                  </a:lnTo>
                  <a:lnTo>
                    <a:pt x="740" y="1482"/>
                  </a:lnTo>
                  <a:lnTo>
                    <a:pt x="740" y="1482"/>
                  </a:lnTo>
                  <a:lnTo>
                    <a:pt x="702" y="1481"/>
                  </a:lnTo>
                  <a:lnTo>
                    <a:pt x="664" y="1479"/>
                  </a:lnTo>
                  <a:lnTo>
                    <a:pt x="627" y="1473"/>
                  </a:lnTo>
                  <a:lnTo>
                    <a:pt x="592" y="1467"/>
                  </a:lnTo>
                  <a:lnTo>
                    <a:pt x="556" y="1459"/>
                  </a:lnTo>
                  <a:lnTo>
                    <a:pt x="520" y="1449"/>
                  </a:lnTo>
                  <a:lnTo>
                    <a:pt x="486" y="1437"/>
                  </a:lnTo>
                  <a:lnTo>
                    <a:pt x="453" y="1424"/>
                  </a:lnTo>
                  <a:lnTo>
                    <a:pt x="419" y="1409"/>
                  </a:lnTo>
                  <a:lnTo>
                    <a:pt x="388" y="1393"/>
                  </a:lnTo>
                  <a:lnTo>
                    <a:pt x="356" y="1375"/>
                  </a:lnTo>
                  <a:lnTo>
                    <a:pt x="327" y="1356"/>
                  </a:lnTo>
                  <a:lnTo>
                    <a:pt x="297" y="1335"/>
                  </a:lnTo>
                  <a:lnTo>
                    <a:pt x="269" y="1313"/>
                  </a:lnTo>
                  <a:lnTo>
                    <a:pt x="242" y="1290"/>
                  </a:lnTo>
                  <a:lnTo>
                    <a:pt x="217" y="1265"/>
                  </a:lnTo>
                  <a:lnTo>
                    <a:pt x="192" y="1240"/>
                  </a:lnTo>
                  <a:lnTo>
                    <a:pt x="169" y="1213"/>
                  </a:lnTo>
                  <a:lnTo>
                    <a:pt x="147" y="1185"/>
                  </a:lnTo>
                  <a:lnTo>
                    <a:pt x="126" y="1155"/>
                  </a:lnTo>
                  <a:lnTo>
                    <a:pt x="107" y="1126"/>
                  </a:lnTo>
                  <a:lnTo>
                    <a:pt x="89" y="1094"/>
                  </a:lnTo>
                  <a:lnTo>
                    <a:pt x="73" y="1063"/>
                  </a:lnTo>
                  <a:lnTo>
                    <a:pt x="58" y="1029"/>
                  </a:lnTo>
                  <a:lnTo>
                    <a:pt x="45" y="997"/>
                  </a:lnTo>
                  <a:lnTo>
                    <a:pt x="33" y="962"/>
                  </a:lnTo>
                  <a:lnTo>
                    <a:pt x="23" y="926"/>
                  </a:lnTo>
                  <a:lnTo>
                    <a:pt x="15" y="890"/>
                  </a:lnTo>
                  <a:lnTo>
                    <a:pt x="9" y="854"/>
                  </a:lnTo>
                  <a:lnTo>
                    <a:pt x="3" y="818"/>
                  </a:lnTo>
                  <a:lnTo>
                    <a:pt x="1" y="780"/>
                  </a:lnTo>
                  <a:lnTo>
                    <a:pt x="0" y="742"/>
                  </a:lnTo>
                  <a:lnTo>
                    <a:pt x="0" y="742"/>
                  </a:lnTo>
                  <a:lnTo>
                    <a:pt x="1" y="704"/>
                  </a:lnTo>
                  <a:lnTo>
                    <a:pt x="3" y="666"/>
                  </a:lnTo>
                  <a:lnTo>
                    <a:pt x="9" y="629"/>
                  </a:lnTo>
                  <a:lnTo>
                    <a:pt x="15" y="592"/>
                  </a:lnTo>
                  <a:lnTo>
                    <a:pt x="23" y="556"/>
                  </a:lnTo>
                  <a:lnTo>
                    <a:pt x="33" y="521"/>
                  </a:lnTo>
                  <a:lnTo>
                    <a:pt x="45" y="486"/>
                  </a:lnTo>
                  <a:lnTo>
                    <a:pt x="58" y="453"/>
                  </a:lnTo>
                  <a:lnTo>
                    <a:pt x="73" y="420"/>
                  </a:lnTo>
                  <a:lnTo>
                    <a:pt x="89" y="389"/>
                  </a:lnTo>
                  <a:lnTo>
                    <a:pt x="107" y="357"/>
                  </a:lnTo>
                  <a:lnTo>
                    <a:pt x="126" y="327"/>
                  </a:lnTo>
                  <a:lnTo>
                    <a:pt x="147" y="299"/>
                  </a:lnTo>
                  <a:lnTo>
                    <a:pt x="169" y="270"/>
                  </a:lnTo>
                  <a:lnTo>
                    <a:pt x="192" y="243"/>
                  </a:lnTo>
                  <a:lnTo>
                    <a:pt x="217" y="217"/>
                  </a:lnTo>
                  <a:lnTo>
                    <a:pt x="242" y="193"/>
                  </a:lnTo>
                  <a:lnTo>
                    <a:pt x="269" y="169"/>
                  </a:lnTo>
                  <a:lnTo>
                    <a:pt x="297" y="148"/>
                  </a:lnTo>
                  <a:lnTo>
                    <a:pt x="327" y="127"/>
                  </a:lnTo>
                  <a:lnTo>
                    <a:pt x="356" y="107"/>
                  </a:lnTo>
                  <a:lnTo>
                    <a:pt x="388" y="90"/>
                  </a:lnTo>
                  <a:lnTo>
                    <a:pt x="419" y="74"/>
                  </a:lnTo>
                  <a:lnTo>
                    <a:pt x="453" y="59"/>
                  </a:lnTo>
                  <a:lnTo>
                    <a:pt x="486" y="46"/>
                  </a:lnTo>
                  <a:lnTo>
                    <a:pt x="520" y="34"/>
                  </a:lnTo>
                  <a:lnTo>
                    <a:pt x="556" y="24"/>
                  </a:lnTo>
                  <a:lnTo>
                    <a:pt x="592" y="15"/>
                  </a:lnTo>
                  <a:lnTo>
                    <a:pt x="627" y="9"/>
                  </a:lnTo>
                  <a:lnTo>
                    <a:pt x="664" y="4"/>
                  </a:lnTo>
                  <a:lnTo>
                    <a:pt x="702" y="1"/>
                  </a:lnTo>
                  <a:lnTo>
                    <a:pt x="740" y="0"/>
                  </a:lnTo>
                  <a:lnTo>
                    <a:pt x="740" y="0"/>
                  </a:lnTo>
                  <a:lnTo>
                    <a:pt x="778" y="1"/>
                  </a:lnTo>
                  <a:lnTo>
                    <a:pt x="816" y="4"/>
                  </a:lnTo>
                  <a:lnTo>
                    <a:pt x="853" y="9"/>
                  </a:lnTo>
                  <a:lnTo>
                    <a:pt x="890" y="15"/>
                  </a:lnTo>
                  <a:lnTo>
                    <a:pt x="926" y="24"/>
                  </a:lnTo>
                  <a:lnTo>
                    <a:pt x="961" y="34"/>
                  </a:lnTo>
                  <a:lnTo>
                    <a:pt x="995" y="46"/>
                  </a:lnTo>
                  <a:lnTo>
                    <a:pt x="1029" y="59"/>
                  </a:lnTo>
                  <a:lnTo>
                    <a:pt x="1062" y="74"/>
                  </a:lnTo>
                  <a:lnTo>
                    <a:pt x="1094" y="90"/>
                  </a:lnTo>
                  <a:lnTo>
                    <a:pt x="1125" y="107"/>
                  </a:lnTo>
                  <a:lnTo>
                    <a:pt x="1155" y="127"/>
                  </a:lnTo>
                  <a:lnTo>
                    <a:pt x="1184" y="148"/>
                  </a:lnTo>
                  <a:lnTo>
                    <a:pt x="1211" y="169"/>
                  </a:lnTo>
                  <a:lnTo>
                    <a:pt x="1239" y="193"/>
                  </a:lnTo>
                  <a:lnTo>
                    <a:pt x="1265" y="217"/>
                  </a:lnTo>
                  <a:lnTo>
                    <a:pt x="1289" y="243"/>
                  </a:lnTo>
                  <a:lnTo>
                    <a:pt x="1312" y="270"/>
                  </a:lnTo>
                  <a:lnTo>
                    <a:pt x="1334" y="299"/>
                  </a:lnTo>
                  <a:lnTo>
                    <a:pt x="1355" y="327"/>
                  </a:lnTo>
                  <a:lnTo>
                    <a:pt x="1374" y="357"/>
                  </a:lnTo>
                  <a:lnTo>
                    <a:pt x="1392" y="389"/>
                  </a:lnTo>
                  <a:lnTo>
                    <a:pt x="1408" y="420"/>
                  </a:lnTo>
                  <a:lnTo>
                    <a:pt x="1423" y="453"/>
                  </a:lnTo>
                  <a:lnTo>
                    <a:pt x="1436" y="486"/>
                  </a:lnTo>
                  <a:lnTo>
                    <a:pt x="1448" y="521"/>
                  </a:lnTo>
                  <a:lnTo>
                    <a:pt x="1458" y="556"/>
                  </a:lnTo>
                  <a:lnTo>
                    <a:pt x="1467" y="592"/>
                  </a:lnTo>
                  <a:lnTo>
                    <a:pt x="1473" y="629"/>
                  </a:lnTo>
                  <a:lnTo>
                    <a:pt x="1477" y="666"/>
                  </a:lnTo>
                  <a:lnTo>
                    <a:pt x="1481" y="704"/>
                  </a:lnTo>
                  <a:lnTo>
                    <a:pt x="1482" y="742"/>
                  </a:lnTo>
                  <a:lnTo>
                    <a:pt x="1482" y="742"/>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2322328" y="1904343"/>
              <a:ext cx="767334" cy="703898"/>
            </a:xfrm>
            <a:custGeom>
              <a:rect l="l" t="t" r="r" b="b"/>
              <a:pathLst>
                <a:path w="986" h="905">
                  <a:moveTo>
                    <a:pt x="298" y="855"/>
                  </a:moveTo>
                  <a:lnTo>
                    <a:pt x="359" y="855"/>
                  </a:lnTo>
                  <a:lnTo>
                    <a:pt x="359" y="855"/>
                  </a:lnTo>
                  <a:lnTo>
                    <a:pt x="374" y="838"/>
                  </a:lnTo>
                  <a:lnTo>
                    <a:pt x="388" y="819"/>
                  </a:lnTo>
                  <a:lnTo>
                    <a:pt x="401" y="799"/>
                  </a:lnTo>
                  <a:lnTo>
                    <a:pt x="412" y="776"/>
                  </a:lnTo>
                  <a:lnTo>
                    <a:pt x="421" y="752"/>
                  </a:lnTo>
                  <a:lnTo>
                    <a:pt x="427" y="725"/>
                  </a:lnTo>
                  <a:lnTo>
                    <a:pt x="432" y="697"/>
                  </a:lnTo>
                  <a:lnTo>
                    <a:pt x="436" y="666"/>
                  </a:lnTo>
                  <a:lnTo>
                    <a:pt x="425" y="666"/>
                  </a:lnTo>
                  <a:lnTo>
                    <a:pt x="425" y="666"/>
                  </a:lnTo>
                  <a:lnTo>
                    <a:pt x="418" y="666"/>
                  </a:lnTo>
                  <a:lnTo>
                    <a:pt x="412" y="664"/>
                  </a:lnTo>
                  <a:lnTo>
                    <a:pt x="405" y="661"/>
                  </a:lnTo>
                  <a:lnTo>
                    <a:pt x="401" y="656"/>
                  </a:lnTo>
                  <a:lnTo>
                    <a:pt x="397" y="651"/>
                  </a:lnTo>
                  <a:lnTo>
                    <a:pt x="393" y="646"/>
                  </a:lnTo>
                  <a:lnTo>
                    <a:pt x="391" y="639"/>
                  </a:lnTo>
                  <a:lnTo>
                    <a:pt x="390" y="633"/>
                  </a:lnTo>
                  <a:lnTo>
                    <a:pt x="390" y="633"/>
                  </a:lnTo>
                  <a:lnTo>
                    <a:pt x="390" y="633"/>
                  </a:lnTo>
                  <a:lnTo>
                    <a:pt x="391" y="625"/>
                  </a:lnTo>
                  <a:lnTo>
                    <a:pt x="393" y="620"/>
                  </a:lnTo>
                  <a:lnTo>
                    <a:pt x="397" y="613"/>
                  </a:lnTo>
                  <a:lnTo>
                    <a:pt x="401" y="609"/>
                  </a:lnTo>
                  <a:lnTo>
                    <a:pt x="405" y="604"/>
                  </a:lnTo>
                  <a:lnTo>
                    <a:pt x="412" y="601"/>
                  </a:lnTo>
                  <a:lnTo>
                    <a:pt x="418" y="599"/>
                  </a:lnTo>
                  <a:lnTo>
                    <a:pt x="425" y="598"/>
                  </a:lnTo>
                  <a:lnTo>
                    <a:pt x="442" y="598"/>
                  </a:lnTo>
                  <a:lnTo>
                    <a:pt x="442" y="598"/>
                  </a:lnTo>
                  <a:lnTo>
                    <a:pt x="417" y="573"/>
                  </a:lnTo>
                  <a:lnTo>
                    <a:pt x="393" y="546"/>
                  </a:lnTo>
                  <a:lnTo>
                    <a:pt x="371" y="519"/>
                  </a:lnTo>
                  <a:lnTo>
                    <a:pt x="351" y="489"/>
                  </a:lnTo>
                  <a:lnTo>
                    <a:pt x="337" y="512"/>
                  </a:lnTo>
                  <a:lnTo>
                    <a:pt x="337" y="512"/>
                  </a:lnTo>
                  <a:lnTo>
                    <a:pt x="277" y="476"/>
                  </a:lnTo>
                  <a:lnTo>
                    <a:pt x="248" y="458"/>
                  </a:lnTo>
                  <a:lnTo>
                    <a:pt x="219" y="438"/>
                  </a:lnTo>
                  <a:lnTo>
                    <a:pt x="191" y="418"/>
                  </a:lnTo>
                  <a:lnTo>
                    <a:pt x="164" y="395"/>
                  </a:lnTo>
                  <a:lnTo>
                    <a:pt x="138" y="371"/>
                  </a:lnTo>
                  <a:lnTo>
                    <a:pt x="126" y="358"/>
                  </a:lnTo>
                  <a:lnTo>
                    <a:pt x="114" y="345"/>
                  </a:lnTo>
                  <a:lnTo>
                    <a:pt x="114" y="345"/>
                  </a:lnTo>
                  <a:lnTo>
                    <a:pt x="102" y="331"/>
                  </a:lnTo>
                  <a:lnTo>
                    <a:pt x="92" y="317"/>
                  </a:lnTo>
                  <a:lnTo>
                    <a:pt x="81" y="301"/>
                  </a:lnTo>
                  <a:lnTo>
                    <a:pt x="71" y="285"/>
                  </a:lnTo>
                  <a:lnTo>
                    <a:pt x="61" y="269"/>
                  </a:lnTo>
                  <a:lnTo>
                    <a:pt x="53" y="251"/>
                  </a:lnTo>
                  <a:lnTo>
                    <a:pt x="44" y="234"/>
                  </a:lnTo>
                  <a:lnTo>
                    <a:pt x="36" y="216"/>
                  </a:lnTo>
                  <a:lnTo>
                    <a:pt x="30" y="196"/>
                  </a:lnTo>
                  <a:lnTo>
                    <a:pt x="23" y="175"/>
                  </a:lnTo>
                  <a:lnTo>
                    <a:pt x="18" y="154"/>
                  </a:lnTo>
                  <a:lnTo>
                    <a:pt x="13" y="132"/>
                  </a:lnTo>
                  <a:lnTo>
                    <a:pt x="9" y="108"/>
                  </a:lnTo>
                  <a:lnTo>
                    <a:pt x="6" y="84"/>
                  </a:lnTo>
                  <a:lnTo>
                    <a:pt x="4" y="59"/>
                  </a:lnTo>
                  <a:lnTo>
                    <a:pt x="3" y="33"/>
                  </a:lnTo>
                  <a:lnTo>
                    <a:pt x="0" y="0"/>
                  </a:lnTo>
                  <a:lnTo>
                    <a:pt x="33" y="7"/>
                  </a:lnTo>
                  <a:lnTo>
                    <a:pt x="239" y="55"/>
                  </a:lnTo>
                  <a:lnTo>
                    <a:pt x="252" y="58"/>
                  </a:lnTo>
                  <a:lnTo>
                    <a:pt x="252" y="58"/>
                  </a:lnTo>
                  <a:lnTo>
                    <a:pt x="256" y="23"/>
                  </a:lnTo>
                  <a:lnTo>
                    <a:pt x="473" y="23"/>
                  </a:lnTo>
                  <a:lnTo>
                    <a:pt x="520" y="23"/>
                  </a:lnTo>
                  <a:lnTo>
                    <a:pt x="737" y="23"/>
                  </a:lnTo>
                  <a:lnTo>
                    <a:pt x="737" y="23"/>
                  </a:lnTo>
                  <a:lnTo>
                    <a:pt x="740" y="57"/>
                  </a:lnTo>
                  <a:lnTo>
                    <a:pt x="751" y="55"/>
                  </a:lnTo>
                  <a:lnTo>
                    <a:pt x="956" y="7"/>
                  </a:lnTo>
                  <a:lnTo>
                    <a:pt x="988" y="0"/>
                  </a:lnTo>
                  <a:lnTo>
                    <a:pt x="987" y="33"/>
                  </a:lnTo>
                  <a:lnTo>
                    <a:pt x="987" y="33"/>
                  </a:lnTo>
                  <a:lnTo>
                    <a:pt x="986" y="59"/>
                  </a:lnTo>
                  <a:lnTo>
                    <a:pt x="983" y="84"/>
                  </a:lnTo>
                  <a:lnTo>
                    <a:pt x="980" y="108"/>
                  </a:lnTo>
                  <a:lnTo>
                    <a:pt x="976" y="132"/>
                  </a:lnTo>
                  <a:lnTo>
                    <a:pt x="971" y="154"/>
                  </a:lnTo>
                  <a:lnTo>
                    <a:pt x="965" y="175"/>
                  </a:lnTo>
                  <a:lnTo>
                    <a:pt x="960" y="196"/>
                  </a:lnTo>
                  <a:lnTo>
                    <a:pt x="952" y="216"/>
                  </a:lnTo>
                  <a:lnTo>
                    <a:pt x="945" y="234"/>
                  </a:lnTo>
                  <a:lnTo>
                    <a:pt x="936" y="251"/>
                  </a:lnTo>
                  <a:lnTo>
                    <a:pt x="927" y="269"/>
                  </a:lnTo>
                  <a:lnTo>
                    <a:pt x="918" y="285"/>
                  </a:lnTo>
                  <a:lnTo>
                    <a:pt x="908" y="301"/>
                  </a:lnTo>
                  <a:lnTo>
                    <a:pt x="897" y="317"/>
                  </a:lnTo>
                  <a:lnTo>
                    <a:pt x="886" y="331"/>
                  </a:lnTo>
                  <a:lnTo>
                    <a:pt x="874" y="345"/>
                  </a:lnTo>
                  <a:lnTo>
                    <a:pt x="874" y="345"/>
                  </a:lnTo>
                  <a:lnTo>
                    <a:pt x="862" y="358"/>
                  </a:lnTo>
                  <a:lnTo>
                    <a:pt x="850" y="371"/>
                  </a:lnTo>
                  <a:lnTo>
                    <a:pt x="825" y="395"/>
                  </a:lnTo>
                  <a:lnTo>
                    <a:pt x="798" y="418"/>
                  </a:lnTo>
                  <a:lnTo>
                    <a:pt x="770" y="438"/>
                  </a:lnTo>
                  <a:lnTo>
                    <a:pt x="742" y="458"/>
                  </a:lnTo>
                  <a:lnTo>
                    <a:pt x="713" y="476"/>
                  </a:lnTo>
                  <a:lnTo>
                    <a:pt x="653" y="512"/>
                  </a:lnTo>
                  <a:lnTo>
                    <a:pt x="640" y="491"/>
                  </a:lnTo>
                  <a:lnTo>
                    <a:pt x="640" y="491"/>
                  </a:lnTo>
                  <a:lnTo>
                    <a:pt x="620" y="521"/>
                  </a:lnTo>
                  <a:lnTo>
                    <a:pt x="599" y="548"/>
                  </a:lnTo>
                  <a:lnTo>
                    <a:pt x="576" y="574"/>
                  </a:lnTo>
                  <a:lnTo>
                    <a:pt x="551" y="598"/>
                  </a:lnTo>
                  <a:lnTo>
                    <a:pt x="567" y="598"/>
                  </a:lnTo>
                  <a:lnTo>
                    <a:pt x="567" y="598"/>
                  </a:lnTo>
                  <a:lnTo>
                    <a:pt x="574" y="599"/>
                  </a:lnTo>
                  <a:lnTo>
                    <a:pt x="580" y="601"/>
                  </a:lnTo>
                  <a:lnTo>
                    <a:pt x="586" y="604"/>
                  </a:lnTo>
                  <a:lnTo>
                    <a:pt x="591" y="609"/>
                  </a:lnTo>
                  <a:lnTo>
                    <a:pt x="595" y="613"/>
                  </a:lnTo>
                  <a:lnTo>
                    <a:pt x="599" y="620"/>
                  </a:lnTo>
                  <a:lnTo>
                    <a:pt x="601" y="625"/>
                  </a:lnTo>
                  <a:lnTo>
                    <a:pt x="601" y="633"/>
                  </a:lnTo>
                  <a:lnTo>
                    <a:pt x="601" y="633"/>
                  </a:lnTo>
                  <a:lnTo>
                    <a:pt x="601" y="633"/>
                  </a:lnTo>
                  <a:lnTo>
                    <a:pt x="601" y="639"/>
                  </a:lnTo>
                  <a:lnTo>
                    <a:pt x="599" y="646"/>
                  </a:lnTo>
                  <a:lnTo>
                    <a:pt x="595" y="651"/>
                  </a:lnTo>
                  <a:lnTo>
                    <a:pt x="591" y="656"/>
                  </a:lnTo>
                  <a:lnTo>
                    <a:pt x="586" y="661"/>
                  </a:lnTo>
                  <a:lnTo>
                    <a:pt x="580" y="664"/>
                  </a:lnTo>
                  <a:lnTo>
                    <a:pt x="574" y="666"/>
                  </a:lnTo>
                  <a:lnTo>
                    <a:pt x="567" y="666"/>
                  </a:lnTo>
                  <a:lnTo>
                    <a:pt x="557" y="666"/>
                  </a:lnTo>
                  <a:lnTo>
                    <a:pt x="557" y="666"/>
                  </a:lnTo>
                  <a:lnTo>
                    <a:pt x="561" y="697"/>
                  </a:lnTo>
                  <a:lnTo>
                    <a:pt x="565" y="725"/>
                  </a:lnTo>
                  <a:lnTo>
                    <a:pt x="572" y="752"/>
                  </a:lnTo>
                  <a:lnTo>
                    <a:pt x="581" y="776"/>
                  </a:lnTo>
                  <a:lnTo>
                    <a:pt x="592" y="799"/>
                  </a:lnTo>
                  <a:lnTo>
                    <a:pt x="605" y="819"/>
                  </a:lnTo>
                  <a:lnTo>
                    <a:pt x="619" y="838"/>
                  </a:lnTo>
                  <a:lnTo>
                    <a:pt x="634" y="855"/>
                  </a:lnTo>
                  <a:lnTo>
                    <a:pt x="697" y="855"/>
                  </a:lnTo>
                  <a:lnTo>
                    <a:pt x="713" y="905"/>
                  </a:lnTo>
                  <a:lnTo>
                    <a:pt x="283" y="905"/>
                  </a:lnTo>
                  <a:lnTo>
                    <a:pt x="298" y="855"/>
                  </a:lnTo>
                  <a:lnTo>
                    <a:pt x="298" y="855"/>
                  </a:lnTo>
                  <a:close/>
                  <a:moveTo>
                    <a:pt x="742" y="109"/>
                  </a:moveTo>
                  <a:lnTo>
                    <a:pt x="742" y="109"/>
                  </a:lnTo>
                  <a:lnTo>
                    <a:pt x="741" y="157"/>
                  </a:lnTo>
                  <a:lnTo>
                    <a:pt x="737" y="203"/>
                  </a:lnTo>
                  <a:lnTo>
                    <a:pt x="731" y="247"/>
                  </a:lnTo>
                  <a:lnTo>
                    <a:pt x="723" y="289"/>
                  </a:lnTo>
                  <a:lnTo>
                    <a:pt x="719" y="310"/>
                  </a:lnTo>
                  <a:lnTo>
                    <a:pt x="714" y="331"/>
                  </a:lnTo>
                  <a:lnTo>
                    <a:pt x="707" y="350"/>
                  </a:lnTo>
                  <a:lnTo>
                    <a:pt x="701" y="370"/>
                  </a:lnTo>
                  <a:lnTo>
                    <a:pt x="693" y="388"/>
                  </a:lnTo>
                  <a:lnTo>
                    <a:pt x="685" y="407"/>
                  </a:lnTo>
                  <a:lnTo>
                    <a:pt x="678" y="425"/>
                  </a:lnTo>
                  <a:lnTo>
                    <a:pt x="669" y="443"/>
                  </a:lnTo>
                  <a:lnTo>
                    <a:pt x="669" y="443"/>
                  </a:lnTo>
                  <a:lnTo>
                    <a:pt x="715" y="414"/>
                  </a:lnTo>
                  <a:lnTo>
                    <a:pt x="736" y="399"/>
                  </a:lnTo>
                  <a:lnTo>
                    <a:pt x="758" y="383"/>
                  </a:lnTo>
                  <a:lnTo>
                    <a:pt x="779" y="367"/>
                  </a:lnTo>
                  <a:lnTo>
                    <a:pt x="798" y="349"/>
                  </a:lnTo>
                  <a:lnTo>
                    <a:pt x="818" y="331"/>
                  </a:lnTo>
                  <a:lnTo>
                    <a:pt x="836" y="311"/>
                  </a:lnTo>
                  <a:lnTo>
                    <a:pt x="836" y="311"/>
                  </a:lnTo>
                  <a:lnTo>
                    <a:pt x="855" y="288"/>
                  </a:lnTo>
                  <a:lnTo>
                    <a:pt x="871" y="263"/>
                  </a:lnTo>
                  <a:lnTo>
                    <a:pt x="886" y="236"/>
                  </a:lnTo>
                  <a:lnTo>
                    <a:pt x="894" y="222"/>
                  </a:lnTo>
                  <a:lnTo>
                    <a:pt x="900" y="208"/>
                  </a:lnTo>
                  <a:lnTo>
                    <a:pt x="906" y="192"/>
                  </a:lnTo>
                  <a:lnTo>
                    <a:pt x="912" y="177"/>
                  </a:lnTo>
                  <a:lnTo>
                    <a:pt x="917" y="159"/>
                  </a:lnTo>
                  <a:lnTo>
                    <a:pt x="921" y="142"/>
                  </a:lnTo>
                  <a:lnTo>
                    <a:pt x="925" y="123"/>
                  </a:lnTo>
                  <a:lnTo>
                    <a:pt x="929" y="105"/>
                  </a:lnTo>
                  <a:lnTo>
                    <a:pt x="932" y="85"/>
                  </a:lnTo>
                  <a:lnTo>
                    <a:pt x="934" y="66"/>
                  </a:lnTo>
                  <a:lnTo>
                    <a:pt x="793" y="97"/>
                  </a:lnTo>
                  <a:lnTo>
                    <a:pt x="808" y="130"/>
                  </a:lnTo>
                  <a:lnTo>
                    <a:pt x="761" y="152"/>
                  </a:lnTo>
                  <a:lnTo>
                    <a:pt x="742" y="109"/>
                  </a:lnTo>
                  <a:lnTo>
                    <a:pt x="742" y="109"/>
                  </a:lnTo>
                  <a:close/>
                  <a:moveTo>
                    <a:pt x="326" y="446"/>
                  </a:moveTo>
                  <a:lnTo>
                    <a:pt x="326" y="446"/>
                  </a:lnTo>
                  <a:lnTo>
                    <a:pt x="316" y="428"/>
                  </a:lnTo>
                  <a:lnTo>
                    <a:pt x="308" y="409"/>
                  </a:lnTo>
                  <a:lnTo>
                    <a:pt x="300" y="390"/>
                  </a:lnTo>
                  <a:lnTo>
                    <a:pt x="292" y="371"/>
                  </a:lnTo>
                  <a:lnTo>
                    <a:pt x="286" y="350"/>
                  </a:lnTo>
                  <a:lnTo>
                    <a:pt x="279" y="331"/>
                  </a:lnTo>
                  <a:lnTo>
                    <a:pt x="274" y="309"/>
                  </a:lnTo>
                  <a:lnTo>
                    <a:pt x="269" y="288"/>
                  </a:lnTo>
                  <a:lnTo>
                    <a:pt x="264" y="267"/>
                  </a:lnTo>
                  <a:lnTo>
                    <a:pt x="261" y="244"/>
                  </a:lnTo>
                  <a:lnTo>
                    <a:pt x="258" y="221"/>
                  </a:lnTo>
                  <a:lnTo>
                    <a:pt x="256" y="198"/>
                  </a:lnTo>
                  <a:lnTo>
                    <a:pt x="253" y="174"/>
                  </a:lnTo>
                  <a:lnTo>
                    <a:pt x="252" y="151"/>
                  </a:lnTo>
                  <a:lnTo>
                    <a:pt x="251" y="102"/>
                  </a:lnTo>
                  <a:lnTo>
                    <a:pt x="228" y="152"/>
                  </a:lnTo>
                  <a:lnTo>
                    <a:pt x="182" y="130"/>
                  </a:lnTo>
                  <a:lnTo>
                    <a:pt x="197" y="97"/>
                  </a:lnTo>
                  <a:lnTo>
                    <a:pt x="56" y="66"/>
                  </a:lnTo>
                  <a:lnTo>
                    <a:pt x="56" y="66"/>
                  </a:lnTo>
                  <a:lnTo>
                    <a:pt x="58" y="85"/>
                  </a:lnTo>
                  <a:lnTo>
                    <a:pt x="60" y="105"/>
                  </a:lnTo>
                  <a:lnTo>
                    <a:pt x="63" y="123"/>
                  </a:lnTo>
                  <a:lnTo>
                    <a:pt x="68" y="142"/>
                  </a:lnTo>
                  <a:lnTo>
                    <a:pt x="72" y="159"/>
                  </a:lnTo>
                  <a:lnTo>
                    <a:pt x="77" y="177"/>
                  </a:lnTo>
                  <a:lnTo>
                    <a:pt x="83" y="192"/>
                  </a:lnTo>
                  <a:lnTo>
                    <a:pt x="89" y="208"/>
                  </a:lnTo>
                  <a:lnTo>
                    <a:pt x="96" y="222"/>
                  </a:lnTo>
                  <a:lnTo>
                    <a:pt x="102" y="236"/>
                  </a:lnTo>
                  <a:lnTo>
                    <a:pt x="118" y="263"/>
                  </a:lnTo>
                  <a:lnTo>
                    <a:pt x="135" y="288"/>
                  </a:lnTo>
                  <a:lnTo>
                    <a:pt x="153" y="311"/>
                  </a:lnTo>
                  <a:lnTo>
                    <a:pt x="153" y="311"/>
                  </a:lnTo>
                  <a:lnTo>
                    <a:pt x="172" y="332"/>
                  </a:lnTo>
                  <a:lnTo>
                    <a:pt x="191" y="350"/>
                  </a:lnTo>
                  <a:lnTo>
                    <a:pt x="212" y="369"/>
                  </a:lnTo>
                  <a:lnTo>
                    <a:pt x="234" y="385"/>
                  </a:lnTo>
                  <a:lnTo>
                    <a:pt x="256" y="401"/>
                  </a:lnTo>
                  <a:lnTo>
                    <a:pt x="279" y="417"/>
                  </a:lnTo>
                  <a:lnTo>
                    <a:pt x="326" y="446"/>
                  </a:lnTo>
                  <a:lnTo>
                    <a:pt x="326" y="446"/>
                  </a:lnTo>
                  <a:close/>
                  <a:moveTo>
                    <a:pt x="304" y="70"/>
                  </a:moveTo>
                  <a:lnTo>
                    <a:pt x="304" y="70"/>
                  </a:lnTo>
                  <a:lnTo>
                    <a:pt x="304" y="120"/>
                  </a:lnTo>
                  <a:lnTo>
                    <a:pt x="307" y="170"/>
                  </a:lnTo>
                  <a:lnTo>
                    <a:pt x="309" y="194"/>
                  </a:lnTo>
                  <a:lnTo>
                    <a:pt x="312" y="218"/>
                  </a:lnTo>
                  <a:lnTo>
                    <a:pt x="315" y="242"/>
                  </a:lnTo>
                  <a:lnTo>
                    <a:pt x="320" y="266"/>
                  </a:lnTo>
                  <a:lnTo>
                    <a:pt x="320" y="266"/>
                  </a:lnTo>
                  <a:lnTo>
                    <a:pt x="325" y="288"/>
                  </a:lnTo>
                  <a:lnTo>
                    <a:pt x="331" y="312"/>
                  </a:lnTo>
                  <a:lnTo>
                    <a:pt x="339" y="335"/>
                  </a:lnTo>
                  <a:lnTo>
                    <a:pt x="348" y="358"/>
                  </a:lnTo>
                  <a:lnTo>
                    <a:pt x="358" y="380"/>
                  </a:lnTo>
                  <a:lnTo>
                    <a:pt x="368" y="401"/>
                  </a:lnTo>
                  <a:lnTo>
                    <a:pt x="381" y="423"/>
                  </a:lnTo>
                  <a:lnTo>
                    <a:pt x="394" y="445"/>
                  </a:lnTo>
                  <a:lnTo>
                    <a:pt x="394" y="445"/>
                  </a:lnTo>
                  <a:lnTo>
                    <a:pt x="398" y="448"/>
                  </a:lnTo>
                  <a:lnTo>
                    <a:pt x="401" y="450"/>
                  </a:lnTo>
                  <a:lnTo>
                    <a:pt x="404" y="452"/>
                  </a:lnTo>
                  <a:lnTo>
                    <a:pt x="407" y="453"/>
                  </a:lnTo>
                  <a:lnTo>
                    <a:pt x="412" y="453"/>
                  </a:lnTo>
                  <a:lnTo>
                    <a:pt x="416" y="453"/>
                  </a:lnTo>
                  <a:lnTo>
                    <a:pt x="419" y="452"/>
                  </a:lnTo>
                  <a:lnTo>
                    <a:pt x="424" y="450"/>
                  </a:lnTo>
                  <a:lnTo>
                    <a:pt x="424" y="450"/>
                  </a:lnTo>
                  <a:lnTo>
                    <a:pt x="427" y="447"/>
                  </a:lnTo>
                  <a:lnTo>
                    <a:pt x="429" y="444"/>
                  </a:lnTo>
                  <a:lnTo>
                    <a:pt x="430" y="440"/>
                  </a:lnTo>
                  <a:lnTo>
                    <a:pt x="431" y="436"/>
                  </a:lnTo>
                  <a:lnTo>
                    <a:pt x="432" y="433"/>
                  </a:lnTo>
                  <a:lnTo>
                    <a:pt x="431" y="428"/>
                  </a:lnTo>
                  <a:lnTo>
                    <a:pt x="430" y="425"/>
                  </a:lnTo>
                  <a:lnTo>
                    <a:pt x="428" y="421"/>
                  </a:lnTo>
                  <a:lnTo>
                    <a:pt x="428" y="421"/>
                  </a:lnTo>
                  <a:lnTo>
                    <a:pt x="416" y="402"/>
                  </a:lnTo>
                  <a:lnTo>
                    <a:pt x="404" y="382"/>
                  </a:lnTo>
                  <a:lnTo>
                    <a:pt x="394" y="362"/>
                  </a:lnTo>
                  <a:lnTo>
                    <a:pt x="386" y="342"/>
                  </a:lnTo>
                  <a:lnTo>
                    <a:pt x="378" y="321"/>
                  </a:lnTo>
                  <a:lnTo>
                    <a:pt x="371" y="300"/>
                  </a:lnTo>
                  <a:lnTo>
                    <a:pt x="365" y="279"/>
                  </a:lnTo>
                  <a:lnTo>
                    <a:pt x="360" y="257"/>
                  </a:lnTo>
                  <a:lnTo>
                    <a:pt x="360" y="257"/>
                  </a:lnTo>
                  <a:lnTo>
                    <a:pt x="355" y="234"/>
                  </a:lnTo>
                  <a:lnTo>
                    <a:pt x="352" y="212"/>
                  </a:lnTo>
                  <a:lnTo>
                    <a:pt x="350" y="189"/>
                  </a:lnTo>
                  <a:lnTo>
                    <a:pt x="348" y="166"/>
                  </a:lnTo>
                  <a:lnTo>
                    <a:pt x="346" y="119"/>
                  </a:lnTo>
                  <a:lnTo>
                    <a:pt x="346" y="70"/>
                  </a:lnTo>
                  <a:lnTo>
                    <a:pt x="346" y="70"/>
                  </a:lnTo>
                  <a:lnTo>
                    <a:pt x="345" y="67"/>
                  </a:lnTo>
                  <a:lnTo>
                    <a:pt x="343" y="63"/>
                  </a:lnTo>
                  <a:lnTo>
                    <a:pt x="342" y="59"/>
                  </a:lnTo>
                  <a:lnTo>
                    <a:pt x="339" y="56"/>
                  </a:lnTo>
                  <a:lnTo>
                    <a:pt x="337" y="54"/>
                  </a:lnTo>
                  <a:lnTo>
                    <a:pt x="333" y="52"/>
                  </a:lnTo>
                  <a:lnTo>
                    <a:pt x="329" y="51"/>
                  </a:lnTo>
                  <a:lnTo>
                    <a:pt x="325" y="50"/>
                  </a:lnTo>
                  <a:lnTo>
                    <a:pt x="325" y="50"/>
                  </a:lnTo>
                  <a:lnTo>
                    <a:pt x="321" y="51"/>
                  </a:lnTo>
                  <a:lnTo>
                    <a:pt x="317" y="52"/>
                  </a:lnTo>
                  <a:lnTo>
                    <a:pt x="313" y="53"/>
                  </a:lnTo>
                  <a:lnTo>
                    <a:pt x="311" y="56"/>
                  </a:lnTo>
                  <a:lnTo>
                    <a:pt x="308" y="58"/>
                  </a:lnTo>
                  <a:lnTo>
                    <a:pt x="307" y="63"/>
                  </a:lnTo>
                  <a:lnTo>
                    <a:pt x="304" y="66"/>
                  </a:lnTo>
                  <a:lnTo>
                    <a:pt x="304" y="70"/>
                  </a:lnTo>
                  <a:lnTo>
                    <a:pt x="304" y="7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5" name="Group 5"/>
          <p:cNvGrpSpPr/>
          <p:nvPr/>
        </p:nvGrpSpPr>
        <p:grpSpPr>
          <a:xfrm>
            <a:off x="8722366" y="1632404"/>
            <a:ext cx="1151096" cy="1151477"/>
            <a:chOff x="8722366" y="1632404"/>
            <a:chExt cx="1151096" cy="1151477"/>
          </a:xfrm>
        </p:grpSpPr>
        <p:sp>
          <p:nvSpPr>
            <p:cNvPr id="6" name="Freeform 6"/>
            <p:cNvSpPr/>
            <p:nvPr/>
          </p:nvSpPr>
          <p:spPr>
            <a:xfrm>
              <a:off x="8722366" y="1632404"/>
              <a:ext cx="1151096" cy="1151477"/>
            </a:xfrm>
            <a:custGeom>
              <a:rect l="l" t="t" r="r" b="b"/>
              <a:pathLst>
                <a:path w="1482" h="1482">
                  <a:moveTo>
                    <a:pt x="1482" y="742"/>
                  </a:moveTo>
                  <a:lnTo>
                    <a:pt x="1482" y="742"/>
                  </a:lnTo>
                  <a:lnTo>
                    <a:pt x="1481" y="780"/>
                  </a:lnTo>
                  <a:lnTo>
                    <a:pt x="1478" y="818"/>
                  </a:lnTo>
                  <a:lnTo>
                    <a:pt x="1473" y="854"/>
                  </a:lnTo>
                  <a:lnTo>
                    <a:pt x="1467" y="890"/>
                  </a:lnTo>
                  <a:lnTo>
                    <a:pt x="1458" y="926"/>
                  </a:lnTo>
                  <a:lnTo>
                    <a:pt x="1448" y="962"/>
                  </a:lnTo>
                  <a:lnTo>
                    <a:pt x="1436" y="997"/>
                  </a:lnTo>
                  <a:lnTo>
                    <a:pt x="1423" y="1029"/>
                  </a:lnTo>
                  <a:lnTo>
                    <a:pt x="1408" y="1063"/>
                  </a:lnTo>
                  <a:lnTo>
                    <a:pt x="1392" y="1094"/>
                  </a:lnTo>
                  <a:lnTo>
                    <a:pt x="1375" y="1126"/>
                  </a:lnTo>
                  <a:lnTo>
                    <a:pt x="1355" y="1155"/>
                  </a:lnTo>
                  <a:lnTo>
                    <a:pt x="1334" y="1185"/>
                  </a:lnTo>
                  <a:lnTo>
                    <a:pt x="1313" y="1213"/>
                  </a:lnTo>
                  <a:lnTo>
                    <a:pt x="1289" y="1240"/>
                  </a:lnTo>
                  <a:lnTo>
                    <a:pt x="1265" y="1265"/>
                  </a:lnTo>
                  <a:lnTo>
                    <a:pt x="1239" y="1290"/>
                  </a:lnTo>
                  <a:lnTo>
                    <a:pt x="1212" y="1313"/>
                  </a:lnTo>
                  <a:lnTo>
                    <a:pt x="1185" y="1335"/>
                  </a:lnTo>
                  <a:lnTo>
                    <a:pt x="1155" y="1356"/>
                  </a:lnTo>
                  <a:lnTo>
                    <a:pt x="1125" y="1375"/>
                  </a:lnTo>
                  <a:lnTo>
                    <a:pt x="1094" y="1393"/>
                  </a:lnTo>
                  <a:lnTo>
                    <a:pt x="1062" y="1409"/>
                  </a:lnTo>
                  <a:lnTo>
                    <a:pt x="1029" y="1424"/>
                  </a:lnTo>
                  <a:lnTo>
                    <a:pt x="996" y="1437"/>
                  </a:lnTo>
                  <a:lnTo>
                    <a:pt x="961" y="1449"/>
                  </a:lnTo>
                  <a:lnTo>
                    <a:pt x="926" y="1459"/>
                  </a:lnTo>
                  <a:lnTo>
                    <a:pt x="890" y="1467"/>
                  </a:lnTo>
                  <a:lnTo>
                    <a:pt x="853" y="1473"/>
                  </a:lnTo>
                  <a:lnTo>
                    <a:pt x="817" y="1479"/>
                  </a:lnTo>
                  <a:lnTo>
                    <a:pt x="779" y="1481"/>
                  </a:lnTo>
                  <a:lnTo>
                    <a:pt x="741" y="1482"/>
                  </a:lnTo>
                  <a:lnTo>
                    <a:pt x="741" y="1482"/>
                  </a:lnTo>
                  <a:lnTo>
                    <a:pt x="703" y="1481"/>
                  </a:lnTo>
                  <a:lnTo>
                    <a:pt x="665" y="1479"/>
                  </a:lnTo>
                  <a:lnTo>
                    <a:pt x="628" y="1473"/>
                  </a:lnTo>
                  <a:lnTo>
                    <a:pt x="592" y="1467"/>
                  </a:lnTo>
                  <a:lnTo>
                    <a:pt x="556" y="1459"/>
                  </a:lnTo>
                  <a:lnTo>
                    <a:pt x="520" y="1449"/>
                  </a:lnTo>
                  <a:lnTo>
                    <a:pt x="487" y="1437"/>
                  </a:lnTo>
                  <a:lnTo>
                    <a:pt x="453" y="1424"/>
                  </a:lnTo>
                  <a:lnTo>
                    <a:pt x="419" y="1409"/>
                  </a:lnTo>
                  <a:lnTo>
                    <a:pt x="388" y="1393"/>
                  </a:lnTo>
                  <a:lnTo>
                    <a:pt x="356" y="1375"/>
                  </a:lnTo>
                  <a:lnTo>
                    <a:pt x="327" y="1356"/>
                  </a:lnTo>
                  <a:lnTo>
                    <a:pt x="298" y="1335"/>
                  </a:lnTo>
                  <a:lnTo>
                    <a:pt x="269" y="1313"/>
                  </a:lnTo>
                  <a:lnTo>
                    <a:pt x="242" y="1290"/>
                  </a:lnTo>
                  <a:lnTo>
                    <a:pt x="217" y="1265"/>
                  </a:lnTo>
                  <a:lnTo>
                    <a:pt x="192" y="1240"/>
                  </a:lnTo>
                  <a:lnTo>
                    <a:pt x="170" y="1213"/>
                  </a:lnTo>
                  <a:lnTo>
                    <a:pt x="147" y="1185"/>
                  </a:lnTo>
                  <a:lnTo>
                    <a:pt x="126" y="1155"/>
                  </a:lnTo>
                  <a:lnTo>
                    <a:pt x="108" y="1126"/>
                  </a:lnTo>
                  <a:lnTo>
                    <a:pt x="89" y="1094"/>
                  </a:lnTo>
                  <a:lnTo>
                    <a:pt x="73" y="1063"/>
                  </a:lnTo>
                  <a:lnTo>
                    <a:pt x="58" y="1029"/>
                  </a:lnTo>
                  <a:lnTo>
                    <a:pt x="45" y="997"/>
                  </a:lnTo>
                  <a:lnTo>
                    <a:pt x="34" y="962"/>
                  </a:lnTo>
                  <a:lnTo>
                    <a:pt x="23" y="926"/>
                  </a:lnTo>
                  <a:lnTo>
                    <a:pt x="15" y="890"/>
                  </a:lnTo>
                  <a:lnTo>
                    <a:pt x="9" y="854"/>
                  </a:lnTo>
                  <a:lnTo>
                    <a:pt x="4" y="818"/>
                  </a:lnTo>
                  <a:lnTo>
                    <a:pt x="1" y="780"/>
                  </a:lnTo>
                  <a:lnTo>
                    <a:pt x="0" y="742"/>
                  </a:lnTo>
                  <a:lnTo>
                    <a:pt x="0" y="742"/>
                  </a:lnTo>
                  <a:lnTo>
                    <a:pt x="1" y="704"/>
                  </a:lnTo>
                  <a:lnTo>
                    <a:pt x="4" y="666"/>
                  </a:lnTo>
                  <a:lnTo>
                    <a:pt x="9" y="629"/>
                  </a:lnTo>
                  <a:lnTo>
                    <a:pt x="15" y="592"/>
                  </a:lnTo>
                  <a:lnTo>
                    <a:pt x="23" y="556"/>
                  </a:lnTo>
                  <a:lnTo>
                    <a:pt x="34" y="521"/>
                  </a:lnTo>
                  <a:lnTo>
                    <a:pt x="45" y="486"/>
                  </a:lnTo>
                  <a:lnTo>
                    <a:pt x="58" y="453"/>
                  </a:lnTo>
                  <a:lnTo>
                    <a:pt x="73" y="420"/>
                  </a:lnTo>
                  <a:lnTo>
                    <a:pt x="89" y="389"/>
                  </a:lnTo>
                  <a:lnTo>
                    <a:pt x="108" y="357"/>
                  </a:lnTo>
                  <a:lnTo>
                    <a:pt x="126" y="327"/>
                  </a:lnTo>
                  <a:lnTo>
                    <a:pt x="147" y="299"/>
                  </a:lnTo>
                  <a:lnTo>
                    <a:pt x="170" y="270"/>
                  </a:lnTo>
                  <a:lnTo>
                    <a:pt x="192" y="243"/>
                  </a:lnTo>
                  <a:lnTo>
                    <a:pt x="217" y="217"/>
                  </a:lnTo>
                  <a:lnTo>
                    <a:pt x="242" y="193"/>
                  </a:lnTo>
                  <a:lnTo>
                    <a:pt x="269" y="169"/>
                  </a:lnTo>
                  <a:lnTo>
                    <a:pt x="298" y="148"/>
                  </a:lnTo>
                  <a:lnTo>
                    <a:pt x="327" y="127"/>
                  </a:lnTo>
                  <a:lnTo>
                    <a:pt x="356" y="107"/>
                  </a:lnTo>
                  <a:lnTo>
                    <a:pt x="388" y="90"/>
                  </a:lnTo>
                  <a:lnTo>
                    <a:pt x="419" y="74"/>
                  </a:lnTo>
                  <a:lnTo>
                    <a:pt x="453" y="59"/>
                  </a:lnTo>
                  <a:lnTo>
                    <a:pt x="487" y="46"/>
                  </a:lnTo>
                  <a:lnTo>
                    <a:pt x="520" y="34"/>
                  </a:lnTo>
                  <a:lnTo>
                    <a:pt x="556" y="24"/>
                  </a:lnTo>
                  <a:lnTo>
                    <a:pt x="592" y="15"/>
                  </a:lnTo>
                  <a:lnTo>
                    <a:pt x="628" y="9"/>
                  </a:lnTo>
                  <a:lnTo>
                    <a:pt x="665" y="4"/>
                  </a:lnTo>
                  <a:lnTo>
                    <a:pt x="703" y="1"/>
                  </a:lnTo>
                  <a:lnTo>
                    <a:pt x="741" y="0"/>
                  </a:lnTo>
                  <a:lnTo>
                    <a:pt x="741" y="0"/>
                  </a:lnTo>
                  <a:lnTo>
                    <a:pt x="779" y="1"/>
                  </a:lnTo>
                  <a:lnTo>
                    <a:pt x="817" y="4"/>
                  </a:lnTo>
                  <a:lnTo>
                    <a:pt x="853" y="9"/>
                  </a:lnTo>
                  <a:lnTo>
                    <a:pt x="890" y="15"/>
                  </a:lnTo>
                  <a:lnTo>
                    <a:pt x="926" y="24"/>
                  </a:lnTo>
                  <a:lnTo>
                    <a:pt x="961" y="34"/>
                  </a:lnTo>
                  <a:lnTo>
                    <a:pt x="996" y="46"/>
                  </a:lnTo>
                  <a:lnTo>
                    <a:pt x="1029" y="59"/>
                  </a:lnTo>
                  <a:lnTo>
                    <a:pt x="1062" y="74"/>
                  </a:lnTo>
                  <a:lnTo>
                    <a:pt x="1094" y="90"/>
                  </a:lnTo>
                  <a:lnTo>
                    <a:pt x="1125" y="107"/>
                  </a:lnTo>
                  <a:lnTo>
                    <a:pt x="1155" y="127"/>
                  </a:lnTo>
                  <a:lnTo>
                    <a:pt x="1185" y="148"/>
                  </a:lnTo>
                  <a:lnTo>
                    <a:pt x="1212" y="169"/>
                  </a:lnTo>
                  <a:lnTo>
                    <a:pt x="1239" y="193"/>
                  </a:lnTo>
                  <a:lnTo>
                    <a:pt x="1265" y="217"/>
                  </a:lnTo>
                  <a:lnTo>
                    <a:pt x="1289" y="243"/>
                  </a:lnTo>
                  <a:lnTo>
                    <a:pt x="1313" y="270"/>
                  </a:lnTo>
                  <a:lnTo>
                    <a:pt x="1334" y="299"/>
                  </a:lnTo>
                  <a:lnTo>
                    <a:pt x="1355" y="327"/>
                  </a:lnTo>
                  <a:lnTo>
                    <a:pt x="1375" y="357"/>
                  </a:lnTo>
                  <a:lnTo>
                    <a:pt x="1392" y="389"/>
                  </a:lnTo>
                  <a:lnTo>
                    <a:pt x="1408" y="420"/>
                  </a:lnTo>
                  <a:lnTo>
                    <a:pt x="1423" y="453"/>
                  </a:lnTo>
                  <a:lnTo>
                    <a:pt x="1436" y="486"/>
                  </a:lnTo>
                  <a:lnTo>
                    <a:pt x="1448" y="521"/>
                  </a:lnTo>
                  <a:lnTo>
                    <a:pt x="1458" y="556"/>
                  </a:lnTo>
                  <a:lnTo>
                    <a:pt x="1467" y="592"/>
                  </a:lnTo>
                  <a:lnTo>
                    <a:pt x="1473" y="629"/>
                  </a:lnTo>
                  <a:lnTo>
                    <a:pt x="1478" y="666"/>
                  </a:lnTo>
                  <a:lnTo>
                    <a:pt x="1481" y="704"/>
                  </a:lnTo>
                  <a:lnTo>
                    <a:pt x="1482" y="742"/>
                  </a:lnTo>
                  <a:lnTo>
                    <a:pt x="1482" y="742"/>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8966206" y="1783090"/>
              <a:ext cx="686562" cy="944785"/>
            </a:xfrm>
            <a:custGeom>
              <a:rect l="l" t="t" r="r" b="b"/>
              <a:pathLst>
                <a:path w="885" h="1217">
                  <a:moveTo>
                    <a:pt x="212" y="796"/>
                  </a:moveTo>
                  <a:lnTo>
                    <a:pt x="125" y="1151"/>
                  </a:lnTo>
                  <a:lnTo>
                    <a:pt x="105" y="1154"/>
                  </a:lnTo>
                  <a:lnTo>
                    <a:pt x="194" y="790"/>
                  </a:lnTo>
                  <a:lnTo>
                    <a:pt x="194" y="790"/>
                  </a:lnTo>
                  <a:lnTo>
                    <a:pt x="178" y="783"/>
                  </a:lnTo>
                  <a:lnTo>
                    <a:pt x="162" y="775"/>
                  </a:lnTo>
                  <a:lnTo>
                    <a:pt x="162" y="775"/>
                  </a:lnTo>
                  <a:lnTo>
                    <a:pt x="149" y="769"/>
                  </a:lnTo>
                  <a:lnTo>
                    <a:pt x="137" y="761"/>
                  </a:lnTo>
                  <a:lnTo>
                    <a:pt x="127" y="753"/>
                  </a:lnTo>
                  <a:lnTo>
                    <a:pt x="117" y="744"/>
                  </a:lnTo>
                  <a:lnTo>
                    <a:pt x="110" y="732"/>
                  </a:lnTo>
                  <a:lnTo>
                    <a:pt x="102" y="719"/>
                  </a:lnTo>
                  <a:lnTo>
                    <a:pt x="96" y="704"/>
                  </a:lnTo>
                  <a:lnTo>
                    <a:pt x="90" y="685"/>
                  </a:lnTo>
                  <a:lnTo>
                    <a:pt x="90" y="685"/>
                  </a:lnTo>
                  <a:lnTo>
                    <a:pt x="77" y="639"/>
                  </a:lnTo>
                  <a:lnTo>
                    <a:pt x="69" y="616"/>
                  </a:lnTo>
                  <a:lnTo>
                    <a:pt x="61" y="594"/>
                  </a:lnTo>
                  <a:lnTo>
                    <a:pt x="61" y="594"/>
                  </a:lnTo>
                  <a:lnTo>
                    <a:pt x="48" y="565"/>
                  </a:lnTo>
                  <a:lnTo>
                    <a:pt x="34" y="538"/>
                  </a:lnTo>
                  <a:lnTo>
                    <a:pt x="34" y="538"/>
                  </a:lnTo>
                  <a:lnTo>
                    <a:pt x="20" y="509"/>
                  </a:lnTo>
                  <a:lnTo>
                    <a:pt x="14" y="495"/>
                  </a:lnTo>
                  <a:lnTo>
                    <a:pt x="9" y="480"/>
                  </a:lnTo>
                  <a:lnTo>
                    <a:pt x="9" y="480"/>
                  </a:lnTo>
                  <a:lnTo>
                    <a:pt x="4" y="466"/>
                  </a:lnTo>
                  <a:lnTo>
                    <a:pt x="1" y="452"/>
                  </a:lnTo>
                  <a:lnTo>
                    <a:pt x="0" y="439"/>
                  </a:lnTo>
                  <a:lnTo>
                    <a:pt x="0" y="426"/>
                  </a:lnTo>
                  <a:lnTo>
                    <a:pt x="2" y="412"/>
                  </a:lnTo>
                  <a:lnTo>
                    <a:pt x="6" y="398"/>
                  </a:lnTo>
                  <a:lnTo>
                    <a:pt x="13" y="382"/>
                  </a:lnTo>
                  <a:lnTo>
                    <a:pt x="22" y="365"/>
                  </a:lnTo>
                  <a:lnTo>
                    <a:pt x="22" y="365"/>
                  </a:lnTo>
                  <a:lnTo>
                    <a:pt x="44" y="323"/>
                  </a:lnTo>
                  <a:lnTo>
                    <a:pt x="55" y="302"/>
                  </a:lnTo>
                  <a:lnTo>
                    <a:pt x="66" y="280"/>
                  </a:lnTo>
                  <a:lnTo>
                    <a:pt x="66" y="280"/>
                  </a:lnTo>
                  <a:lnTo>
                    <a:pt x="77" y="251"/>
                  </a:lnTo>
                  <a:lnTo>
                    <a:pt x="87" y="222"/>
                  </a:lnTo>
                  <a:lnTo>
                    <a:pt x="87" y="222"/>
                  </a:lnTo>
                  <a:lnTo>
                    <a:pt x="97" y="191"/>
                  </a:lnTo>
                  <a:lnTo>
                    <a:pt x="102" y="177"/>
                  </a:lnTo>
                  <a:lnTo>
                    <a:pt x="109" y="162"/>
                  </a:lnTo>
                  <a:lnTo>
                    <a:pt x="109" y="162"/>
                  </a:lnTo>
                  <a:lnTo>
                    <a:pt x="116" y="149"/>
                  </a:lnTo>
                  <a:lnTo>
                    <a:pt x="124" y="138"/>
                  </a:lnTo>
                  <a:lnTo>
                    <a:pt x="131" y="127"/>
                  </a:lnTo>
                  <a:lnTo>
                    <a:pt x="141" y="119"/>
                  </a:lnTo>
                  <a:lnTo>
                    <a:pt x="153" y="110"/>
                  </a:lnTo>
                  <a:lnTo>
                    <a:pt x="166" y="102"/>
                  </a:lnTo>
                  <a:lnTo>
                    <a:pt x="181" y="96"/>
                  </a:lnTo>
                  <a:lnTo>
                    <a:pt x="200" y="90"/>
                  </a:lnTo>
                  <a:lnTo>
                    <a:pt x="200" y="90"/>
                  </a:lnTo>
                  <a:lnTo>
                    <a:pt x="245" y="77"/>
                  </a:lnTo>
                  <a:lnTo>
                    <a:pt x="268" y="70"/>
                  </a:lnTo>
                  <a:lnTo>
                    <a:pt x="291" y="61"/>
                  </a:lnTo>
                  <a:lnTo>
                    <a:pt x="291" y="61"/>
                  </a:lnTo>
                  <a:lnTo>
                    <a:pt x="320" y="49"/>
                  </a:lnTo>
                  <a:lnTo>
                    <a:pt x="347" y="35"/>
                  </a:lnTo>
                  <a:lnTo>
                    <a:pt x="347" y="35"/>
                  </a:lnTo>
                  <a:lnTo>
                    <a:pt x="376" y="20"/>
                  </a:lnTo>
                  <a:lnTo>
                    <a:pt x="390" y="14"/>
                  </a:lnTo>
                  <a:lnTo>
                    <a:pt x="405" y="9"/>
                  </a:lnTo>
                  <a:lnTo>
                    <a:pt x="405" y="9"/>
                  </a:lnTo>
                  <a:lnTo>
                    <a:pt x="419" y="5"/>
                  </a:lnTo>
                  <a:lnTo>
                    <a:pt x="432" y="1"/>
                  </a:lnTo>
                  <a:lnTo>
                    <a:pt x="446" y="0"/>
                  </a:lnTo>
                  <a:lnTo>
                    <a:pt x="459" y="0"/>
                  </a:lnTo>
                  <a:lnTo>
                    <a:pt x="472" y="2"/>
                  </a:lnTo>
                  <a:lnTo>
                    <a:pt x="487" y="7"/>
                  </a:lnTo>
                  <a:lnTo>
                    <a:pt x="503" y="13"/>
                  </a:lnTo>
                  <a:lnTo>
                    <a:pt x="520" y="22"/>
                  </a:lnTo>
                  <a:lnTo>
                    <a:pt x="520" y="22"/>
                  </a:lnTo>
                  <a:lnTo>
                    <a:pt x="561" y="46"/>
                  </a:lnTo>
                  <a:lnTo>
                    <a:pt x="583" y="57"/>
                  </a:lnTo>
                  <a:lnTo>
                    <a:pt x="605" y="66"/>
                  </a:lnTo>
                  <a:lnTo>
                    <a:pt x="605" y="66"/>
                  </a:lnTo>
                  <a:lnTo>
                    <a:pt x="634" y="77"/>
                  </a:lnTo>
                  <a:lnTo>
                    <a:pt x="663" y="87"/>
                  </a:lnTo>
                  <a:lnTo>
                    <a:pt x="663" y="87"/>
                  </a:lnTo>
                  <a:lnTo>
                    <a:pt x="694" y="97"/>
                  </a:lnTo>
                  <a:lnTo>
                    <a:pt x="708" y="102"/>
                  </a:lnTo>
                  <a:lnTo>
                    <a:pt x="723" y="110"/>
                  </a:lnTo>
                  <a:lnTo>
                    <a:pt x="723" y="110"/>
                  </a:lnTo>
                  <a:lnTo>
                    <a:pt x="736" y="116"/>
                  </a:lnTo>
                  <a:lnTo>
                    <a:pt x="747" y="124"/>
                  </a:lnTo>
                  <a:lnTo>
                    <a:pt x="758" y="133"/>
                  </a:lnTo>
                  <a:lnTo>
                    <a:pt x="766" y="142"/>
                  </a:lnTo>
                  <a:lnTo>
                    <a:pt x="775" y="153"/>
                  </a:lnTo>
                  <a:lnTo>
                    <a:pt x="783" y="166"/>
                  </a:lnTo>
                  <a:lnTo>
                    <a:pt x="789" y="182"/>
                  </a:lnTo>
                  <a:lnTo>
                    <a:pt x="795" y="200"/>
                  </a:lnTo>
                  <a:lnTo>
                    <a:pt x="795" y="200"/>
                  </a:lnTo>
                  <a:lnTo>
                    <a:pt x="808" y="247"/>
                  </a:lnTo>
                  <a:lnTo>
                    <a:pt x="815" y="270"/>
                  </a:lnTo>
                  <a:lnTo>
                    <a:pt x="823" y="292"/>
                  </a:lnTo>
                  <a:lnTo>
                    <a:pt x="823" y="292"/>
                  </a:lnTo>
                  <a:lnTo>
                    <a:pt x="836" y="321"/>
                  </a:lnTo>
                  <a:lnTo>
                    <a:pt x="850" y="348"/>
                  </a:lnTo>
                  <a:lnTo>
                    <a:pt x="850" y="348"/>
                  </a:lnTo>
                  <a:lnTo>
                    <a:pt x="864" y="376"/>
                  </a:lnTo>
                  <a:lnTo>
                    <a:pt x="871" y="390"/>
                  </a:lnTo>
                  <a:lnTo>
                    <a:pt x="876" y="405"/>
                  </a:lnTo>
                  <a:lnTo>
                    <a:pt x="876" y="405"/>
                  </a:lnTo>
                  <a:lnTo>
                    <a:pt x="880" y="419"/>
                  </a:lnTo>
                  <a:lnTo>
                    <a:pt x="884" y="433"/>
                  </a:lnTo>
                  <a:lnTo>
                    <a:pt x="885" y="446"/>
                  </a:lnTo>
                  <a:lnTo>
                    <a:pt x="885" y="460"/>
                  </a:lnTo>
                  <a:lnTo>
                    <a:pt x="883" y="474"/>
                  </a:lnTo>
                  <a:lnTo>
                    <a:pt x="878" y="488"/>
                  </a:lnTo>
                  <a:lnTo>
                    <a:pt x="872" y="504"/>
                  </a:lnTo>
                  <a:lnTo>
                    <a:pt x="863" y="520"/>
                  </a:lnTo>
                  <a:lnTo>
                    <a:pt x="863" y="520"/>
                  </a:lnTo>
                  <a:lnTo>
                    <a:pt x="839" y="563"/>
                  </a:lnTo>
                  <a:lnTo>
                    <a:pt x="828" y="583"/>
                  </a:lnTo>
                  <a:lnTo>
                    <a:pt x="818" y="606"/>
                  </a:lnTo>
                  <a:lnTo>
                    <a:pt x="818" y="606"/>
                  </a:lnTo>
                  <a:lnTo>
                    <a:pt x="808" y="634"/>
                  </a:lnTo>
                  <a:lnTo>
                    <a:pt x="798" y="665"/>
                  </a:lnTo>
                  <a:lnTo>
                    <a:pt x="798" y="665"/>
                  </a:lnTo>
                  <a:lnTo>
                    <a:pt x="788" y="694"/>
                  </a:lnTo>
                  <a:lnTo>
                    <a:pt x="783" y="709"/>
                  </a:lnTo>
                  <a:lnTo>
                    <a:pt x="775" y="723"/>
                  </a:lnTo>
                  <a:lnTo>
                    <a:pt x="775" y="723"/>
                  </a:lnTo>
                  <a:lnTo>
                    <a:pt x="766" y="740"/>
                  </a:lnTo>
                  <a:lnTo>
                    <a:pt x="757" y="754"/>
                  </a:lnTo>
                  <a:lnTo>
                    <a:pt x="751" y="760"/>
                  </a:lnTo>
                  <a:lnTo>
                    <a:pt x="745" y="766"/>
                  </a:lnTo>
                  <a:lnTo>
                    <a:pt x="738" y="771"/>
                  </a:lnTo>
                  <a:lnTo>
                    <a:pt x="731" y="777"/>
                  </a:lnTo>
                  <a:lnTo>
                    <a:pt x="805" y="1000"/>
                  </a:lnTo>
                  <a:lnTo>
                    <a:pt x="785" y="998"/>
                  </a:lnTo>
                  <a:lnTo>
                    <a:pt x="714" y="785"/>
                  </a:lnTo>
                  <a:lnTo>
                    <a:pt x="714" y="785"/>
                  </a:lnTo>
                  <a:lnTo>
                    <a:pt x="703" y="790"/>
                  </a:lnTo>
                  <a:lnTo>
                    <a:pt x="772" y="997"/>
                  </a:lnTo>
                  <a:lnTo>
                    <a:pt x="593" y="982"/>
                  </a:lnTo>
                  <a:lnTo>
                    <a:pt x="566" y="1046"/>
                  </a:lnTo>
                  <a:lnTo>
                    <a:pt x="506" y="867"/>
                  </a:lnTo>
                  <a:lnTo>
                    <a:pt x="506" y="867"/>
                  </a:lnTo>
                  <a:lnTo>
                    <a:pt x="495" y="871"/>
                  </a:lnTo>
                  <a:lnTo>
                    <a:pt x="559" y="1063"/>
                  </a:lnTo>
                  <a:lnTo>
                    <a:pt x="550" y="1085"/>
                  </a:lnTo>
                  <a:lnTo>
                    <a:pt x="481" y="876"/>
                  </a:lnTo>
                  <a:lnTo>
                    <a:pt x="480" y="876"/>
                  </a:lnTo>
                  <a:lnTo>
                    <a:pt x="480" y="876"/>
                  </a:lnTo>
                  <a:lnTo>
                    <a:pt x="463" y="882"/>
                  </a:lnTo>
                  <a:lnTo>
                    <a:pt x="448" y="884"/>
                  </a:lnTo>
                  <a:lnTo>
                    <a:pt x="367" y="1217"/>
                  </a:lnTo>
                  <a:lnTo>
                    <a:pt x="356" y="1197"/>
                  </a:lnTo>
                  <a:lnTo>
                    <a:pt x="432" y="885"/>
                  </a:lnTo>
                  <a:lnTo>
                    <a:pt x="432" y="885"/>
                  </a:lnTo>
                  <a:lnTo>
                    <a:pt x="420" y="884"/>
                  </a:lnTo>
                  <a:lnTo>
                    <a:pt x="348" y="1180"/>
                  </a:lnTo>
                  <a:lnTo>
                    <a:pt x="316" y="1117"/>
                  </a:lnTo>
                  <a:lnTo>
                    <a:pt x="139" y="1149"/>
                  </a:lnTo>
                  <a:lnTo>
                    <a:pt x="223" y="799"/>
                  </a:lnTo>
                  <a:lnTo>
                    <a:pt x="220" y="798"/>
                  </a:lnTo>
                  <a:lnTo>
                    <a:pt x="220" y="798"/>
                  </a:lnTo>
                  <a:lnTo>
                    <a:pt x="212" y="796"/>
                  </a:lnTo>
                  <a:lnTo>
                    <a:pt x="212" y="796"/>
                  </a:lnTo>
                  <a:close/>
                  <a:moveTo>
                    <a:pt x="497" y="656"/>
                  </a:moveTo>
                  <a:lnTo>
                    <a:pt x="497" y="208"/>
                  </a:lnTo>
                  <a:lnTo>
                    <a:pt x="411" y="208"/>
                  </a:lnTo>
                  <a:lnTo>
                    <a:pt x="411" y="208"/>
                  </a:lnTo>
                  <a:lnTo>
                    <a:pt x="411" y="216"/>
                  </a:lnTo>
                  <a:lnTo>
                    <a:pt x="408" y="226"/>
                  </a:lnTo>
                  <a:lnTo>
                    <a:pt x="404" y="235"/>
                  </a:lnTo>
                  <a:lnTo>
                    <a:pt x="397" y="243"/>
                  </a:lnTo>
                  <a:lnTo>
                    <a:pt x="397" y="243"/>
                  </a:lnTo>
                  <a:lnTo>
                    <a:pt x="390" y="252"/>
                  </a:lnTo>
                  <a:lnTo>
                    <a:pt x="381" y="258"/>
                  </a:lnTo>
                  <a:lnTo>
                    <a:pt x="371" y="261"/>
                  </a:lnTo>
                  <a:lnTo>
                    <a:pt x="360" y="262"/>
                  </a:lnTo>
                  <a:lnTo>
                    <a:pt x="360" y="327"/>
                  </a:lnTo>
                  <a:lnTo>
                    <a:pt x="398" y="327"/>
                  </a:lnTo>
                  <a:lnTo>
                    <a:pt x="398" y="656"/>
                  </a:lnTo>
                  <a:lnTo>
                    <a:pt x="497" y="656"/>
                  </a:lnTo>
                  <a:lnTo>
                    <a:pt x="497" y="656"/>
                  </a:lnTo>
                  <a:close/>
                  <a:moveTo>
                    <a:pt x="486" y="124"/>
                  </a:moveTo>
                  <a:lnTo>
                    <a:pt x="486" y="124"/>
                  </a:lnTo>
                  <a:lnTo>
                    <a:pt x="511" y="131"/>
                  </a:lnTo>
                  <a:lnTo>
                    <a:pt x="536" y="139"/>
                  </a:lnTo>
                  <a:lnTo>
                    <a:pt x="560" y="150"/>
                  </a:lnTo>
                  <a:lnTo>
                    <a:pt x="582" y="163"/>
                  </a:lnTo>
                  <a:lnTo>
                    <a:pt x="604" y="177"/>
                  </a:lnTo>
                  <a:lnTo>
                    <a:pt x="623" y="194"/>
                  </a:lnTo>
                  <a:lnTo>
                    <a:pt x="643" y="211"/>
                  </a:lnTo>
                  <a:lnTo>
                    <a:pt x="659" y="229"/>
                  </a:lnTo>
                  <a:lnTo>
                    <a:pt x="674" y="250"/>
                  </a:lnTo>
                  <a:lnTo>
                    <a:pt x="688" y="272"/>
                  </a:lnTo>
                  <a:lnTo>
                    <a:pt x="700" y="294"/>
                  </a:lnTo>
                  <a:lnTo>
                    <a:pt x="710" y="318"/>
                  </a:lnTo>
                  <a:lnTo>
                    <a:pt x="718" y="343"/>
                  </a:lnTo>
                  <a:lnTo>
                    <a:pt x="724" y="369"/>
                  </a:lnTo>
                  <a:lnTo>
                    <a:pt x="727" y="397"/>
                  </a:lnTo>
                  <a:lnTo>
                    <a:pt x="728" y="424"/>
                  </a:lnTo>
                  <a:lnTo>
                    <a:pt x="728" y="424"/>
                  </a:lnTo>
                  <a:lnTo>
                    <a:pt x="728" y="439"/>
                  </a:lnTo>
                  <a:lnTo>
                    <a:pt x="727" y="455"/>
                  </a:lnTo>
                  <a:lnTo>
                    <a:pt x="725" y="470"/>
                  </a:lnTo>
                  <a:lnTo>
                    <a:pt x="722" y="486"/>
                  </a:lnTo>
                  <a:lnTo>
                    <a:pt x="719" y="500"/>
                  </a:lnTo>
                  <a:lnTo>
                    <a:pt x="714" y="515"/>
                  </a:lnTo>
                  <a:lnTo>
                    <a:pt x="710" y="529"/>
                  </a:lnTo>
                  <a:lnTo>
                    <a:pt x="704" y="542"/>
                  </a:lnTo>
                  <a:lnTo>
                    <a:pt x="698" y="556"/>
                  </a:lnTo>
                  <a:lnTo>
                    <a:pt x="691" y="569"/>
                  </a:lnTo>
                  <a:lnTo>
                    <a:pt x="684" y="582"/>
                  </a:lnTo>
                  <a:lnTo>
                    <a:pt x="676" y="594"/>
                  </a:lnTo>
                  <a:lnTo>
                    <a:pt x="668" y="606"/>
                  </a:lnTo>
                  <a:lnTo>
                    <a:pt x="659" y="618"/>
                  </a:lnTo>
                  <a:lnTo>
                    <a:pt x="649" y="629"/>
                  </a:lnTo>
                  <a:lnTo>
                    <a:pt x="639" y="640"/>
                  </a:lnTo>
                  <a:lnTo>
                    <a:pt x="628" y="650"/>
                  </a:lnTo>
                  <a:lnTo>
                    <a:pt x="618" y="659"/>
                  </a:lnTo>
                  <a:lnTo>
                    <a:pt x="606" y="668"/>
                  </a:lnTo>
                  <a:lnTo>
                    <a:pt x="594" y="677"/>
                  </a:lnTo>
                  <a:lnTo>
                    <a:pt x="582" y="685"/>
                  </a:lnTo>
                  <a:lnTo>
                    <a:pt x="569" y="692"/>
                  </a:lnTo>
                  <a:lnTo>
                    <a:pt x="556" y="699"/>
                  </a:lnTo>
                  <a:lnTo>
                    <a:pt x="542" y="705"/>
                  </a:lnTo>
                  <a:lnTo>
                    <a:pt x="528" y="710"/>
                  </a:lnTo>
                  <a:lnTo>
                    <a:pt x="513" y="716"/>
                  </a:lnTo>
                  <a:lnTo>
                    <a:pt x="499" y="719"/>
                  </a:lnTo>
                  <a:lnTo>
                    <a:pt x="484" y="723"/>
                  </a:lnTo>
                  <a:lnTo>
                    <a:pt x="469" y="726"/>
                  </a:lnTo>
                  <a:lnTo>
                    <a:pt x="454" y="728"/>
                  </a:lnTo>
                  <a:lnTo>
                    <a:pt x="439" y="729"/>
                  </a:lnTo>
                  <a:lnTo>
                    <a:pt x="423" y="729"/>
                  </a:lnTo>
                  <a:lnTo>
                    <a:pt x="423" y="729"/>
                  </a:lnTo>
                  <a:lnTo>
                    <a:pt x="398" y="728"/>
                  </a:lnTo>
                  <a:lnTo>
                    <a:pt x="374" y="726"/>
                  </a:lnTo>
                  <a:lnTo>
                    <a:pt x="351" y="720"/>
                  </a:lnTo>
                  <a:lnTo>
                    <a:pt x="328" y="714"/>
                  </a:lnTo>
                  <a:lnTo>
                    <a:pt x="306" y="706"/>
                  </a:lnTo>
                  <a:lnTo>
                    <a:pt x="284" y="696"/>
                  </a:lnTo>
                  <a:lnTo>
                    <a:pt x="264" y="684"/>
                  </a:lnTo>
                  <a:lnTo>
                    <a:pt x="244" y="672"/>
                  </a:lnTo>
                  <a:lnTo>
                    <a:pt x="227" y="657"/>
                  </a:lnTo>
                  <a:lnTo>
                    <a:pt x="209" y="642"/>
                  </a:lnTo>
                  <a:lnTo>
                    <a:pt x="193" y="626"/>
                  </a:lnTo>
                  <a:lnTo>
                    <a:pt x="179" y="607"/>
                  </a:lnTo>
                  <a:lnTo>
                    <a:pt x="166" y="589"/>
                  </a:lnTo>
                  <a:lnTo>
                    <a:pt x="154" y="568"/>
                  </a:lnTo>
                  <a:lnTo>
                    <a:pt x="143" y="547"/>
                  </a:lnTo>
                  <a:lnTo>
                    <a:pt x="135" y="526"/>
                  </a:lnTo>
                  <a:lnTo>
                    <a:pt x="135" y="526"/>
                  </a:lnTo>
                  <a:lnTo>
                    <a:pt x="143" y="551"/>
                  </a:lnTo>
                  <a:lnTo>
                    <a:pt x="153" y="575"/>
                  </a:lnTo>
                  <a:lnTo>
                    <a:pt x="164" y="597"/>
                  </a:lnTo>
                  <a:lnTo>
                    <a:pt x="178" y="619"/>
                  </a:lnTo>
                  <a:lnTo>
                    <a:pt x="193" y="640"/>
                  </a:lnTo>
                  <a:lnTo>
                    <a:pt x="209" y="659"/>
                  </a:lnTo>
                  <a:lnTo>
                    <a:pt x="228" y="677"/>
                  </a:lnTo>
                  <a:lnTo>
                    <a:pt x="247" y="693"/>
                  </a:lnTo>
                  <a:lnTo>
                    <a:pt x="268" y="708"/>
                  </a:lnTo>
                  <a:lnTo>
                    <a:pt x="291" y="721"/>
                  </a:lnTo>
                  <a:lnTo>
                    <a:pt x="314" y="733"/>
                  </a:lnTo>
                  <a:lnTo>
                    <a:pt x="338" y="742"/>
                  </a:lnTo>
                  <a:lnTo>
                    <a:pt x="363" y="749"/>
                  </a:lnTo>
                  <a:lnTo>
                    <a:pt x="389" y="755"/>
                  </a:lnTo>
                  <a:lnTo>
                    <a:pt x="416" y="759"/>
                  </a:lnTo>
                  <a:lnTo>
                    <a:pt x="443" y="760"/>
                  </a:lnTo>
                  <a:lnTo>
                    <a:pt x="443" y="760"/>
                  </a:lnTo>
                  <a:lnTo>
                    <a:pt x="459" y="759"/>
                  </a:lnTo>
                  <a:lnTo>
                    <a:pt x="475" y="758"/>
                  </a:lnTo>
                  <a:lnTo>
                    <a:pt x="491" y="756"/>
                  </a:lnTo>
                  <a:lnTo>
                    <a:pt x="507" y="754"/>
                  </a:lnTo>
                  <a:lnTo>
                    <a:pt x="522" y="749"/>
                  </a:lnTo>
                  <a:lnTo>
                    <a:pt x="537" y="745"/>
                  </a:lnTo>
                  <a:lnTo>
                    <a:pt x="553" y="741"/>
                  </a:lnTo>
                  <a:lnTo>
                    <a:pt x="567" y="735"/>
                  </a:lnTo>
                  <a:lnTo>
                    <a:pt x="581" y="729"/>
                  </a:lnTo>
                  <a:lnTo>
                    <a:pt x="595" y="721"/>
                  </a:lnTo>
                  <a:lnTo>
                    <a:pt x="608" y="714"/>
                  </a:lnTo>
                  <a:lnTo>
                    <a:pt x="621" y="705"/>
                  </a:lnTo>
                  <a:lnTo>
                    <a:pt x="634" y="696"/>
                  </a:lnTo>
                  <a:lnTo>
                    <a:pt x="646" y="686"/>
                  </a:lnTo>
                  <a:lnTo>
                    <a:pt x="657" y="677"/>
                  </a:lnTo>
                  <a:lnTo>
                    <a:pt x="669" y="667"/>
                  </a:lnTo>
                  <a:lnTo>
                    <a:pt x="678" y="655"/>
                  </a:lnTo>
                  <a:lnTo>
                    <a:pt x="688" y="644"/>
                  </a:lnTo>
                  <a:lnTo>
                    <a:pt x="698" y="632"/>
                  </a:lnTo>
                  <a:lnTo>
                    <a:pt x="707" y="619"/>
                  </a:lnTo>
                  <a:lnTo>
                    <a:pt x="715" y="606"/>
                  </a:lnTo>
                  <a:lnTo>
                    <a:pt x="723" y="593"/>
                  </a:lnTo>
                  <a:lnTo>
                    <a:pt x="731" y="579"/>
                  </a:lnTo>
                  <a:lnTo>
                    <a:pt x="737" y="565"/>
                  </a:lnTo>
                  <a:lnTo>
                    <a:pt x="742" y="551"/>
                  </a:lnTo>
                  <a:lnTo>
                    <a:pt x="747" y="536"/>
                  </a:lnTo>
                  <a:lnTo>
                    <a:pt x="751" y="520"/>
                  </a:lnTo>
                  <a:lnTo>
                    <a:pt x="756" y="505"/>
                  </a:lnTo>
                  <a:lnTo>
                    <a:pt x="758" y="489"/>
                  </a:lnTo>
                  <a:lnTo>
                    <a:pt x="760" y="474"/>
                  </a:lnTo>
                  <a:lnTo>
                    <a:pt x="761" y="457"/>
                  </a:lnTo>
                  <a:lnTo>
                    <a:pt x="762" y="441"/>
                  </a:lnTo>
                  <a:lnTo>
                    <a:pt x="762" y="441"/>
                  </a:lnTo>
                  <a:lnTo>
                    <a:pt x="761" y="426"/>
                  </a:lnTo>
                  <a:lnTo>
                    <a:pt x="760" y="411"/>
                  </a:lnTo>
                  <a:lnTo>
                    <a:pt x="759" y="397"/>
                  </a:lnTo>
                  <a:lnTo>
                    <a:pt x="757" y="381"/>
                  </a:lnTo>
                  <a:lnTo>
                    <a:pt x="753" y="367"/>
                  </a:lnTo>
                  <a:lnTo>
                    <a:pt x="749" y="353"/>
                  </a:lnTo>
                  <a:lnTo>
                    <a:pt x="746" y="340"/>
                  </a:lnTo>
                  <a:lnTo>
                    <a:pt x="740" y="326"/>
                  </a:lnTo>
                  <a:lnTo>
                    <a:pt x="729" y="300"/>
                  </a:lnTo>
                  <a:lnTo>
                    <a:pt x="715" y="275"/>
                  </a:lnTo>
                  <a:lnTo>
                    <a:pt x="700" y="252"/>
                  </a:lnTo>
                  <a:lnTo>
                    <a:pt x="682" y="230"/>
                  </a:lnTo>
                  <a:lnTo>
                    <a:pt x="663" y="210"/>
                  </a:lnTo>
                  <a:lnTo>
                    <a:pt x="642" y="191"/>
                  </a:lnTo>
                  <a:lnTo>
                    <a:pt x="619" y="175"/>
                  </a:lnTo>
                  <a:lnTo>
                    <a:pt x="595" y="160"/>
                  </a:lnTo>
                  <a:lnTo>
                    <a:pt x="569" y="148"/>
                  </a:lnTo>
                  <a:lnTo>
                    <a:pt x="543" y="137"/>
                  </a:lnTo>
                  <a:lnTo>
                    <a:pt x="529" y="134"/>
                  </a:lnTo>
                  <a:lnTo>
                    <a:pt x="515" y="129"/>
                  </a:lnTo>
                  <a:lnTo>
                    <a:pt x="500" y="127"/>
                  </a:lnTo>
                  <a:lnTo>
                    <a:pt x="486" y="124"/>
                  </a:lnTo>
                  <a:lnTo>
                    <a:pt x="486" y="124"/>
                  </a:lnTo>
                  <a:close/>
                  <a:moveTo>
                    <a:pt x="216" y="696"/>
                  </a:moveTo>
                  <a:lnTo>
                    <a:pt x="217" y="696"/>
                  </a:lnTo>
                  <a:lnTo>
                    <a:pt x="217" y="697"/>
                  </a:lnTo>
                  <a:lnTo>
                    <a:pt x="217" y="697"/>
                  </a:lnTo>
                  <a:lnTo>
                    <a:pt x="221" y="701"/>
                  </a:lnTo>
                  <a:lnTo>
                    <a:pt x="221" y="701"/>
                  </a:lnTo>
                  <a:lnTo>
                    <a:pt x="221" y="701"/>
                  </a:lnTo>
                  <a:lnTo>
                    <a:pt x="221" y="701"/>
                  </a:lnTo>
                  <a:lnTo>
                    <a:pt x="223" y="702"/>
                  </a:lnTo>
                  <a:lnTo>
                    <a:pt x="223" y="702"/>
                  </a:lnTo>
                  <a:lnTo>
                    <a:pt x="224" y="703"/>
                  </a:lnTo>
                  <a:lnTo>
                    <a:pt x="224" y="703"/>
                  </a:lnTo>
                  <a:lnTo>
                    <a:pt x="224" y="703"/>
                  </a:lnTo>
                  <a:lnTo>
                    <a:pt x="224" y="703"/>
                  </a:lnTo>
                  <a:lnTo>
                    <a:pt x="225" y="703"/>
                  </a:lnTo>
                  <a:lnTo>
                    <a:pt x="227" y="705"/>
                  </a:lnTo>
                  <a:lnTo>
                    <a:pt x="227" y="705"/>
                  </a:lnTo>
                  <a:lnTo>
                    <a:pt x="231" y="708"/>
                  </a:lnTo>
                  <a:lnTo>
                    <a:pt x="231" y="709"/>
                  </a:lnTo>
                  <a:lnTo>
                    <a:pt x="232" y="709"/>
                  </a:lnTo>
                  <a:lnTo>
                    <a:pt x="232" y="709"/>
                  </a:lnTo>
                  <a:lnTo>
                    <a:pt x="243" y="718"/>
                  </a:lnTo>
                  <a:lnTo>
                    <a:pt x="243" y="718"/>
                  </a:lnTo>
                  <a:lnTo>
                    <a:pt x="247" y="721"/>
                  </a:lnTo>
                  <a:lnTo>
                    <a:pt x="249" y="722"/>
                  </a:lnTo>
                  <a:lnTo>
                    <a:pt x="249" y="722"/>
                  </a:lnTo>
                  <a:lnTo>
                    <a:pt x="253" y="726"/>
                  </a:lnTo>
                  <a:lnTo>
                    <a:pt x="256" y="727"/>
                  </a:lnTo>
                  <a:lnTo>
                    <a:pt x="256" y="727"/>
                  </a:lnTo>
                  <a:lnTo>
                    <a:pt x="256" y="727"/>
                  </a:lnTo>
                  <a:lnTo>
                    <a:pt x="261" y="730"/>
                  </a:lnTo>
                  <a:lnTo>
                    <a:pt x="264" y="731"/>
                  </a:lnTo>
                  <a:lnTo>
                    <a:pt x="264" y="731"/>
                  </a:lnTo>
                  <a:lnTo>
                    <a:pt x="267" y="733"/>
                  </a:lnTo>
                  <a:lnTo>
                    <a:pt x="270" y="735"/>
                  </a:lnTo>
                  <a:lnTo>
                    <a:pt x="270" y="735"/>
                  </a:lnTo>
                  <a:lnTo>
                    <a:pt x="275" y="739"/>
                  </a:lnTo>
                  <a:lnTo>
                    <a:pt x="278" y="740"/>
                  </a:lnTo>
                  <a:lnTo>
                    <a:pt x="281" y="742"/>
                  </a:lnTo>
                  <a:lnTo>
                    <a:pt x="285" y="744"/>
                  </a:lnTo>
                  <a:lnTo>
                    <a:pt x="289" y="746"/>
                  </a:lnTo>
                  <a:lnTo>
                    <a:pt x="293" y="747"/>
                  </a:lnTo>
                  <a:lnTo>
                    <a:pt x="296" y="749"/>
                  </a:lnTo>
                  <a:lnTo>
                    <a:pt x="296" y="749"/>
                  </a:lnTo>
                  <a:lnTo>
                    <a:pt x="300" y="752"/>
                  </a:lnTo>
                  <a:lnTo>
                    <a:pt x="304" y="753"/>
                  </a:lnTo>
                  <a:lnTo>
                    <a:pt x="304" y="753"/>
                  </a:lnTo>
                  <a:lnTo>
                    <a:pt x="308" y="755"/>
                  </a:lnTo>
                  <a:lnTo>
                    <a:pt x="310" y="756"/>
                  </a:lnTo>
                  <a:lnTo>
                    <a:pt x="310" y="756"/>
                  </a:lnTo>
                  <a:lnTo>
                    <a:pt x="316" y="758"/>
                  </a:lnTo>
                  <a:lnTo>
                    <a:pt x="319" y="759"/>
                  </a:lnTo>
                  <a:lnTo>
                    <a:pt x="319" y="759"/>
                  </a:lnTo>
                  <a:lnTo>
                    <a:pt x="323" y="761"/>
                  </a:lnTo>
                  <a:lnTo>
                    <a:pt x="326" y="761"/>
                  </a:lnTo>
                  <a:lnTo>
                    <a:pt x="326" y="761"/>
                  </a:lnTo>
                  <a:lnTo>
                    <a:pt x="332" y="764"/>
                  </a:lnTo>
                  <a:lnTo>
                    <a:pt x="334" y="765"/>
                  </a:lnTo>
                  <a:lnTo>
                    <a:pt x="334" y="765"/>
                  </a:lnTo>
                  <a:lnTo>
                    <a:pt x="340" y="767"/>
                  </a:lnTo>
                  <a:lnTo>
                    <a:pt x="342" y="767"/>
                  </a:lnTo>
                  <a:lnTo>
                    <a:pt x="342" y="767"/>
                  </a:lnTo>
                  <a:lnTo>
                    <a:pt x="348" y="769"/>
                  </a:lnTo>
                  <a:lnTo>
                    <a:pt x="351" y="769"/>
                  </a:lnTo>
                  <a:lnTo>
                    <a:pt x="351" y="769"/>
                  </a:lnTo>
                  <a:lnTo>
                    <a:pt x="356" y="771"/>
                  </a:lnTo>
                  <a:lnTo>
                    <a:pt x="358" y="771"/>
                  </a:lnTo>
                  <a:lnTo>
                    <a:pt x="358" y="771"/>
                  </a:lnTo>
                  <a:lnTo>
                    <a:pt x="365" y="773"/>
                  </a:lnTo>
                  <a:lnTo>
                    <a:pt x="366" y="773"/>
                  </a:lnTo>
                  <a:lnTo>
                    <a:pt x="366" y="773"/>
                  </a:lnTo>
                  <a:lnTo>
                    <a:pt x="372" y="775"/>
                  </a:lnTo>
                  <a:lnTo>
                    <a:pt x="374" y="775"/>
                  </a:lnTo>
                  <a:lnTo>
                    <a:pt x="374" y="775"/>
                  </a:lnTo>
                  <a:lnTo>
                    <a:pt x="382" y="777"/>
                  </a:lnTo>
                  <a:lnTo>
                    <a:pt x="383" y="777"/>
                  </a:lnTo>
                  <a:lnTo>
                    <a:pt x="383" y="777"/>
                  </a:lnTo>
                  <a:lnTo>
                    <a:pt x="390" y="778"/>
                  </a:lnTo>
                  <a:lnTo>
                    <a:pt x="391" y="779"/>
                  </a:lnTo>
                  <a:lnTo>
                    <a:pt x="391" y="779"/>
                  </a:lnTo>
                  <a:lnTo>
                    <a:pt x="398" y="780"/>
                  </a:lnTo>
                  <a:lnTo>
                    <a:pt x="399" y="780"/>
                  </a:lnTo>
                  <a:lnTo>
                    <a:pt x="399" y="780"/>
                  </a:lnTo>
                  <a:lnTo>
                    <a:pt x="407" y="780"/>
                  </a:lnTo>
                  <a:lnTo>
                    <a:pt x="407" y="781"/>
                  </a:lnTo>
                  <a:lnTo>
                    <a:pt x="408" y="781"/>
                  </a:lnTo>
                  <a:lnTo>
                    <a:pt x="408" y="781"/>
                  </a:lnTo>
                  <a:lnTo>
                    <a:pt x="416" y="781"/>
                  </a:lnTo>
                  <a:lnTo>
                    <a:pt x="417" y="781"/>
                  </a:lnTo>
                  <a:lnTo>
                    <a:pt x="417" y="781"/>
                  </a:lnTo>
                  <a:lnTo>
                    <a:pt x="433" y="782"/>
                  </a:lnTo>
                  <a:lnTo>
                    <a:pt x="434" y="782"/>
                  </a:lnTo>
                  <a:lnTo>
                    <a:pt x="434" y="782"/>
                  </a:lnTo>
                  <a:lnTo>
                    <a:pt x="443" y="782"/>
                  </a:lnTo>
                  <a:lnTo>
                    <a:pt x="443" y="782"/>
                  </a:lnTo>
                  <a:lnTo>
                    <a:pt x="449" y="782"/>
                  </a:lnTo>
                  <a:lnTo>
                    <a:pt x="449" y="782"/>
                  </a:lnTo>
                  <a:lnTo>
                    <a:pt x="449" y="782"/>
                  </a:lnTo>
                  <a:lnTo>
                    <a:pt x="449" y="782"/>
                  </a:lnTo>
                  <a:lnTo>
                    <a:pt x="453" y="782"/>
                  </a:lnTo>
                  <a:lnTo>
                    <a:pt x="454" y="782"/>
                  </a:lnTo>
                  <a:lnTo>
                    <a:pt x="454" y="782"/>
                  </a:lnTo>
                  <a:lnTo>
                    <a:pt x="454" y="782"/>
                  </a:lnTo>
                  <a:lnTo>
                    <a:pt x="454" y="782"/>
                  </a:lnTo>
                  <a:lnTo>
                    <a:pt x="454" y="782"/>
                  </a:lnTo>
                  <a:lnTo>
                    <a:pt x="454" y="782"/>
                  </a:lnTo>
                  <a:lnTo>
                    <a:pt x="454" y="782"/>
                  </a:lnTo>
                  <a:lnTo>
                    <a:pt x="454" y="782"/>
                  </a:lnTo>
                  <a:lnTo>
                    <a:pt x="454" y="782"/>
                  </a:lnTo>
                  <a:lnTo>
                    <a:pt x="455" y="782"/>
                  </a:lnTo>
                  <a:lnTo>
                    <a:pt x="455" y="782"/>
                  </a:lnTo>
                  <a:lnTo>
                    <a:pt x="455" y="782"/>
                  </a:lnTo>
                  <a:lnTo>
                    <a:pt x="455" y="782"/>
                  </a:lnTo>
                  <a:lnTo>
                    <a:pt x="455" y="782"/>
                  </a:lnTo>
                  <a:lnTo>
                    <a:pt x="456" y="782"/>
                  </a:lnTo>
                  <a:lnTo>
                    <a:pt x="456" y="782"/>
                  </a:lnTo>
                  <a:lnTo>
                    <a:pt x="456" y="782"/>
                  </a:lnTo>
                  <a:lnTo>
                    <a:pt x="456" y="782"/>
                  </a:lnTo>
                  <a:lnTo>
                    <a:pt x="457" y="782"/>
                  </a:lnTo>
                  <a:lnTo>
                    <a:pt x="457" y="782"/>
                  </a:lnTo>
                  <a:lnTo>
                    <a:pt x="457" y="782"/>
                  </a:lnTo>
                  <a:lnTo>
                    <a:pt x="457" y="782"/>
                  </a:lnTo>
                  <a:lnTo>
                    <a:pt x="457" y="782"/>
                  </a:lnTo>
                  <a:lnTo>
                    <a:pt x="457" y="782"/>
                  </a:lnTo>
                  <a:lnTo>
                    <a:pt x="457" y="782"/>
                  </a:lnTo>
                  <a:lnTo>
                    <a:pt x="457" y="782"/>
                  </a:lnTo>
                  <a:lnTo>
                    <a:pt x="457" y="782"/>
                  </a:lnTo>
                  <a:lnTo>
                    <a:pt x="458" y="782"/>
                  </a:lnTo>
                  <a:lnTo>
                    <a:pt x="458" y="782"/>
                  </a:lnTo>
                  <a:lnTo>
                    <a:pt x="458" y="782"/>
                  </a:lnTo>
                  <a:lnTo>
                    <a:pt x="458" y="782"/>
                  </a:lnTo>
                  <a:lnTo>
                    <a:pt x="458" y="782"/>
                  </a:lnTo>
                  <a:lnTo>
                    <a:pt x="458" y="782"/>
                  </a:lnTo>
                  <a:lnTo>
                    <a:pt x="458" y="782"/>
                  </a:lnTo>
                  <a:lnTo>
                    <a:pt x="458" y="782"/>
                  </a:lnTo>
                  <a:lnTo>
                    <a:pt x="459" y="782"/>
                  </a:lnTo>
                  <a:lnTo>
                    <a:pt x="459" y="782"/>
                  </a:lnTo>
                  <a:lnTo>
                    <a:pt x="459" y="782"/>
                  </a:lnTo>
                  <a:lnTo>
                    <a:pt x="459" y="782"/>
                  </a:lnTo>
                  <a:lnTo>
                    <a:pt x="459" y="782"/>
                  </a:lnTo>
                  <a:lnTo>
                    <a:pt x="459" y="782"/>
                  </a:lnTo>
                  <a:lnTo>
                    <a:pt x="459" y="782"/>
                  </a:lnTo>
                  <a:lnTo>
                    <a:pt x="459" y="782"/>
                  </a:lnTo>
                  <a:lnTo>
                    <a:pt x="459" y="782"/>
                  </a:lnTo>
                  <a:lnTo>
                    <a:pt x="460" y="782"/>
                  </a:lnTo>
                  <a:lnTo>
                    <a:pt x="460" y="782"/>
                  </a:lnTo>
                  <a:lnTo>
                    <a:pt x="460" y="782"/>
                  </a:lnTo>
                  <a:lnTo>
                    <a:pt x="460" y="782"/>
                  </a:lnTo>
                  <a:lnTo>
                    <a:pt x="460" y="782"/>
                  </a:lnTo>
                  <a:lnTo>
                    <a:pt x="460" y="782"/>
                  </a:lnTo>
                  <a:lnTo>
                    <a:pt x="460" y="782"/>
                  </a:lnTo>
                  <a:lnTo>
                    <a:pt x="460" y="782"/>
                  </a:lnTo>
                  <a:lnTo>
                    <a:pt x="460" y="782"/>
                  </a:lnTo>
                  <a:lnTo>
                    <a:pt x="461" y="782"/>
                  </a:lnTo>
                  <a:lnTo>
                    <a:pt x="461" y="782"/>
                  </a:lnTo>
                  <a:lnTo>
                    <a:pt x="461" y="782"/>
                  </a:lnTo>
                  <a:lnTo>
                    <a:pt x="461" y="782"/>
                  </a:lnTo>
                  <a:lnTo>
                    <a:pt x="461" y="782"/>
                  </a:lnTo>
                  <a:lnTo>
                    <a:pt x="461" y="782"/>
                  </a:lnTo>
                  <a:lnTo>
                    <a:pt x="461" y="782"/>
                  </a:lnTo>
                  <a:lnTo>
                    <a:pt x="461" y="782"/>
                  </a:lnTo>
                  <a:lnTo>
                    <a:pt x="462" y="782"/>
                  </a:lnTo>
                  <a:lnTo>
                    <a:pt x="462" y="782"/>
                  </a:lnTo>
                  <a:lnTo>
                    <a:pt x="462" y="782"/>
                  </a:lnTo>
                  <a:lnTo>
                    <a:pt x="462" y="782"/>
                  </a:lnTo>
                  <a:lnTo>
                    <a:pt x="462" y="782"/>
                  </a:lnTo>
                  <a:lnTo>
                    <a:pt x="462" y="782"/>
                  </a:lnTo>
                  <a:lnTo>
                    <a:pt x="462" y="782"/>
                  </a:lnTo>
                  <a:lnTo>
                    <a:pt x="462" y="782"/>
                  </a:lnTo>
                  <a:lnTo>
                    <a:pt x="462" y="782"/>
                  </a:lnTo>
                  <a:lnTo>
                    <a:pt x="462" y="782"/>
                  </a:lnTo>
                  <a:lnTo>
                    <a:pt x="463" y="782"/>
                  </a:lnTo>
                  <a:lnTo>
                    <a:pt x="463" y="782"/>
                  </a:lnTo>
                  <a:lnTo>
                    <a:pt x="463" y="782"/>
                  </a:lnTo>
                  <a:lnTo>
                    <a:pt x="463" y="782"/>
                  </a:lnTo>
                  <a:lnTo>
                    <a:pt x="463" y="782"/>
                  </a:lnTo>
                  <a:lnTo>
                    <a:pt x="463" y="782"/>
                  </a:lnTo>
                  <a:lnTo>
                    <a:pt x="463" y="782"/>
                  </a:lnTo>
                  <a:lnTo>
                    <a:pt x="463" y="782"/>
                  </a:lnTo>
                  <a:lnTo>
                    <a:pt x="465" y="781"/>
                  </a:lnTo>
                  <a:lnTo>
                    <a:pt x="465" y="781"/>
                  </a:lnTo>
                  <a:lnTo>
                    <a:pt x="465" y="781"/>
                  </a:lnTo>
                  <a:lnTo>
                    <a:pt x="465" y="781"/>
                  </a:lnTo>
                  <a:lnTo>
                    <a:pt x="465" y="781"/>
                  </a:lnTo>
                  <a:lnTo>
                    <a:pt x="465" y="781"/>
                  </a:lnTo>
                  <a:lnTo>
                    <a:pt x="465" y="781"/>
                  </a:lnTo>
                  <a:lnTo>
                    <a:pt x="466" y="781"/>
                  </a:lnTo>
                  <a:lnTo>
                    <a:pt x="466" y="781"/>
                  </a:lnTo>
                  <a:lnTo>
                    <a:pt x="466" y="781"/>
                  </a:lnTo>
                  <a:lnTo>
                    <a:pt x="466" y="781"/>
                  </a:lnTo>
                  <a:lnTo>
                    <a:pt x="466" y="781"/>
                  </a:lnTo>
                  <a:lnTo>
                    <a:pt x="466" y="781"/>
                  </a:lnTo>
                  <a:lnTo>
                    <a:pt x="466" y="781"/>
                  </a:lnTo>
                  <a:lnTo>
                    <a:pt x="466" y="781"/>
                  </a:lnTo>
                  <a:lnTo>
                    <a:pt x="466" y="781"/>
                  </a:lnTo>
                  <a:lnTo>
                    <a:pt x="466" y="781"/>
                  </a:lnTo>
                  <a:lnTo>
                    <a:pt x="471" y="781"/>
                  </a:lnTo>
                  <a:lnTo>
                    <a:pt x="471" y="781"/>
                  </a:lnTo>
                  <a:lnTo>
                    <a:pt x="472" y="781"/>
                  </a:lnTo>
                  <a:lnTo>
                    <a:pt x="472" y="781"/>
                  </a:lnTo>
                  <a:lnTo>
                    <a:pt x="472" y="781"/>
                  </a:lnTo>
                  <a:lnTo>
                    <a:pt x="472" y="781"/>
                  </a:lnTo>
                  <a:lnTo>
                    <a:pt x="472" y="781"/>
                  </a:lnTo>
                  <a:lnTo>
                    <a:pt x="472" y="781"/>
                  </a:lnTo>
                  <a:lnTo>
                    <a:pt x="472" y="781"/>
                  </a:lnTo>
                  <a:lnTo>
                    <a:pt x="472" y="781"/>
                  </a:lnTo>
                  <a:lnTo>
                    <a:pt x="472" y="781"/>
                  </a:lnTo>
                  <a:lnTo>
                    <a:pt x="473" y="781"/>
                  </a:lnTo>
                  <a:lnTo>
                    <a:pt x="473" y="781"/>
                  </a:lnTo>
                  <a:lnTo>
                    <a:pt x="473" y="781"/>
                  </a:lnTo>
                  <a:lnTo>
                    <a:pt x="478" y="781"/>
                  </a:lnTo>
                  <a:lnTo>
                    <a:pt x="478" y="781"/>
                  </a:lnTo>
                  <a:lnTo>
                    <a:pt x="478" y="781"/>
                  </a:lnTo>
                  <a:lnTo>
                    <a:pt x="478" y="781"/>
                  </a:lnTo>
                  <a:lnTo>
                    <a:pt x="485" y="780"/>
                  </a:lnTo>
                  <a:lnTo>
                    <a:pt x="486" y="780"/>
                  </a:lnTo>
                  <a:lnTo>
                    <a:pt x="486" y="780"/>
                  </a:lnTo>
                  <a:lnTo>
                    <a:pt x="494" y="779"/>
                  </a:lnTo>
                  <a:lnTo>
                    <a:pt x="495" y="779"/>
                  </a:lnTo>
                  <a:lnTo>
                    <a:pt x="495" y="778"/>
                  </a:lnTo>
                  <a:lnTo>
                    <a:pt x="495" y="778"/>
                  </a:lnTo>
                  <a:lnTo>
                    <a:pt x="503" y="777"/>
                  </a:lnTo>
                  <a:lnTo>
                    <a:pt x="504" y="777"/>
                  </a:lnTo>
                  <a:lnTo>
                    <a:pt x="504" y="777"/>
                  </a:lnTo>
                  <a:lnTo>
                    <a:pt x="510" y="775"/>
                  </a:lnTo>
                  <a:lnTo>
                    <a:pt x="512" y="775"/>
                  </a:lnTo>
                  <a:lnTo>
                    <a:pt x="512" y="775"/>
                  </a:lnTo>
                  <a:lnTo>
                    <a:pt x="519" y="773"/>
                  </a:lnTo>
                  <a:lnTo>
                    <a:pt x="520" y="773"/>
                  </a:lnTo>
                  <a:lnTo>
                    <a:pt x="520" y="773"/>
                  </a:lnTo>
                  <a:lnTo>
                    <a:pt x="528" y="771"/>
                  </a:lnTo>
                  <a:lnTo>
                    <a:pt x="529" y="771"/>
                  </a:lnTo>
                  <a:lnTo>
                    <a:pt x="529" y="771"/>
                  </a:lnTo>
                  <a:lnTo>
                    <a:pt x="535" y="769"/>
                  </a:lnTo>
                  <a:lnTo>
                    <a:pt x="537" y="769"/>
                  </a:lnTo>
                  <a:lnTo>
                    <a:pt x="537" y="769"/>
                  </a:lnTo>
                  <a:lnTo>
                    <a:pt x="543" y="767"/>
                  </a:lnTo>
                  <a:lnTo>
                    <a:pt x="545" y="767"/>
                  </a:lnTo>
                  <a:lnTo>
                    <a:pt x="545" y="767"/>
                  </a:lnTo>
                  <a:lnTo>
                    <a:pt x="551" y="765"/>
                  </a:lnTo>
                  <a:lnTo>
                    <a:pt x="553" y="764"/>
                  </a:lnTo>
                  <a:lnTo>
                    <a:pt x="553" y="764"/>
                  </a:lnTo>
                  <a:lnTo>
                    <a:pt x="559" y="761"/>
                  </a:lnTo>
                  <a:lnTo>
                    <a:pt x="560" y="761"/>
                  </a:lnTo>
                  <a:lnTo>
                    <a:pt x="560" y="761"/>
                  </a:lnTo>
                  <a:lnTo>
                    <a:pt x="567" y="759"/>
                  </a:lnTo>
                  <a:lnTo>
                    <a:pt x="569" y="758"/>
                  </a:lnTo>
                  <a:lnTo>
                    <a:pt x="569" y="758"/>
                  </a:lnTo>
                  <a:lnTo>
                    <a:pt x="574" y="756"/>
                  </a:lnTo>
                  <a:lnTo>
                    <a:pt x="576" y="755"/>
                  </a:lnTo>
                  <a:lnTo>
                    <a:pt x="576" y="755"/>
                  </a:lnTo>
                  <a:lnTo>
                    <a:pt x="582" y="753"/>
                  </a:lnTo>
                  <a:lnTo>
                    <a:pt x="584" y="752"/>
                  </a:lnTo>
                  <a:lnTo>
                    <a:pt x="584" y="752"/>
                  </a:lnTo>
                  <a:lnTo>
                    <a:pt x="589" y="749"/>
                  </a:lnTo>
                  <a:lnTo>
                    <a:pt x="592" y="748"/>
                  </a:lnTo>
                  <a:lnTo>
                    <a:pt x="592" y="748"/>
                  </a:lnTo>
                  <a:lnTo>
                    <a:pt x="597" y="745"/>
                  </a:lnTo>
                  <a:lnTo>
                    <a:pt x="599" y="744"/>
                  </a:lnTo>
                  <a:lnTo>
                    <a:pt x="599" y="744"/>
                  </a:lnTo>
                  <a:lnTo>
                    <a:pt x="604" y="742"/>
                  </a:lnTo>
                  <a:lnTo>
                    <a:pt x="606" y="741"/>
                  </a:lnTo>
                  <a:lnTo>
                    <a:pt x="606" y="741"/>
                  </a:lnTo>
                  <a:lnTo>
                    <a:pt x="611" y="737"/>
                  </a:lnTo>
                  <a:lnTo>
                    <a:pt x="614" y="736"/>
                  </a:lnTo>
                  <a:lnTo>
                    <a:pt x="614" y="736"/>
                  </a:lnTo>
                  <a:lnTo>
                    <a:pt x="619" y="733"/>
                  </a:lnTo>
                  <a:lnTo>
                    <a:pt x="621" y="732"/>
                  </a:lnTo>
                  <a:lnTo>
                    <a:pt x="621" y="732"/>
                  </a:lnTo>
                  <a:lnTo>
                    <a:pt x="625" y="729"/>
                  </a:lnTo>
                  <a:lnTo>
                    <a:pt x="628" y="728"/>
                  </a:lnTo>
                  <a:lnTo>
                    <a:pt x="632" y="724"/>
                  </a:lnTo>
                  <a:lnTo>
                    <a:pt x="635" y="723"/>
                  </a:lnTo>
                  <a:lnTo>
                    <a:pt x="635" y="723"/>
                  </a:lnTo>
                  <a:lnTo>
                    <a:pt x="638" y="720"/>
                  </a:lnTo>
                  <a:lnTo>
                    <a:pt x="642" y="718"/>
                  </a:lnTo>
                  <a:lnTo>
                    <a:pt x="642" y="718"/>
                  </a:lnTo>
                  <a:lnTo>
                    <a:pt x="646" y="715"/>
                  </a:lnTo>
                  <a:lnTo>
                    <a:pt x="648" y="714"/>
                  </a:lnTo>
                  <a:lnTo>
                    <a:pt x="648" y="714"/>
                  </a:lnTo>
                  <a:lnTo>
                    <a:pt x="651" y="710"/>
                  </a:lnTo>
                  <a:lnTo>
                    <a:pt x="655" y="708"/>
                  </a:lnTo>
                  <a:lnTo>
                    <a:pt x="655" y="708"/>
                  </a:lnTo>
                  <a:lnTo>
                    <a:pt x="659" y="705"/>
                  </a:lnTo>
                  <a:lnTo>
                    <a:pt x="661" y="703"/>
                  </a:lnTo>
                  <a:lnTo>
                    <a:pt x="664" y="701"/>
                  </a:lnTo>
                  <a:lnTo>
                    <a:pt x="668" y="697"/>
                  </a:lnTo>
                  <a:lnTo>
                    <a:pt x="668" y="697"/>
                  </a:lnTo>
                  <a:lnTo>
                    <a:pt x="671" y="694"/>
                  </a:lnTo>
                  <a:lnTo>
                    <a:pt x="671" y="694"/>
                  </a:lnTo>
                  <a:lnTo>
                    <a:pt x="671" y="694"/>
                  </a:lnTo>
                  <a:lnTo>
                    <a:pt x="681" y="685"/>
                  </a:lnTo>
                  <a:lnTo>
                    <a:pt x="682" y="684"/>
                  </a:lnTo>
                  <a:lnTo>
                    <a:pt x="682" y="684"/>
                  </a:lnTo>
                  <a:lnTo>
                    <a:pt x="682" y="684"/>
                  </a:lnTo>
                  <a:lnTo>
                    <a:pt x="682" y="684"/>
                  </a:lnTo>
                  <a:lnTo>
                    <a:pt x="682" y="684"/>
                  </a:lnTo>
                  <a:lnTo>
                    <a:pt x="683" y="683"/>
                  </a:lnTo>
                  <a:lnTo>
                    <a:pt x="685" y="681"/>
                  </a:lnTo>
                  <a:lnTo>
                    <a:pt x="685" y="681"/>
                  </a:lnTo>
                  <a:lnTo>
                    <a:pt x="686" y="680"/>
                  </a:lnTo>
                  <a:lnTo>
                    <a:pt x="686" y="680"/>
                  </a:lnTo>
                  <a:lnTo>
                    <a:pt x="688" y="678"/>
                  </a:lnTo>
                  <a:lnTo>
                    <a:pt x="688" y="678"/>
                  </a:lnTo>
                  <a:lnTo>
                    <a:pt x="688" y="678"/>
                  </a:lnTo>
                  <a:lnTo>
                    <a:pt x="688" y="677"/>
                  </a:lnTo>
                  <a:lnTo>
                    <a:pt x="690" y="676"/>
                  </a:lnTo>
                  <a:lnTo>
                    <a:pt x="690" y="676"/>
                  </a:lnTo>
                  <a:lnTo>
                    <a:pt x="690" y="676"/>
                  </a:lnTo>
                  <a:lnTo>
                    <a:pt x="695" y="671"/>
                  </a:lnTo>
                  <a:lnTo>
                    <a:pt x="695" y="670"/>
                  </a:lnTo>
                  <a:lnTo>
                    <a:pt x="696" y="670"/>
                  </a:lnTo>
                  <a:lnTo>
                    <a:pt x="696" y="670"/>
                  </a:lnTo>
                  <a:lnTo>
                    <a:pt x="706" y="658"/>
                  </a:lnTo>
                  <a:lnTo>
                    <a:pt x="715" y="646"/>
                  </a:lnTo>
                  <a:lnTo>
                    <a:pt x="724" y="634"/>
                  </a:lnTo>
                  <a:lnTo>
                    <a:pt x="733" y="621"/>
                  </a:lnTo>
                  <a:lnTo>
                    <a:pt x="740" y="608"/>
                  </a:lnTo>
                  <a:lnTo>
                    <a:pt x="748" y="594"/>
                  </a:lnTo>
                  <a:lnTo>
                    <a:pt x="754" y="580"/>
                  </a:lnTo>
                  <a:lnTo>
                    <a:pt x="760" y="566"/>
                  </a:lnTo>
                  <a:lnTo>
                    <a:pt x="765" y="551"/>
                  </a:lnTo>
                  <a:lnTo>
                    <a:pt x="771" y="536"/>
                  </a:lnTo>
                  <a:lnTo>
                    <a:pt x="774" y="520"/>
                  </a:lnTo>
                  <a:lnTo>
                    <a:pt x="778" y="505"/>
                  </a:lnTo>
                  <a:lnTo>
                    <a:pt x="780" y="490"/>
                  </a:lnTo>
                  <a:lnTo>
                    <a:pt x="783" y="474"/>
                  </a:lnTo>
                  <a:lnTo>
                    <a:pt x="784" y="457"/>
                  </a:lnTo>
                  <a:lnTo>
                    <a:pt x="784" y="441"/>
                  </a:lnTo>
                  <a:lnTo>
                    <a:pt x="784" y="441"/>
                  </a:lnTo>
                  <a:lnTo>
                    <a:pt x="784" y="423"/>
                  </a:lnTo>
                  <a:lnTo>
                    <a:pt x="783" y="406"/>
                  </a:lnTo>
                  <a:lnTo>
                    <a:pt x="780" y="389"/>
                  </a:lnTo>
                  <a:lnTo>
                    <a:pt x="777" y="372"/>
                  </a:lnTo>
                  <a:lnTo>
                    <a:pt x="773" y="355"/>
                  </a:lnTo>
                  <a:lnTo>
                    <a:pt x="769" y="339"/>
                  </a:lnTo>
                  <a:lnTo>
                    <a:pt x="763" y="324"/>
                  </a:lnTo>
                  <a:lnTo>
                    <a:pt x="757" y="308"/>
                  </a:lnTo>
                  <a:lnTo>
                    <a:pt x="750" y="292"/>
                  </a:lnTo>
                  <a:lnTo>
                    <a:pt x="742" y="278"/>
                  </a:lnTo>
                  <a:lnTo>
                    <a:pt x="735" y="264"/>
                  </a:lnTo>
                  <a:lnTo>
                    <a:pt x="725" y="250"/>
                  </a:lnTo>
                  <a:lnTo>
                    <a:pt x="716" y="237"/>
                  </a:lnTo>
                  <a:lnTo>
                    <a:pt x="706" y="224"/>
                  </a:lnTo>
                  <a:lnTo>
                    <a:pt x="695" y="211"/>
                  </a:lnTo>
                  <a:lnTo>
                    <a:pt x="684" y="199"/>
                  </a:lnTo>
                  <a:lnTo>
                    <a:pt x="672" y="188"/>
                  </a:lnTo>
                  <a:lnTo>
                    <a:pt x="660" y="177"/>
                  </a:lnTo>
                  <a:lnTo>
                    <a:pt x="647" y="167"/>
                  </a:lnTo>
                  <a:lnTo>
                    <a:pt x="633" y="158"/>
                  </a:lnTo>
                  <a:lnTo>
                    <a:pt x="620" y="149"/>
                  </a:lnTo>
                  <a:lnTo>
                    <a:pt x="606" y="140"/>
                  </a:lnTo>
                  <a:lnTo>
                    <a:pt x="591" y="133"/>
                  </a:lnTo>
                  <a:lnTo>
                    <a:pt x="575" y="126"/>
                  </a:lnTo>
                  <a:lnTo>
                    <a:pt x="560" y="120"/>
                  </a:lnTo>
                  <a:lnTo>
                    <a:pt x="544" y="114"/>
                  </a:lnTo>
                  <a:lnTo>
                    <a:pt x="528" y="110"/>
                  </a:lnTo>
                  <a:lnTo>
                    <a:pt x="511" y="107"/>
                  </a:lnTo>
                  <a:lnTo>
                    <a:pt x="495" y="103"/>
                  </a:lnTo>
                  <a:lnTo>
                    <a:pt x="478" y="101"/>
                  </a:lnTo>
                  <a:lnTo>
                    <a:pt x="460" y="100"/>
                  </a:lnTo>
                  <a:lnTo>
                    <a:pt x="443" y="99"/>
                  </a:lnTo>
                  <a:lnTo>
                    <a:pt x="443" y="99"/>
                  </a:lnTo>
                  <a:lnTo>
                    <a:pt x="424" y="100"/>
                  </a:lnTo>
                  <a:lnTo>
                    <a:pt x="407" y="101"/>
                  </a:lnTo>
                  <a:lnTo>
                    <a:pt x="391" y="103"/>
                  </a:lnTo>
                  <a:lnTo>
                    <a:pt x="373" y="107"/>
                  </a:lnTo>
                  <a:lnTo>
                    <a:pt x="357" y="110"/>
                  </a:lnTo>
                  <a:lnTo>
                    <a:pt x="341" y="114"/>
                  </a:lnTo>
                  <a:lnTo>
                    <a:pt x="326" y="120"/>
                  </a:lnTo>
                  <a:lnTo>
                    <a:pt x="309" y="126"/>
                  </a:lnTo>
                  <a:lnTo>
                    <a:pt x="294" y="133"/>
                  </a:lnTo>
                  <a:lnTo>
                    <a:pt x="280" y="140"/>
                  </a:lnTo>
                  <a:lnTo>
                    <a:pt x="266" y="149"/>
                  </a:lnTo>
                  <a:lnTo>
                    <a:pt x="252" y="158"/>
                  </a:lnTo>
                  <a:lnTo>
                    <a:pt x="238" y="167"/>
                  </a:lnTo>
                  <a:lnTo>
                    <a:pt x="226" y="177"/>
                  </a:lnTo>
                  <a:lnTo>
                    <a:pt x="213" y="188"/>
                  </a:lnTo>
                  <a:lnTo>
                    <a:pt x="201" y="199"/>
                  </a:lnTo>
                  <a:lnTo>
                    <a:pt x="190" y="211"/>
                  </a:lnTo>
                  <a:lnTo>
                    <a:pt x="179" y="224"/>
                  </a:lnTo>
                  <a:lnTo>
                    <a:pt x="169" y="237"/>
                  </a:lnTo>
                  <a:lnTo>
                    <a:pt x="160" y="250"/>
                  </a:lnTo>
                  <a:lnTo>
                    <a:pt x="151" y="264"/>
                  </a:lnTo>
                  <a:lnTo>
                    <a:pt x="142" y="278"/>
                  </a:lnTo>
                  <a:lnTo>
                    <a:pt x="135" y="292"/>
                  </a:lnTo>
                  <a:lnTo>
                    <a:pt x="128" y="308"/>
                  </a:lnTo>
                  <a:lnTo>
                    <a:pt x="122" y="324"/>
                  </a:lnTo>
                  <a:lnTo>
                    <a:pt x="116" y="339"/>
                  </a:lnTo>
                  <a:lnTo>
                    <a:pt x="112" y="355"/>
                  </a:lnTo>
                  <a:lnTo>
                    <a:pt x="109" y="372"/>
                  </a:lnTo>
                  <a:lnTo>
                    <a:pt x="105" y="389"/>
                  </a:lnTo>
                  <a:lnTo>
                    <a:pt x="103" y="406"/>
                  </a:lnTo>
                  <a:lnTo>
                    <a:pt x="102" y="423"/>
                  </a:lnTo>
                  <a:lnTo>
                    <a:pt x="101" y="441"/>
                  </a:lnTo>
                  <a:lnTo>
                    <a:pt x="101" y="441"/>
                  </a:lnTo>
                  <a:lnTo>
                    <a:pt x="102" y="460"/>
                  </a:lnTo>
                  <a:lnTo>
                    <a:pt x="103" y="478"/>
                  </a:lnTo>
                  <a:lnTo>
                    <a:pt x="105" y="496"/>
                  </a:lnTo>
                  <a:lnTo>
                    <a:pt x="110" y="515"/>
                  </a:lnTo>
                  <a:lnTo>
                    <a:pt x="114" y="532"/>
                  </a:lnTo>
                  <a:lnTo>
                    <a:pt x="119" y="550"/>
                  </a:lnTo>
                  <a:lnTo>
                    <a:pt x="125" y="567"/>
                  </a:lnTo>
                  <a:lnTo>
                    <a:pt x="132" y="583"/>
                  </a:lnTo>
                  <a:lnTo>
                    <a:pt x="140" y="600"/>
                  </a:lnTo>
                  <a:lnTo>
                    <a:pt x="149" y="615"/>
                  </a:lnTo>
                  <a:lnTo>
                    <a:pt x="158" y="630"/>
                  </a:lnTo>
                  <a:lnTo>
                    <a:pt x="168" y="644"/>
                  </a:lnTo>
                  <a:lnTo>
                    <a:pt x="179" y="658"/>
                  </a:lnTo>
                  <a:lnTo>
                    <a:pt x="191" y="671"/>
                  </a:lnTo>
                  <a:lnTo>
                    <a:pt x="203" y="684"/>
                  </a:lnTo>
                  <a:lnTo>
                    <a:pt x="216" y="696"/>
                  </a:lnTo>
                  <a:lnTo>
                    <a:pt x="216" y="696"/>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 name="Group 8"/>
          <p:cNvGrpSpPr/>
          <p:nvPr/>
        </p:nvGrpSpPr>
        <p:grpSpPr>
          <a:xfrm>
            <a:off x="5428050" y="1632404"/>
            <a:ext cx="1151096" cy="1151477"/>
            <a:chOff x="5428050" y="1632404"/>
            <a:chExt cx="1151096" cy="1151477"/>
          </a:xfrm>
        </p:grpSpPr>
        <p:sp>
          <p:nvSpPr>
            <p:cNvPr id="9" name="Freeform 9"/>
            <p:cNvSpPr/>
            <p:nvPr/>
          </p:nvSpPr>
          <p:spPr>
            <a:xfrm>
              <a:off x="5428050" y="1632404"/>
              <a:ext cx="1151096" cy="1151477"/>
            </a:xfrm>
            <a:custGeom>
              <a:rect l="l" t="t" r="r" b="b"/>
              <a:pathLst>
                <a:path w="1482" h="1482">
                  <a:moveTo>
                    <a:pt x="1482" y="742"/>
                  </a:moveTo>
                  <a:lnTo>
                    <a:pt x="1482" y="742"/>
                  </a:lnTo>
                  <a:lnTo>
                    <a:pt x="1481" y="780"/>
                  </a:lnTo>
                  <a:lnTo>
                    <a:pt x="1479" y="818"/>
                  </a:lnTo>
                  <a:lnTo>
                    <a:pt x="1473" y="854"/>
                  </a:lnTo>
                  <a:lnTo>
                    <a:pt x="1467" y="890"/>
                  </a:lnTo>
                  <a:lnTo>
                    <a:pt x="1459" y="926"/>
                  </a:lnTo>
                  <a:lnTo>
                    <a:pt x="1448" y="962"/>
                  </a:lnTo>
                  <a:lnTo>
                    <a:pt x="1437" y="997"/>
                  </a:lnTo>
                  <a:lnTo>
                    <a:pt x="1424" y="1029"/>
                  </a:lnTo>
                  <a:lnTo>
                    <a:pt x="1409" y="1063"/>
                  </a:lnTo>
                  <a:lnTo>
                    <a:pt x="1393" y="1094"/>
                  </a:lnTo>
                  <a:lnTo>
                    <a:pt x="1374" y="1126"/>
                  </a:lnTo>
                  <a:lnTo>
                    <a:pt x="1356" y="1155"/>
                  </a:lnTo>
                  <a:lnTo>
                    <a:pt x="1335" y="1185"/>
                  </a:lnTo>
                  <a:lnTo>
                    <a:pt x="1313" y="1213"/>
                  </a:lnTo>
                  <a:lnTo>
                    <a:pt x="1290" y="1240"/>
                  </a:lnTo>
                  <a:lnTo>
                    <a:pt x="1265" y="1265"/>
                  </a:lnTo>
                  <a:lnTo>
                    <a:pt x="1240" y="1290"/>
                  </a:lnTo>
                  <a:lnTo>
                    <a:pt x="1213" y="1313"/>
                  </a:lnTo>
                  <a:lnTo>
                    <a:pt x="1184" y="1335"/>
                  </a:lnTo>
                  <a:lnTo>
                    <a:pt x="1155" y="1356"/>
                  </a:lnTo>
                  <a:lnTo>
                    <a:pt x="1126" y="1375"/>
                  </a:lnTo>
                  <a:lnTo>
                    <a:pt x="1094" y="1393"/>
                  </a:lnTo>
                  <a:lnTo>
                    <a:pt x="1063" y="1409"/>
                  </a:lnTo>
                  <a:lnTo>
                    <a:pt x="1029" y="1424"/>
                  </a:lnTo>
                  <a:lnTo>
                    <a:pt x="996" y="1437"/>
                  </a:lnTo>
                  <a:lnTo>
                    <a:pt x="962" y="1449"/>
                  </a:lnTo>
                  <a:lnTo>
                    <a:pt x="926" y="1459"/>
                  </a:lnTo>
                  <a:lnTo>
                    <a:pt x="890" y="1467"/>
                  </a:lnTo>
                  <a:lnTo>
                    <a:pt x="854" y="1473"/>
                  </a:lnTo>
                  <a:lnTo>
                    <a:pt x="818" y="1479"/>
                  </a:lnTo>
                  <a:lnTo>
                    <a:pt x="780" y="1481"/>
                  </a:lnTo>
                  <a:lnTo>
                    <a:pt x="742" y="1482"/>
                  </a:lnTo>
                  <a:lnTo>
                    <a:pt x="742" y="1482"/>
                  </a:lnTo>
                  <a:lnTo>
                    <a:pt x="704" y="1481"/>
                  </a:lnTo>
                  <a:lnTo>
                    <a:pt x="666" y="1479"/>
                  </a:lnTo>
                  <a:lnTo>
                    <a:pt x="629" y="1473"/>
                  </a:lnTo>
                  <a:lnTo>
                    <a:pt x="592" y="1467"/>
                  </a:lnTo>
                  <a:lnTo>
                    <a:pt x="556" y="1459"/>
                  </a:lnTo>
                  <a:lnTo>
                    <a:pt x="521" y="1449"/>
                  </a:lnTo>
                  <a:lnTo>
                    <a:pt x="486" y="1437"/>
                  </a:lnTo>
                  <a:lnTo>
                    <a:pt x="453" y="1424"/>
                  </a:lnTo>
                  <a:lnTo>
                    <a:pt x="420" y="1409"/>
                  </a:lnTo>
                  <a:lnTo>
                    <a:pt x="388" y="1393"/>
                  </a:lnTo>
                  <a:lnTo>
                    <a:pt x="357" y="1375"/>
                  </a:lnTo>
                  <a:lnTo>
                    <a:pt x="327" y="1356"/>
                  </a:lnTo>
                  <a:lnTo>
                    <a:pt x="298" y="1335"/>
                  </a:lnTo>
                  <a:lnTo>
                    <a:pt x="270" y="1313"/>
                  </a:lnTo>
                  <a:lnTo>
                    <a:pt x="243" y="1290"/>
                  </a:lnTo>
                  <a:lnTo>
                    <a:pt x="217" y="1265"/>
                  </a:lnTo>
                  <a:lnTo>
                    <a:pt x="193" y="1240"/>
                  </a:lnTo>
                  <a:lnTo>
                    <a:pt x="169" y="1213"/>
                  </a:lnTo>
                  <a:lnTo>
                    <a:pt x="148" y="1185"/>
                  </a:lnTo>
                  <a:lnTo>
                    <a:pt x="127" y="1155"/>
                  </a:lnTo>
                  <a:lnTo>
                    <a:pt x="108" y="1126"/>
                  </a:lnTo>
                  <a:lnTo>
                    <a:pt x="90" y="1094"/>
                  </a:lnTo>
                  <a:lnTo>
                    <a:pt x="74" y="1063"/>
                  </a:lnTo>
                  <a:lnTo>
                    <a:pt x="59" y="1029"/>
                  </a:lnTo>
                  <a:lnTo>
                    <a:pt x="46" y="997"/>
                  </a:lnTo>
                  <a:lnTo>
                    <a:pt x="34" y="962"/>
                  </a:lnTo>
                  <a:lnTo>
                    <a:pt x="24" y="926"/>
                  </a:lnTo>
                  <a:lnTo>
                    <a:pt x="15" y="890"/>
                  </a:lnTo>
                  <a:lnTo>
                    <a:pt x="9" y="854"/>
                  </a:lnTo>
                  <a:lnTo>
                    <a:pt x="4" y="818"/>
                  </a:lnTo>
                  <a:lnTo>
                    <a:pt x="1" y="780"/>
                  </a:lnTo>
                  <a:lnTo>
                    <a:pt x="0" y="742"/>
                  </a:lnTo>
                  <a:lnTo>
                    <a:pt x="0" y="742"/>
                  </a:lnTo>
                  <a:lnTo>
                    <a:pt x="1" y="704"/>
                  </a:lnTo>
                  <a:lnTo>
                    <a:pt x="4" y="666"/>
                  </a:lnTo>
                  <a:lnTo>
                    <a:pt x="9" y="629"/>
                  </a:lnTo>
                  <a:lnTo>
                    <a:pt x="15" y="592"/>
                  </a:lnTo>
                  <a:lnTo>
                    <a:pt x="24" y="556"/>
                  </a:lnTo>
                  <a:lnTo>
                    <a:pt x="34" y="521"/>
                  </a:lnTo>
                  <a:lnTo>
                    <a:pt x="46" y="486"/>
                  </a:lnTo>
                  <a:lnTo>
                    <a:pt x="59" y="453"/>
                  </a:lnTo>
                  <a:lnTo>
                    <a:pt x="74" y="420"/>
                  </a:lnTo>
                  <a:lnTo>
                    <a:pt x="90" y="389"/>
                  </a:lnTo>
                  <a:lnTo>
                    <a:pt x="108" y="357"/>
                  </a:lnTo>
                  <a:lnTo>
                    <a:pt x="127" y="327"/>
                  </a:lnTo>
                  <a:lnTo>
                    <a:pt x="148" y="299"/>
                  </a:lnTo>
                  <a:lnTo>
                    <a:pt x="169" y="270"/>
                  </a:lnTo>
                  <a:lnTo>
                    <a:pt x="193" y="243"/>
                  </a:lnTo>
                  <a:lnTo>
                    <a:pt x="217" y="217"/>
                  </a:lnTo>
                  <a:lnTo>
                    <a:pt x="243" y="193"/>
                  </a:lnTo>
                  <a:lnTo>
                    <a:pt x="270" y="169"/>
                  </a:lnTo>
                  <a:lnTo>
                    <a:pt x="298" y="148"/>
                  </a:lnTo>
                  <a:lnTo>
                    <a:pt x="327" y="127"/>
                  </a:lnTo>
                  <a:lnTo>
                    <a:pt x="357" y="107"/>
                  </a:lnTo>
                  <a:lnTo>
                    <a:pt x="388" y="90"/>
                  </a:lnTo>
                  <a:lnTo>
                    <a:pt x="420" y="74"/>
                  </a:lnTo>
                  <a:lnTo>
                    <a:pt x="453" y="59"/>
                  </a:lnTo>
                  <a:lnTo>
                    <a:pt x="486" y="46"/>
                  </a:lnTo>
                  <a:lnTo>
                    <a:pt x="521" y="34"/>
                  </a:lnTo>
                  <a:lnTo>
                    <a:pt x="556" y="24"/>
                  </a:lnTo>
                  <a:lnTo>
                    <a:pt x="592" y="15"/>
                  </a:lnTo>
                  <a:lnTo>
                    <a:pt x="629" y="9"/>
                  </a:lnTo>
                  <a:lnTo>
                    <a:pt x="666" y="4"/>
                  </a:lnTo>
                  <a:lnTo>
                    <a:pt x="704" y="1"/>
                  </a:lnTo>
                  <a:lnTo>
                    <a:pt x="742" y="0"/>
                  </a:lnTo>
                  <a:lnTo>
                    <a:pt x="742" y="0"/>
                  </a:lnTo>
                  <a:lnTo>
                    <a:pt x="780" y="1"/>
                  </a:lnTo>
                  <a:lnTo>
                    <a:pt x="818" y="4"/>
                  </a:lnTo>
                  <a:lnTo>
                    <a:pt x="854" y="9"/>
                  </a:lnTo>
                  <a:lnTo>
                    <a:pt x="890" y="15"/>
                  </a:lnTo>
                  <a:lnTo>
                    <a:pt x="926" y="24"/>
                  </a:lnTo>
                  <a:lnTo>
                    <a:pt x="962" y="34"/>
                  </a:lnTo>
                  <a:lnTo>
                    <a:pt x="996" y="46"/>
                  </a:lnTo>
                  <a:lnTo>
                    <a:pt x="1029" y="59"/>
                  </a:lnTo>
                  <a:lnTo>
                    <a:pt x="1063" y="74"/>
                  </a:lnTo>
                  <a:lnTo>
                    <a:pt x="1094" y="90"/>
                  </a:lnTo>
                  <a:lnTo>
                    <a:pt x="1126" y="107"/>
                  </a:lnTo>
                  <a:lnTo>
                    <a:pt x="1155" y="127"/>
                  </a:lnTo>
                  <a:lnTo>
                    <a:pt x="1184" y="148"/>
                  </a:lnTo>
                  <a:lnTo>
                    <a:pt x="1213" y="169"/>
                  </a:lnTo>
                  <a:lnTo>
                    <a:pt x="1240" y="193"/>
                  </a:lnTo>
                  <a:lnTo>
                    <a:pt x="1265" y="217"/>
                  </a:lnTo>
                  <a:lnTo>
                    <a:pt x="1290" y="243"/>
                  </a:lnTo>
                  <a:lnTo>
                    <a:pt x="1313" y="270"/>
                  </a:lnTo>
                  <a:lnTo>
                    <a:pt x="1335" y="299"/>
                  </a:lnTo>
                  <a:lnTo>
                    <a:pt x="1356" y="327"/>
                  </a:lnTo>
                  <a:lnTo>
                    <a:pt x="1374" y="357"/>
                  </a:lnTo>
                  <a:lnTo>
                    <a:pt x="1393" y="389"/>
                  </a:lnTo>
                  <a:lnTo>
                    <a:pt x="1409" y="420"/>
                  </a:lnTo>
                  <a:lnTo>
                    <a:pt x="1424" y="453"/>
                  </a:lnTo>
                  <a:lnTo>
                    <a:pt x="1437" y="486"/>
                  </a:lnTo>
                  <a:lnTo>
                    <a:pt x="1448" y="521"/>
                  </a:lnTo>
                  <a:lnTo>
                    <a:pt x="1459" y="556"/>
                  </a:lnTo>
                  <a:lnTo>
                    <a:pt x="1467" y="592"/>
                  </a:lnTo>
                  <a:lnTo>
                    <a:pt x="1473" y="629"/>
                  </a:lnTo>
                  <a:lnTo>
                    <a:pt x="1479" y="666"/>
                  </a:lnTo>
                  <a:lnTo>
                    <a:pt x="1481" y="704"/>
                  </a:lnTo>
                  <a:lnTo>
                    <a:pt x="1482" y="742"/>
                  </a:lnTo>
                  <a:lnTo>
                    <a:pt x="1482" y="742"/>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Freeform 10"/>
            <p:cNvSpPr/>
            <p:nvPr/>
          </p:nvSpPr>
          <p:spPr>
            <a:xfrm>
              <a:off x="5656364" y="1842145"/>
              <a:ext cx="689705" cy="826675"/>
            </a:xfrm>
            <a:custGeom>
              <a:rect l="l" t="t" r="r" b="b"/>
              <a:pathLst>
                <a:path w="889" h="1065">
                  <a:moveTo>
                    <a:pt x="455" y="403"/>
                  </a:moveTo>
                  <a:lnTo>
                    <a:pt x="455" y="403"/>
                  </a:lnTo>
                  <a:lnTo>
                    <a:pt x="479" y="403"/>
                  </a:lnTo>
                  <a:lnTo>
                    <a:pt x="502" y="406"/>
                  </a:lnTo>
                  <a:lnTo>
                    <a:pt x="525" y="410"/>
                  </a:lnTo>
                  <a:lnTo>
                    <a:pt x="547" y="415"/>
                  </a:lnTo>
                  <a:lnTo>
                    <a:pt x="568" y="423"/>
                  </a:lnTo>
                  <a:lnTo>
                    <a:pt x="589" y="431"/>
                  </a:lnTo>
                  <a:lnTo>
                    <a:pt x="609" y="440"/>
                  </a:lnTo>
                  <a:lnTo>
                    <a:pt x="629" y="452"/>
                  </a:lnTo>
                  <a:lnTo>
                    <a:pt x="629" y="363"/>
                  </a:lnTo>
                  <a:lnTo>
                    <a:pt x="583" y="363"/>
                  </a:lnTo>
                  <a:lnTo>
                    <a:pt x="568" y="343"/>
                  </a:lnTo>
                  <a:lnTo>
                    <a:pt x="819" y="0"/>
                  </a:lnTo>
                  <a:lnTo>
                    <a:pt x="889" y="0"/>
                  </a:lnTo>
                  <a:lnTo>
                    <a:pt x="641" y="332"/>
                  </a:lnTo>
                  <a:lnTo>
                    <a:pt x="644" y="332"/>
                  </a:lnTo>
                  <a:lnTo>
                    <a:pt x="659" y="332"/>
                  </a:lnTo>
                  <a:lnTo>
                    <a:pt x="659" y="348"/>
                  </a:lnTo>
                  <a:lnTo>
                    <a:pt x="659" y="473"/>
                  </a:lnTo>
                  <a:lnTo>
                    <a:pt x="659" y="473"/>
                  </a:lnTo>
                  <a:lnTo>
                    <a:pt x="674" y="486"/>
                  </a:lnTo>
                  <a:lnTo>
                    <a:pt x="690" y="500"/>
                  </a:lnTo>
                  <a:lnTo>
                    <a:pt x="690" y="500"/>
                  </a:lnTo>
                  <a:lnTo>
                    <a:pt x="700" y="512"/>
                  </a:lnTo>
                  <a:lnTo>
                    <a:pt x="711" y="524"/>
                  </a:lnTo>
                  <a:lnTo>
                    <a:pt x="721" y="536"/>
                  </a:lnTo>
                  <a:lnTo>
                    <a:pt x="730" y="549"/>
                  </a:lnTo>
                  <a:lnTo>
                    <a:pt x="738" y="563"/>
                  </a:lnTo>
                  <a:lnTo>
                    <a:pt x="747" y="576"/>
                  </a:lnTo>
                  <a:lnTo>
                    <a:pt x="754" y="591"/>
                  </a:lnTo>
                  <a:lnTo>
                    <a:pt x="761" y="605"/>
                  </a:lnTo>
                  <a:lnTo>
                    <a:pt x="767" y="620"/>
                  </a:lnTo>
                  <a:lnTo>
                    <a:pt x="772" y="635"/>
                  </a:lnTo>
                  <a:lnTo>
                    <a:pt x="776" y="652"/>
                  </a:lnTo>
                  <a:lnTo>
                    <a:pt x="780" y="667"/>
                  </a:lnTo>
                  <a:lnTo>
                    <a:pt x="783" y="683"/>
                  </a:lnTo>
                  <a:lnTo>
                    <a:pt x="785" y="701"/>
                  </a:lnTo>
                  <a:lnTo>
                    <a:pt x="786" y="717"/>
                  </a:lnTo>
                  <a:lnTo>
                    <a:pt x="787" y="734"/>
                  </a:lnTo>
                  <a:lnTo>
                    <a:pt x="787" y="734"/>
                  </a:lnTo>
                  <a:lnTo>
                    <a:pt x="786" y="752"/>
                  </a:lnTo>
                  <a:lnTo>
                    <a:pt x="785" y="768"/>
                  </a:lnTo>
                  <a:lnTo>
                    <a:pt x="783" y="784"/>
                  </a:lnTo>
                  <a:lnTo>
                    <a:pt x="780" y="800"/>
                  </a:lnTo>
                  <a:lnTo>
                    <a:pt x="776" y="817"/>
                  </a:lnTo>
                  <a:lnTo>
                    <a:pt x="772" y="833"/>
                  </a:lnTo>
                  <a:lnTo>
                    <a:pt x="767" y="848"/>
                  </a:lnTo>
                  <a:lnTo>
                    <a:pt x="761" y="863"/>
                  </a:lnTo>
                  <a:lnTo>
                    <a:pt x="754" y="878"/>
                  </a:lnTo>
                  <a:lnTo>
                    <a:pt x="747" y="892"/>
                  </a:lnTo>
                  <a:lnTo>
                    <a:pt x="738" y="906"/>
                  </a:lnTo>
                  <a:lnTo>
                    <a:pt x="730" y="919"/>
                  </a:lnTo>
                  <a:lnTo>
                    <a:pt x="721" y="932"/>
                  </a:lnTo>
                  <a:lnTo>
                    <a:pt x="711" y="945"/>
                  </a:lnTo>
                  <a:lnTo>
                    <a:pt x="700" y="957"/>
                  </a:lnTo>
                  <a:lnTo>
                    <a:pt x="690" y="969"/>
                  </a:lnTo>
                  <a:lnTo>
                    <a:pt x="690" y="969"/>
                  </a:lnTo>
                  <a:lnTo>
                    <a:pt x="679" y="980"/>
                  </a:lnTo>
                  <a:lnTo>
                    <a:pt x="666" y="989"/>
                  </a:lnTo>
                  <a:lnTo>
                    <a:pt x="654" y="999"/>
                  </a:lnTo>
                  <a:lnTo>
                    <a:pt x="641" y="1009"/>
                  </a:lnTo>
                  <a:lnTo>
                    <a:pt x="628" y="1018"/>
                  </a:lnTo>
                  <a:lnTo>
                    <a:pt x="614" y="1025"/>
                  </a:lnTo>
                  <a:lnTo>
                    <a:pt x="599" y="1033"/>
                  </a:lnTo>
                  <a:lnTo>
                    <a:pt x="584" y="1039"/>
                  </a:lnTo>
                  <a:lnTo>
                    <a:pt x="569" y="1046"/>
                  </a:lnTo>
                  <a:lnTo>
                    <a:pt x="554" y="1050"/>
                  </a:lnTo>
                  <a:lnTo>
                    <a:pt x="539" y="1054"/>
                  </a:lnTo>
                  <a:lnTo>
                    <a:pt x="522" y="1059"/>
                  </a:lnTo>
                  <a:lnTo>
                    <a:pt x="506" y="1062"/>
                  </a:lnTo>
                  <a:lnTo>
                    <a:pt x="490" y="1063"/>
                  </a:lnTo>
                  <a:lnTo>
                    <a:pt x="472" y="1065"/>
                  </a:lnTo>
                  <a:lnTo>
                    <a:pt x="455" y="1065"/>
                  </a:lnTo>
                  <a:lnTo>
                    <a:pt x="455" y="1065"/>
                  </a:lnTo>
                  <a:lnTo>
                    <a:pt x="439" y="1065"/>
                  </a:lnTo>
                  <a:lnTo>
                    <a:pt x="421" y="1063"/>
                  </a:lnTo>
                  <a:lnTo>
                    <a:pt x="405" y="1062"/>
                  </a:lnTo>
                  <a:lnTo>
                    <a:pt x="389" y="1059"/>
                  </a:lnTo>
                  <a:lnTo>
                    <a:pt x="373" y="1054"/>
                  </a:lnTo>
                  <a:lnTo>
                    <a:pt x="357" y="1050"/>
                  </a:lnTo>
                  <a:lnTo>
                    <a:pt x="341" y="1046"/>
                  </a:lnTo>
                  <a:lnTo>
                    <a:pt x="327" y="1039"/>
                  </a:lnTo>
                  <a:lnTo>
                    <a:pt x="312" y="1033"/>
                  </a:lnTo>
                  <a:lnTo>
                    <a:pt x="298" y="1025"/>
                  </a:lnTo>
                  <a:lnTo>
                    <a:pt x="284" y="1018"/>
                  </a:lnTo>
                  <a:lnTo>
                    <a:pt x="271" y="1009"/>
                  </a:lnTo>
                  <a:lnTo>
                    <a:pt x="257" y="999"/>
                  </a:lnTo>
                  <a:lnTo>
                    <a:pt x="244" y="989"/>
                  </a:lnTo>
                  <a:lnTo>
                    <a:pt x="233" y="980"/>
                  </a:lnTo>
                  <a:lnTo>
                    <a:pt x="222" y="969"/>
                  </a:lnTo>
                  <a:lnTo>
                    <a:pt x="222" y="969"/>
                  </a:lnTo>
                  <a:lnTo>
                    <a:pt x="210" y="957"/>
                  </a:lnTo>
                  <a:lnTo>
                    <a:pt x="200" y="945"/>
                  </a:lnTo>
                  <a:lnTo>
                    <a:pt x="190" y="932"/>
                  </a:lnTo>
                  <a:lnTo>
                    <a:pt x="180" y="919"/>
                  </a:lnTo>
                  <a:lnTo>
                    <a:pt x="172" y="906"/>
                  </a:lnTo>
                  <a:lnTo>
                    <a:pt x="164" y="892"/>
                  </a:lnTo>
                  <a:lnTo>
                    <a:pt x="157" y="878"/>
                  </a:lnTo>
                  <a:lnTo>
                    <a:pt x="150" y="863"/>
                  </a:lnTo>
                  <a:lnTo>
                    <a:pt x="145" y="848"/>
                  </a:lnTo>
                  <a:lnTo>
                    <a:pt x="139" y="833"/>
                  </a:lnTo>
                  <a:lnTo>
                    <a:pt x="135" y="817"/>
                  </a:lnTo>
                  <a:lnTo>
                    <a:pt x="130" y="800"/>
                  </a:lnTo>
                  <a:lnTo>
                    <a:pt x="128" y="784"/>
                  </a:lnTo>
                  <a:lnTo>
                    <a:pt x="126" y="768"/>
                  </a:lnTo>
                  <a:lnTo>
                    <a:pt x="125" y="752"/>
                  </a:lnTo>
                  <a:lnTo>
                    <a:pt x="124" y="734"/>
                  </a:lnTo>
                  <a:lnTo>
                    <a:pt x="124" y="734"/>
                  </a:lnTo>
                  <a:lnTo>
                    <a:pt x="125" y="717"/>
                  </a:lnTo>
                  <a:lnTo>
                    <a:pt x="126" y="701"/>
                  </a:lnTo>
                  <a:lnTo>
                    <a:pt x="128" y="683"/>
                  </a:lnTo>
                  <a:lnTo>
                    <a:pt x="130" y="667"/>
                  </a:lnTo>
                  <a:lnTo>
                    <a:pt x="135" y="652"/>
                  </a:lnTo>
                  <a:lnTo>
                    <a:pt x="139" y="635"/>
                  </a:lnTo>
                  <a:lnTo>
                    <a:pt x="145" y="620"/>
                  </a:lnTo>
                  <a:lnTo>
                    <a:pt x="150" y="605"/>
                  </a:lnTo>
                  <a:lnTo>
                    <a:pt x="157" y="591"/>
                  </a:lnTo>
                  <a:lnTo>
                    <a:pt x="164" y="576"/>
                  </a:lnTo>
                  <a:lnTo>
                    <a:pt x="172" y="563"/>
                  </a:lnTo>
                  <a:lnTo>
                    <a:pt x="180" y="549"/>
                  </a:lnTo>
                  <a:lnTo>
                    <a:pt x="190" y="536"/>
                  </a:lnTo>
                  <a:lnTo>
                    <a:pt x="200" y="524"/>
                  </a:lnTo>
                  <a:lnTo>
                    <a:pt x="210" y="512"/>
                  </a:lnTo>
                  <a:lnTo>
                    <a:pt x="222" y="500"/>
                  </a:lnTo>
                  <a:lnTo>
                    <a:pt x="222" y="500"/>
                  </a:lnTo>
                  <a:lnTo>
                    <a:pt x="233" y="489"/>
                  </a:lnTo>
                  <a:lnTo>
                    <a:pt x="246" y="478"/>
                  </a:lnTo>
                  <a:lnTo>
                    <a:pt x="246" y="379"/>
                  </a:lnTo>
                  <a:lnTo>
                    <a:pt x="256" y="393"/>
                  </a:lnTo>
                  <a:lnTo>
                    <a:pt x="276" y="393"/>
                  </a:lnTo>
                  <a:lnTo>
                    <a:pt x="276" y="455"/>
                  </a:lnTo>
                  <a:lnTo>
                    <a:pt x="276" y="455"/>
                  </a:lnTo>
                  <a:lnTo>
                    <a:pt x="295" y="443"/>
                  </a:lnTo>
                  <a:lnTo>
                    <a:pt x="317" y="433"/>
                  </a:lnTo>
                  <a:lnTo>
                    <a:pt x="338" y="424"/>
                  </a:lnTo>
                  <a:lnTo>
                    <a:pt x="361" y="416"/>
                  </a:lnTo>
                  <a:lnTo>
                    <a:pt x="383" y="411"/>
                  </a:lnTo>
                  <a:lnTo>
                    <a:pt x="407" y="406"/>
                  </a:lnTo>
                  <a:lnTo>
                    <a:pt x="431" y="404"/>
                  </a:lnTo>
                  <a:lnTo>
                    <a:pt x="455" y="403"/>
                  </a:lnTo>
                  <a:lnTo>
                    <a:pt x="455" y="403"/>
                  </a:lnTo>
                  <a:close/>
                  <a:moveTo>
                    <a:pt x="556" y="328"/>
                  </a:moveTo>
                  <a:lnTo>
                    <a:pt x="795" y="0"/>
                  </a:lnTo>
                  <a:lnTo>
                    <a:pt x="752" y="0"/>
                  </a:lnTo>
                  <a:lnTo>
                    <a:pt x="534" y="299"/>
                  </a:lnTo>
                  <a:lnTo>
                    <a:pt x="556" y="328"/>
                  </a:lnTo>
                  <a:lnTo>
                    <a:pt x="556" y="328"/>
                  </a:lnTo>
                  <a:close/>
                  <a:moveTo>
                    <a:pt x="522" y="283"/>
                  </a:moveTo>
                  <a:lnTo>
                    <a:pt x="729" y="0"/>
                  </a:lnTo>
                  <a:lnTo>
                    <a:pt x="686" y="0"/>
                  </a:lnTo>
                  <a:lnTo>
                    <a:pt x="503" y="255"/>
                  </a:lnTo>
                  <a:lnTo>
                    <a:pt x="522" y="283"/>
                  </a:lnTo>
                  <a:lnTo>
                    <a:pt x="522" y="283"/>
                  </a:lnTo>
                  <a:close/>
                  <a:moveTo>
                    <a:pt x="491" y="240"/>
                  </a:moveTo>
                  <a:lnTo>
                    <a:pt x="663" y="0"/>
                  </a:lnTo>
                  <a:lnTo>
                    <a:pt x="618" y="0"/>
                  </a:lnTo>
                  <a:lnTo>
                    <a:pt x="464" y="205"/>
                  </a:lnTo>
                  <a:lnTo>
                    <a:pt x="491" y="240"/>
                  </a:lnTo>
                  <a:lnTo>
                    <a:pt x="491" y="240"/>
                  </a:lnTo>
                  <a:close/>
                  <a:moveTo>
                    <a:pt x="0" y="0"/>
                  </a:moveTo>
                  <a:lnTo>
                    <a:pt x="272" y="362"/>
                  </a:lnTo>
                  <a:lnTo>
                    <a:pt x="544" y="362"/>
                  </a:lnTo>
                  <a:lnTo>
                    <a:pt x="273" y="0"/>
                  </a:lnTo>
                  <a:lnTo>
                    <a:pt x="0" y="0"/>
                  </a:lnTo>
                  <a:lnTo>
                    <a:pt x="0" y="0"/>
                  </a:lnTo>
                  <a:close/>
                  <a:moveTo>
                    <a:pt x="508" y="918"/>
                  </a:moveTo>
                  <a:lnTo>
                    <a:pt x="508" y="550"/>
                  </a:lnTo>
                  <a:lnTo>
                    <a:pt x="439" y="550"/>
                  </a:lnTo>
                  <a:lnTo>
                    <a:pt x="439" y="550"/>
                  </a:lnTo>
                  <a:lnTo>
                    <a:pt x="438" y="557"/>
                  </a:lnTo>
                  <a:lnTo>
                    <a:pt x="436" y="565"/>
                  </a:lnTo>
                  <a:lnTo>
                    <a:pt x="431" y="572"/>
                  </a:lnTo>
                  <a:lnTo>
                    <a:pt x="427" y="580"/>
                  </a:lnTo>
                  <a:lnTo>
                    <a:pt x="427" y="580"/>
                  </a:lnTo>
                  <a:lnTo>
                    <a:pt x="420" y="587"/>
                  </a:lnTo>
                  <a:lnTo>
                    <a:pt x="413" y="591"/>
                  </a:lnTo>
                  <a:lnTo>
                    <a:pt x="405" y="594"/>
                  </a:lnTo>
                  <a:lnTo>
                    <a:pt x="396" y="595"/>
                  </a:lnTo>
                  <a:lnTo>
                    <a:pt x="396" y="648"/>
                  </a:lnTo>
                  <a:lnTo>
                    <a:pt x="428" y="648"/>
                  </a:lnTo>
                  <a:lnTo>
                    <a:pt x="428" y="918"/>
                  </a:lnTo>
                  <a:lnTo>
                    <a:pt x="508" y="918"/>
                  </a:lnTo>
                  <a:lnTo>
                    <a:pt x="508" y="918"/>
                  </a:lnTo>
                  <a:close/>
                  <a:moveTo>
                    <a:pt x="646" y="543"/>
                  </a:moveTo>
                  <a:lnTo>
                    <a:pt x="646" y="543"/>
                  </a:lnTo>
                  <a:lnTo>
                    <a:pt x="627" y="526"/>
                  </a:lnTo>
                  <a:lnTo>
                    <a:pt x="606" y="511"/>
                  </a:lnTo>
                  <a:lnTo>
                    <a:pt x="584" y="496"/>
                  </a:lnTo>
                  <a:lnTo>
                    <a:pt x="560" y="486"/>
                  </a:lnTo>
                  <a:lnTo>
                    <a:pt x="548" y="480"/>
                  </a:lnTo>
                  <a:lnTo>
                    <a:pt x="535" y="476"/>
                  </a:lnTo>
                  <a:lnTo>
                    <a:pt x="522" y="473"/>
                  </a:lnTo>
                  <a:lnTo>
                    <a:pt x="509" y="469"/>
                  </a:lnTo>
                  <a:lnTo>
                    <a:pt x="496" y="467"/>
                  </a:lnTo>
                  <a:lnTo>
                    <a:pt x="483" y="466"/>
                  </a:lnTo>
                  <a:lnTo>
                    <a:pt x="469" y="465"/>
                  </a:lnTo>
                  <a:lnTo>
                    <a:pt x="455" y="464"/>
                  </a:lnTo>
                  <a:lnTo>
                    <a:pt x="455" y="464"/>
                  </a:lnTo>
                  <a:lnTo>
                    <a:pt x="442" y="465"/>
                  </a:lnTo>
                  <a:lnTo>
                    <a:pt x="428" y="466"/>
                  </a:lnTo>
                  <a:lnTo>
                    <a:pt x="414" y="467"/>
                  </a:lnTo>
                  <a:lnTo>
                    <a:pt x="401" y="469"/>
                  </a:lnTo>
                  <a:lnTo>
                    <a:pt x="388" y="473"/>
                  </a:lnTo>
                  <a:lnTo>
                    <a:pt x="375" y="476"/>
                  </a:lnTo>
                  <a:lnTo>
                    <a:pt x="363" y="480"/>
                  </a:lnTo>
                  <a:lnTo>
                    <a:pt x="351" y="486"/>
                  </a:lnTo>
                  <a:lnTo>
                    <a:pt x="327" y="496"/>
                  </a:lnTo>
                  <a:lnTo>
                    <a:pt x="304" y="511"/>
                  </a:lnTo>
                  <a:lnTo>
                    <a:pt x="284" y="526"/>
                  </a:lnTo>
                  <a:lnTo>
                    <a:pt x="265" y="543"/>
                  </a:lnTo>
                  <a:lnTo>
                    <a:pt x="265" y="543"/>
                  </a:lnTo>
                  <a:lnTo>
                    <a:pt x="248" y="563"/>
                  </a:lnTo>
                  <a:lnTo>
                    <a:pt x="231" y="583"/>
                  </a:lnTo>
                  <a:lnTo>
                    <a:pt x="218" y="605"/>
                  </a:lnTo>
                  <a:lnTo>
                    <a:pt x="206" y="629"/>
                  </a:lnTo>
                  <a:lnTo>
                    <a:pt x="202" y="641"/>
                  </a:lnTo>
                  <a:lnTo>
                    <a:pt x="198" y="654"/>
                  </a:lnTo>
                  <a:lnTo>
                    <a:pt x="195" y="667"/>
                  </a:lnTo>
                  <a:lnTo>
                    <a:pt x="191" y="680"/>
                  </a:lnTo>
                  <a:lnTo>
                    <a:pt x="189" y="693"/>
                  </a:lnTo>
                  <a:lnTo>
                    <a:pt x="187" y="706"/>
                  </a:lnTo>
                  <a:lnTo>
                    <a:pt x="186" y="720"/>
                  </a:lnTo>
                  <a:lnTo>
                    <a:pt x="186" y="734"/>
                  </a:lnTo>
                  <a:lnTo>
                    <a:pt x="186" y="734"/>
                  </a:lnTo>
                  <a:lnTo>
                    <a:pt x="186" y="748"/>
                  </a:lnTo>
                  <a:lnTo>
                    <a:pt x="187" y="761"/>
                  </a:lnTo>
                  <a:lnTo>
                    <a:pt x="189" y="775"/>
                  </a:lnTo>
                  <a:lnTo>
                    <a:pt x="191" y="788"/>
                  </a:lnTo>
                  <a:lnTo>
                    <a:pt x="195" y="802"/>
                  </a:lnTo>
                  <a:lnTo>
                    <a:pt x="198" y="815"/>
                  </a:lnTo>
                  <a:lnTo>
                    <a:pt x="202" y="826"/>
                  </a:lnTo>
                  <a:lnTo>
                    <a:pt x="206" y="840"/>
                  </a:lnTo>
                  <a:lnTo>
                    <a:pt x="218" y="862"/>
                  </a:lnTo>
                  <a:lnTo>
                    <a:pt x="231" y="885"/>
                  </a:lnTo>
                  <a:lnTo>
                    <a:pt x="248" y="906"/>
                  </a:lnTo>
                  <a:lnTo>
                    <a:pt x="265" y="925"/>
                  </a:lnTo>
                  <a:lnTo>
                    <a:pt x="265" y="925"/>
                  </a:lnTo>
                  <a:lnTo>
                    <a:pt x="284" y="943"/>
                  </a:lnTo>
                  <a:lnTo>
                    <a:pt x="304" y="958"/>
                  </a:lnTo>
                  <a:lnTo>
                    <a:pt x="327" y="971"/>
                  </a:lnTo>
                  <a:lnTo>
                    <a:pt x="351" y="983"/>
                  </a:lnTo>
                  <a:lnTo>
                    <a:pt x="363" y="987"/>
                  </a:lnTo>
                  <a:lnTo>
                    <a:pt x="375" y="992"/>
                  </a:lnTo>
                  <a:lnTo>
                    <a:pt x="388" y="996"/>
                  </a:lnTo>
                  <a:lnTo>
                    <a:pt x="401" y="998"/>
                  </a:lnTo>
                  <a:lnTo>
                    <a:pt x="414" y="1001"/>
                  </a:lnTo>
                  <a:lnTo>
                    <a:pt x="428" y="1002"/>
                  </a:lnTo>
                  <a:lnTo>
                    <a:pt x="442" y="1003"/>
                  </a:lnTo>
                  <a:lnTo>
                    <a:pt x="455" y="1003"/>
                  </a:lnTo>
                  <a:lnTo>
                    <a:pt x="455" y="1003"/>
                  </a:lnTo>
                  <a:lnTo>
                    <a:pt x="469" y="1003"/>
                  </a:lnTo>
                  <a:lnTo>
                    <a:pt x="483" y="1002"/>
                  </a:lnTo>
                  <a:lnTo>
                    <a:pt x="496" y="1001"/>
                  </a:lnTo>
                  <a:lnTo>
                    <a:pt x="509" y="998"/>
                  </a:lnTo>
                  <a:lnTo>
                    <a:pt x="522" y="996"/>
                  </a:lnTo>
                  <a:lnTo>
                    <a:pt x="535" y="992"/>
                  </a:lnTo>
                  <a:lnTo>
                    <a:pt x="548" y="987"/>
                  </a:lnTo>
                  <a:lnTo>
                    <a:pt x="560" y="983"/>
                  </a:lnTo>
                  <a:lnTo>
                    <a:pt x="584" y="971"/>
                  </a:lnTo>
                  <a:lnTo>
                    <a:pt x="606" y="958"/>
                  </a:lnTo>
                  <a:lnTo>
                    <a:pt x="627" y="943"/>
                  </a:lnTo>
                  <a:lnTo>
                    <a:pt x="646" y="925"/>
                  </a:lnTo>
                  <a:lnTo>
                    <a:pt x="646" y="925"/>
                  </a:lnTo>
                  <a:lnTo>
                    <a:pt x="663" y="906"/>
                  </a:lnTo>
                  <a:lnTo>
                    <a:pt x="679" y="885"/>
                  </a:lnTo>
                  <a:lnTo>
                    <a:pt x="693" y="862"/>
                  </a:lnTo>
                  <a:lnTo>
                    <a:pt x="704" y="840"/>
                  </a:lnTo>
                  <a:lnTo>
                    <a:pt x="709" y="826"/>
                  </a:lnTo>
                  <a:lnTo>
                    <a:pt x="713" y="815"/>
                  </a:lnTo>
                  <a:lnTo>
                    <a:pt x="717" y="802"/>
                  </a:lnTo>
                  <a:lnTo>
                    <a:pt x="720" y="788"/>
                  </a:lnTo>
                  <a:lnTo>
                    <a:pt x="722" y="775"/>
                  </a:lnTo>
                  <a:lnTo>
                    <a:pt x="724" y="761"/>
                  </a:lnTo>
                  <a:lnTo>
                    <a:pt x="725" y="748"/>
                  </a:lnTo>
                  <a:lnTo>
                    <a:pt x="725" y="734"/>
                  </a:lnTo>
                  <a:lnTo>
                    <a:pt x="725" y="734"/>
                  </a:lnTo>
                  <a:lnTo>
                    <a:pt x="725" y="720"/>
                  </a:lnTo>
                  <a:lnTo>
                    <a:pt x="724" y="706"/>
                  </a:lnTo>
                  <a:lnTo>
                    <a:pt x="722" y="693"/>
                  </a:lnTo>
                  <a:lnTo>
                    <a:pt x="720" y="680"/>
                  </a:lnTo>
                  <a:lnTo>
                    <a:pt x="717" y="667"/>
                  </a:lnTo>
                  <a:lnTo>
                    <a:pt x="713" y="654"/>
                  </a:lnTo>
                  <a:lnTo>
                    <a:pt x="709" y="641"/>
                  </a:lnTo>
                  <a:lnTo>
                    <a:pt x="704" y="629"/>
                  </a:lnTo>
                  <a:lnTo>
                    <a:pt x="693" y="605"/>
                  </a:lnTo>
                  <a:lnTo>
                    <a:pt x="679" y="583"/>
                  </a:lnTo>
                  <a:lnTo>
                    <a:pt x="663" y="563"/>
                  </a:lnTo>
                  <a:lnTo>
                    <a:pt x="646" y="543"/>
                  </a:lnTo>
                  <a:lnTo>
                    <a:pt x="646" y="543"/>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竞争对手定价策略</a:t>
              </a:r>
            </a:p>
          </p:txBody>
        </p:sp>
      </p:grpSp>
      <p:sp>
        <p:nvSpPr>
          <p:cNvPr id="33" name="TextBox 33"/>
          <p:cNvSpPr txBox="1"/>
          <p:nvPr/>
        </p:nvSpPr>
        <p:spPr>
          <a:xfrm>
            <a:off x="4306100" y="3180423"/>
            <a:ext cx="3394996"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chemeClr val="accent1">
                    <a:alpha val="100000"/>
                  </a:schemeClr>
                </a:solidFill>
                <a:latin typeface="Microsoft Yahei"/>
                <a:ea typeface="Microsoft Yahei"/>
                <a:cs typeface="Microsoft Yahei"/>
              </a:rPr>
              <a:t>高价策略</a:t>
            </a:r>
          </a:p>
        </p:txBody>
      </p:sp>
      <p:sp>
        <p:nvSpPr>
          <p:cNvPr id="34" name="TextBox 34"/>
          <p:cNvSpPr txBox="1"/>
          <p:nvPr/>
        </p:nvSpPr>
        <p:spPr>
          <a:xfrm>
            <a:off x="4537930" y="3670757"/>
            <a:ext cx="2931336" cy="2374592"/>
          </a:xfrm>
          <a:prstGeom prst="rect">
            <a:avLst/>
          </a:prstGeom>
        </p:spPr>
        <p:txBody>
          <a:bodyPr vert="horz" wrap="square" lIns="66008" tIns="33052" rIns="66008" bIns="33052"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chemeClr val="dk1">
                    <a:alpha val="100000"/>
                  </a:schemeClr>
                </a:solidFill>
                <a:latin typeface="Microsoft Yahei"/>
                <a:ea typeface="Microsoft Yahei"/>
                <a:cs typeface="Microsoft Yahei"/>
              </a:rPr>
              <a:t>一些竞争对手可能会采取高价策略，通过提供高品质、高附加值的产品或服务来吸引消费者。这种策略需要企业具备较强的品牌影响力和产品创新能力。</a:t>
            </a:r>
          </a:p>
        </p:txBody>
      </p:sp>
      <p:sp>
        <p:nvSpPr>
          <p:cNvPr id="35" name="TextBox 35"/>
          <p:cNvSpPr txBox="1"/>
          <p:nvPr/>
        </p:nvSpPr>
        <p:spPr>
          <a:xfrm>
            <a:off x="1009307" y="3180423"/>
            <a:ext cx="3394996"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chemeClr val="accent1">
                    <a:alpha val="100000"/>
                  </a:schemeClr>
                </a:solidFill>
                <a:latin typeface="Microsoft Yahei"/>
                <a:ea typeface="Microsoft Yahei"/>
                <a:cs typeface="Microsoft Yahei"/>
              </a:rPr>
              <a:t>价格战</a:t>
            </a:r>
          </a:p>
        </p:txBody>
      </p:sp>
      <p:sp>
        <p:nvSpPr>
          <p:cNvPr id="36" name="TextBox 36"/>
          <p:cNvSpPr txBox="1"/>
          <p:nvPr/>
        </p:nvSpPr>
        <p:spPr>
          <a:xfrm>
            <a:off x="1241137" y="3670757"/>
            <a:ext cx="2931336" cy="2374592"/>
          </a:xfrm>
          <a:prstGeom prst="rect">
            <a:avLst/>
          </a:prstGeom>
        </p:spPr>
        <p:txBody>
          <a:bodyPr vert="horz" wrap="square" lIns="66008" tIns="33052" rIns="66008" bIns="33052"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chemeClr val="dk1">
                    <a:alpha val="100000"/>
                  </a:schemeClr>
                </a:solidFill>
                <a:latin typeface="Microsoft Yahei"/>
                <a:ea typeface="Microsoft Yahei"/>
                <a:cs typeface="Microsoft Yahei"/>
              </a:rPr>
              <a:t>当市场竞争激烈时，竞争对手可能会采取价格战策略，通过降低价格来吸引消费者。这种策略在短期内可能会取得一定效果，但长期来看可能会导致价格战升级，损害行业利润。</a:t>
            </a:r>
          </a:p>
        </p:txBody>
      </p:sp>
      <p:sp>
        <p:nvSpPr>
          <p:cNvPr id="37" name="TextBox 37"/>
          <p:cNvSpPr txBox="1"/>
          <p:nvPr/>
        </p:nvSpPr>
        <p:spPr>
          <a:xfrm>
            <a:off x="7701096" y="3180423"/>
            <a:ext cx="3394996"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chemeClr val="accent1">
                    <a:alpha val="100000"/>
                  </a:schemeClr>
                </a:solidFill>
                <a:latin typeface="Microsoft Yahei"/>
                <a:ea typeface="Microsoft Yahei"/>
                <a:cs typeface="Microsoft Yahei"/>
              </a:rPr>
              <a:t>差异化定价</a:t>
            </a:r>
          </a:p>
        </p:txBody>
      </p:sp>
      <p:sp>
        <p:nvSpPr>
          <p:cNvPr id="38" name="TextBox 38"/>
          <p:cNvSpPr txBox="1"/>
          <p:nvPr/>
        </p:nvSpPr>
        <p:spPr>
          <a:xfrm>
            <a:off x="7932926" y="3670757"/>
            <a:ext cx="2931336" cy="2374592"/>
          </a:xfrm>
          <a:prstGeom prst="rect">
            <a:avLst/>
          </a:prstGeom>
        </p:spPr>
        <p:txBody>
          <a:bodyPr vert="horz" wrap="square" lIns="66008" tIns="33052" rIns="66008" bIns="33052"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chemeClr val="dk1">
                    <a:alpha val="100000"/>
                  </a:schemeClr>
                </a:solidFill>
                <a:latin typeface="Microsoft Yahei"/>
                <a:ea typeface="Microsoft Yahei"/>
                <a:cs typeface="Microsoft Yahei"/>
              </a:rPr>
              <a:t>差异化定价是指企业针对不同消费者群体或不同市场区域采取不同的定价策略。这种策略可以帮助企业更好地满足消费者需求，提高市场份额。</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508333" y="1708880"/>
            <a:ext cx="11358867" cy="3282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2092904" y="1388874"/>
            <a:ext cx="721600" cy="721600"/>
          </a:xfrm>
          <a:prstGeom prst="ellipse">
            <a:avLst/>
          </a:prstGeom>
          <a:solidFill>
            <a:schemeClr val="accent1">
              <a:alpha val="3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2196514" y="1498972"/>
            <a:ext cx="501404" cy="50140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5689839" y="1388874"/>
            <a:ext cx="721600" cy="721600"/>
          </a:xfrm>
          <a:prstGeom prst="ellipse">
            <a:avLst/>
          </a:prstGeom>
          <a:solidFill>
            <a:schemeClr val="accent1">
              <a:alpha val="3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5793448" y="1498972"/>
            <a:ext cx="501404" cy="50140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9354312" y="1388874"/>
            <a:ext cx="721600" cy="721600"/>
          </a:xfrm>
          <a:prstGeom prst="ellipse">
            <a:avLst/>
          </a:prstGeom>
          <a:solidFill>
            <a:schemeClr val="accent1">
              <a:alpha val="3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9457921" y="1498972"/>
            <a:ext cx="501404" cy="50140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1036403" y="2280546"/>
            <a:ext cx="2995145"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chemeClr val="accent1">
                    <a:alpha val="100000"/>
                  </a:schemeClr>
                </a:solidFill>
                <a:latin typeface="Microsoft Yahei"/>
                <a:ea typeface="Microsoft Yahei"/>
                <a:cs typeface="Microsoft Yahei"/>
              </a:rPr>
              <a:t>市场份额增长</a:t>
            </a:r>
          </a:p>
        </p:txBody>
      </p:sp>
      <p:sp>
        <p:nvSpPr>
          <p:cNvPr id="10" name="TextBox 10"/>
          <p:cNvSpPr txBox="1"/>
          <p:nvPr/>
        </p:nvSpPr>
        <p:spPr>
          <a:xfrm>
            <a:off x="1036403" y="3270610"/>
            <a:ext cx="2995145" cy="28041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当企业在市场中取得竞争优势时，其市场份额可能会逐渐增长。这通常意味着企业的产品或服务受到了消费者的认可，品牌影响力逐渐提升。</a:t>
            </a:r>
          </a:p>
        </p:txBody>
      </p:sp>
      <p:sp>
        <p:nvSpPr>
          <p:cNvPr id="11" name="TextBox 11"/>
          <p:cNvSpPr txBox="1"/>
          <p:nvPr/>
        </p:nvSpPr>
        <p:spPr>
          <a:xfrm>
            <a:off x="4671580" y="2280546"/>
            <a:ext cx="2995145"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chemeClr val="accent1">
                    <a:alpha val="100000"/>
                  </a:schemeClr>
                </a:solidFill>
                <a:latin typeface="Microsoft Yahei"/>
                <a:ea typeface="Microsoft Yahei"/>
                <a:cs typeface="Microsoft Yahei"/>
              </a:rPr>
              <a:t>市场份额下降</a:t>
            </a:r>
          </a:p>
        </p:txBody>
      </p:sp>
      <p:sp>
        <p:nvSpPr>
          <p:cNvPr id="12" name="TextBox 12"/>
          <p:cNvSpPr txBox="1"/>
          <p:nvPr/>
        </p:nvSpPr>
        <p:spPr>
          <a:xfrm>
            <a:off x="4671580" y="3270610"/>
            <a:ext cx="2995145" cy="28041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当企业在市场中遇到竞争压力或其他不利因素时，其市场份额可能会逐渐下降。这可能会导致企业利润减少，甚至面临生存危机。</a:t>
            </a:r>
          </a:p>
        </p:txBody>
      </p:sp>
      <p:sp>
        <p:nvSpPr>
          <p:cNvPr id="13" name="TextBox 13"/>
          <p:cNvSpPr txBox="1"/>
          <p:nvPr/>
        </p:nvSpPr>
        <p:spPr>
          <a:xfrm>
            <a:off x="8308589" y="2280546"/>
            <a:ext cx="2995145"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chemeClr val="accent1">
                    <a:alpha val="100000"/>
                  </a:schemeClr>
                </a:solidFill>
                <a:latin typeface="Microsoft Yahei"/>
                <a:ea typeface="Microsoft Yahei"/>
                <a:cs typeface="Microsoft Yahei"/>
              </a:rPr>
              <a:t>市场份额波动</a:t>
            </a:r>
          </a:p>
        </p:txBody>
      </p:sp>
      <p:sp>
        <p:nvSpPr>
          <p:cNvPr id="14" name="TextBox 14"/>
          <p:cNvSpPr txBox="1"/>
          <p:nvPr/>
        </p:nvSpPr>
        <p:spPr>
          <a:xfrm>
            <a:off x="8308589" y="3270610"/>
            <a:ext cx="2995145" cy="28041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在某些情况下，市场份额可能会出现波动。这可能是由于市场竞争格局的变化、消费者需求的变化或其他外部因素的影响。企业需要密切关注市场动态，及时调整战略以应对市场变化。</a:t>
            </a:r>
          </a:p>
        </p:txBody>
      </p: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市场份额变动</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393306" y="1990837"/>
            <a:ext cx="7405389" cy="1138956"/>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3600" b="1">
                <a:solidFill>
                  <a:srgbClr val="FFFFFF">
                    <a:alpha val="100000"/>
                  </a:srgbClr>
                </a:solidFill>
                <a:latin typeface="Microsoft Yahei"/>
                <a:ea typeface="Microsoft Yahei"/>
                <a:cs typeface="Microsoft Yahei"/>
              </a:rPr>
              <a:t>03</a:t>
            </a:r>
          </a:p>
        </p:txBody>
      </p:sp>
      <p:sp>
        <p:nvSpPr>
          <p:cNvPr id="3" name="TextBox 3"/>
          <p:cNvSpPr txBox="1"/>
          <p:nvPr/>
        </p:nvSpPr>
        <p:spPr>
          <a:xfrm>
            <a:off x="1651635" y="3830878"/>
            <a:ext cx="8888730" cy="1510665"/>
          </a:xfrm>
          <a:prstGeom prst="rect">
            <a:avLst/>
          </a:prstGeom>
        </p:spPr>
        <p:txBody>
          <a:bodyPr vert="horz" wrap="square" lIns="91440" tIns="45720" rIns="91440" bIns="4572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3600" b="1">
                <a:solidFill>
                  <a:srgbClr val="FFFFFF">
                    <a:alpha val="100000"/>
                  </a:srgbClr>
                </a:solidFill>
                <a:latin typeface="Microsoft Yahei"/>
                <a:ea typeface="Microsoft Yahei"/>
                <a:cs typeface="Microsoft Yahei"/>
              </a:rPr>
              <a:t>商业趋势洞察</a:t>
            </a:r>
          </a:p>
        </p:txBody>
      </p:sp>
      <p:sp>
        <p:nvSpPr>
          <p:cNvPr id="4" name="TextBox 4"/>
          <p:cNvSpPr txBox="1"/>
          <p:nvPr/>
        </p:nvSpPr>
        <p:spPr>
          <a:xfrm>
            <a:off x="5017700" y="5577969"/>
            <a:ext cx="2156600" cy="638034"/>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C21401">
                    <a:alpha val="100000"/>
                  </a:srgbClr>
                </a:solidFill>
                <a:latin typeface="Microsoft Yahei"/>
                <a:ea typeface="Microsoft Yahei"/>
                <a:cs typeface="Microsoft Yahei"/>
              </a:rPr>
              <a:t>CHAPTER</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36033"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 name="Connector 3"/>
          <p:cNvCxnSpPr/>
          <p:nvPr/>
        </p:nvCxnSpPr>
        <p:spPr>
          <a:xfrm>
            <a:off x="1068653" y="2719942"/>
            <a:ext cx="2654699" cy="0"/>
          </a:xfrm>
          <a:prstGeom prst="line">
            <a:avLst/>
          </a:prstGeom>
          <a:ln w="9525">
            <a:solidFill>
              <a:srgbClr val="FFFFFF">
                <a:alpha val="100000"/>
              </a:srgbClr>
            </a:solidFill>
            <a:prstDash val="solid"/>
            <a:headEnd type="oval"/>
            <a:tailEnd type="none"/>
          </a:ln>
        </p:spPr>
      </p:cxnSp>
      <p:sp>
        <p:nvSpPr>
          <p:cNvPr id="4" name="TextBox 4"/>
          <p:cNvSpPr txBox="1"/>
          <p:nvPr/>
        </p:nvSpPr>
        <p:spPr>
          <a:xfrm>
            <a:off x="1084612"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市场规模与增长</a:t>
            </a:r>
          </a:p>
        </p:txBody>
      </p:sp>
      <p:sp>
        <p:nvSpPr>
          <p:cNvPr id="5" name="TextBox 5"/>
          <p:cNvSpPr txBox="1"/>
          <p:nvPr/>
        </p:nvSpPr>
        <p:spPr>
          <a:xfrm>
            <a:off x="894460"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分析目标市场的规模、增长率以及潜在的市场机会，以评估行业的吸引力和未来发展趋势。</a:t>
            </a:r>
          </a:p>
        </p:txBody>
      </p:sp>
      <p:sp>
        <p:nvSpPr>
          <p:cNvPr id="6" name="AutoShape 6"/>
          <p:cNvSpPr/>
          <p:nvPr/>
        </p:nvSpPr>
        <p:spPr>
          <a:xfrm>
            <a:off x="4403619"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a:off x="4836240" y="2719942"/>
            <a:ext cx="2654699" cy="0"/>
          </a:xfrm>
          <a:prstGeom prst="line">
            <a:avLst/>
          </a:prstGeom>
          <a:ln w="9525">
            <a:solidFill>
              <a:srgbClr val="FFFFFF">
                <a:alpha val="100000"/>
              </a:srgbClr>
            </a:solidFill>
            <a:prstDash val="solid"/>
            <a:headEnd type="oval"/>
            <a:tailEnd type="none"/>
          </a:ln>
        </p:spPr>
      </p:cxnSp>
      <p:sp>
        <p:nvSpPr>
          <p:cNvPr id="8" name="TextBox 8"/>
          <p:cNvSpPr txBox="1"/>
          <p:nvPr/>
        </p:nvSpPr>
        <p:spPr>
          <a:xfrm>
            <a:off x="4852198"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竞争格局</a:t>
            </a:r>
          </a:p>
        </p:txBody>
      </p:sp>
      <p:sp>
        <p:nvSpPr>
          <p:cNvPr id="9" name="TextBox 9"/>
          <p:cNvSpPr txBox="1"/>
          <p:nvPr/>
        </p:nvSpPr>
        <p:spPr>
          <a:xfrm>
            <a:off x="4662047"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研究行业内的主要竞争者、市场份额、竞争策略等，以了解当前市场的竞争态势和未来可能的变化。</a:t>
            </a:r>
          </a:p>
        </p:txBody>
      </p:sp>
      <p:sp>
        <p:nvSpPr>
          <p:cNvPr id="10" name="AutoShape 10"/>
          <p:cNvSpPr/>
          <p:nvPr/>
        </p:nvSpPr>
        <p:spPr>
          <a:xfrm>
            <a:off x="8171205"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a:off x="8603826" y="2719942"/>
            <a:ext cx="2654699" cy="0"/>
          </a:xfrm>
          <a:prstGeom prst="line">
            <a:avLst/>
          </a:prstGeom>
          <a:ln w="9525">
            <a:solidFill>
              <a:srgbClr val="FFFFFF">
                <a:alpha val="100000"/>
              </a:srgbClr>
            </a:solidFill>
            <a:prstDash val="solid"/>
            <a:headEnd type="oval"/>
            <a:tailEnd type="none"/>
          </a:ln>
        </p:spPr>
      </p:cxnSp>
      <p:sp>
        <p:nvSpPr>
          <p:cNvPr id="12" name="TextBox 12"/>
          <p:cNvSpPr txBox="1"/>
          <p:nvPr/>
        </p:nvSpPr>
        <p:spPr>
          <a:xfrm>
            <a:off x="8619785"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客户需求变化</a:t>
            </a:r>
          </a:p>
        </p:txBody>
      </p:sp>
      <p:sp>
        <p:nvSpPr>
          <p:cNvPr id="13" name="TextBox 13"/>
          <p:cNvSpPr txBox="1"/>
          <p:nvPr/>
        </p:nvSpPr>
        <p:spPr>
          <a:xfrm>
            <a:off x="8429633"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关注客户需求的变化趋势，包括对产品功能、性能、品质等方面的期望和需求，以指导企业的产品开发和市场定位。</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行业发展趋势</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16667" r="16667"/>
          <a:stretch>
            <a:fillRect/>
          </a:stretch>
        </p:blipFill>
        <p:spPr>
          <a:xfrm>
            <a:off x="7092557" y="1559288"/>
            <a:ext cx="4492828" cy="4492828"/>
          </a:xfrm>
          <a:prstGeom prst="roundRect">
            <a:avLst/>
          </a:prstGeom>
        </p:spPr>
      </p:pic>
      <p:sp>
        <p:nvSpPr>
          <p:cNvPr id="3" name="Freeform 3"/>
          <p:cNvSpPr/>
          <p:nvPr/>
        </p:nvSpPr>
        <p:spPr>
          <a:xfrm>
            <a:off x="539110" y="148837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739477" y="137065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1</a:t>
            </a:r>
          </a:p>
        </p:txBody>
      </p:sp>
      <p:sp>
        <p:nvSpPr>
          <p:cNvPr id="5" name="Freeform 5"/>
          <p:cNvSpPr/>
          <p:nvPr/>
        </p:nvSpPr>
        <p:spPr>
          <a:xfrm>
            <a:off x="539110" y="320584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739477" y="308812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2</a:t>
            </a:r>
          </a:p>
        </p:txBody>
      </p:sp>
      <p:sp>
        <p:nvSpPr>
          <p:cNvPr id="7" name="Freeform 7"/>
          <p:cNvSpPr/>
          <p:nvPr/>
        </p:nvSpPr>
        <p:spPr>
          <a:xfrm>
            <a:off x="539110" y="4984278"/>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739477" y="4866556"/>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3</a:t>
            </a:r>
          </a:p>
        </p:txBody>
      </p:sp>
      <p:sp>
        <p:nvSpPr>
          <p:cNvPr id="9" name="TextBox 9"/>
          <p:cNvSpPr txBox="1"/>
          <p:nvPr/>
        </p:nvSpPr>
        <p:spPr>
          <a:xfrm>
            <a:off x="2248535" y="1715158"/>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跟踪新兴技术的发展动态，如人工智能、大数据、物联网等，并分析这些技术对行业的影响和潜在机会。</a:t>
            </a:r>
          </a:p>
        </p:txBody>
      </p:sp>
      <p:sp>
        <p:nvSpPr>
          <p:cNvPr id="10" name="TextBox 10"/>
          <p:cNvSpPr txBox="1"/>
          <p:nvPr/>
        </p:nvSpPr>
        <p:spPr>
          <a:xfrm>
            <a:off x="2248535" y="1250513"/>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技术发展趋势</a:t>
            </a:r>
          </a:p>
        </p:txBody>
      </p:sp>
      <p:sp>
        <p:nvSpPr>
          <p:cNvPr id="11" name="TextBox 11"/>
          <p:cNvSpPr txBox="1"/>
          <p:nvPr/>
        </p:nvSpPr>
        <p:spPr>
          <a:xfrm>
            <a:off x="2248535" y="3368732"/>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关注行业内的创新产品和服务，分析其优势、市场接受度及对企业的影响，以寻找新的增长点。</a:t>
            </a:r>
          </a:p>
        </p:txBody>
      </p:sp>
      <p:sp>
        <p:nvSpPr>
          <p:cNvPr id="12" name="TextBox 12"/>
          <p:cNvSpPr txBox="1"/>
          <p:nvPr/>
        </p:nvSpPr>
        <p:spPr>
          <a:xfrm>
            <a:off x="2248535" y="2928472"/>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创新产品与服务</a:t>
            </a:r>
          </a:p>
        </p:txBody>
      </p:sp>
      <p:sp>
        <p:nvSpPr>
          <p:cNvPr id="13" name="TextBox 13"/>
          <p:cNvSpPr txBox="1"/>
          <p:nvPr/>
        </p:nvSpPr>
        <p:spPr>
          <a:xfrm>
            <a:off x="2248535" y="5134585"/>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评估数字化转型对行业的影响，包括业务模式、运营效率、客户体验等方面的变革，以制定适应数字化时代的战略。</a:t>
            </a:r>
          </a:p>
        </p:txBody>
      </p:sp>
      <p:sp>
        <p:nvSpPr>
          <p:cNvPr id="14" name="TextBox 14"/>
          <p:cNvSpPr txBox="1"/>
          <p:nvPr/>
        </p:nvSpPr>
        <p:spPr>
          <a:xfrm>
            <a:off x="2248535" y="4694325"/>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数字化转型</a:t>
            </a:r>
          </a:p>
        </p:txBody>
      </p: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新兴技术与创新影响</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731631" y="1742733"/>
            <a:ext cx="3798277" cy="3798277"/>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3059989" y="1383703"/>
            <a:ext cx="1133475" cy="1133475"/>
          </a:xfrm>
          <a:prstGeom prst="ellipse">
            <a:avLst/>
          </a:prstGeom>
          <a:solidFill>
            <a:schemeClr val="l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662092" y="1742733"/>
            <a:ext cx="3798277" cy="3798277"/>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4196862" y="1742733"/>
            <a:ext cx="3798277" cy="3798277"/>
          </a:xfrm>
          <a:prstGeom prst="ellipse">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170411" y="2510291"/>
            <a:ext cx="2803668" cy="106299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2325" b="1">
                <a:solidFill>
                  <a:srgbClr val="FFFFFF">
                    <a:alpha val="100000"/>
                  </a:srgbClr>
                </a:solidFill>
                <a:latin typeface="Microsoft Yahei"/>
                <a:ea typeface="Microsoft Yahei"/>
                <a:cs typeface="Microsoft Yahei"/>
              </a:rPr>
              <a:t>政策环境分析</a:t>
            </a:r>
          </a:p>
        </p:txBody>
      </p:sp>
      <p:sp>
        <p:nvSpPr>
          <p:cNvPr id="7" name="TextBox 7"/>
          <p:cNvSpPr txBox="1"/>
          <p:nvPr/>
        </p:nvSpPr>
        <p:spPr>
          <a:xfrm>
            <a:off x="1170411" y="3541108"/>
            <a:ext cx="2928915" cy="126796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rgbClr val="FFFFFF">
                    <a:alpha val="100000"/>
                  </a:srgbClr>
                </a:solidFill>
                <a:latin typeface="Microsoft Yahei"/>
                <a:ea typeface="Microsoft Yahei"/>
                <a:cs typeface="Microsoft Yahei"/>
              </a:rPr>
              <a:t>研究国家及地方政府的政策法规，关注政策调整对行业的影响，如环保政策、产业政策等。</a:t>
            </a:r>
          </a:p>
        </p:txBody>
      </p:sp>
      <p:sp>
        <p:nvSpPr>
          <p:cNvPr id="8" name="TextBox 8"/>
          <p:cNvSpPr txBox="1"/>
          <p:nvPr/>
        </p:nvSpPr>
        <p:spPr>
          <a:xfrm>
            <a:off x="4707422" y="2510291"/>
            <a:ext cx="2800350" cy="1076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2325" b="1">
                <a:solidFill>
                  <a:schemeClr val="accent1">
                    <a:lumMod val="50000"/>
                    <a:alpha val="100000"/>
                  </a:schemeClr>
                </a:solidFill>
                <a:latin typeface="Microsoft Yahei"/>
                <a:ea typeface="Microsoft Yahei"/>
                <a:cs typeface="Microsoft Yahei"/>
              </a:rPr>
              <a:t>法规遵从与风险管理</a:t>
            </a:r>
          </a:p>
        </p:txBody>
      </p:sp>
      <p:sp>
        <p:nvSpPr>
          <p:cNvPr id="9" name="TextBox 9"/>
          <p:cNvSpPr txBox="1"/>
          <p:nvPr/>
        </p:nvSpPr>
        <p:spPr>
          <a:xfrm>
            <a:off x="4707422" y="3541108"/>
            <a:ext cx="2924175" cy="12477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chemeClr val="accent1">
                    <a:lumMod val="50000"/>
                    <a:alpha val="100000"/>
                  </a:schemeClr>
                </a:solidFill>
                <a:latin typeface="Microsoft Yahei"/>
                <a:ea typeface="Microsoft Yahei"/>
                <a:cs typeface="Microsoft Yahei"/>
              </a:rPr>
              <a:t>确保企业的业务活动符合相关法规要求，降低因违反法规而导致的风险。</a:t>
            </a:r>
          </a:p>
        </p:txBody>
      </p:sp>
      <p:sp>
        <p:nvSpPr>
          <p:cNvPr id="10" name="TextBox 10"/>
          <p:cNvSpPr txBox="1"/>
          <p:nvPr/>
        </p:nvSpPr>
        <p:spPr>
          <a:xfrm>
            <a:off x="8226846" y="2510291"/>
            <a:ext cx="2803668" cy="106299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2325" b="1">
                <a:solidFill>
                  <a:srgbClr val="FFFFFF">
                    <a:alpha val="100000"/>
                  </a:srgbClr>
                </a:solidFill>
                <a:latin typeface="Microsoft Yahei"/>
                <a:ea typeface="Microsoft Yahei"/>
                <a:cs typeface="Microsoft Yahei"/>
              </a:rPr>
              <a:t>政策机遇把握</a:t>
            </a:r>
          </a:p>
        </p:txBody>
      </p:sp>
      <p:sp>
        <p:nvSpPr>
          <p:cNvPr id="11" name="TextBox 11"/>
          <p:cNvSpPr txBox="1"/>
          <p:nvPr/>
        </p:nvSpPr>
        <p:spPr>
          <a:xfrm>
            <a:off x="8226846" y="3541108"/>
            <a:ext cx="2928915" cy="126796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rgbClr val="FFFFFF">
                    <a:alpha val="100000"/>
                  </a:srgbClr>
                </a:solidFill>
                <a:latin typeface="Microsoft Yahei"/>
                <a:ea typeface="Microsoft Yahei"/>
                <a:cs typeface="Microsoft Yahei"/>
              </a:rPr>
              <a:t>积极寻找政策调整带来的市场机遇，如政府支持的产业、税收优惠等，以提升企业竞争力。</a:t>
            </a:r>
          </a:p>
        </p:txBody>
      </p:sp>
      <p:sp>
        <p:nvSpPr>
          <p:cNvPr id="12" name="AutoShape 12"/>
          <p:cNvSpPr/>
          <p:nvPr/>
        </p:nvSpPr>
        <p:spPr>
          <a:xfrm>
            <a:off x="3126664" y="1450378"/>
            <a:ext cx="1000125" cy="100012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07874" y="6318935"/>
            <a:ext cx="701468" cy="122998"/>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137715"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6" name="Connector 16"/>
          <p:cNvCxnSpPr/>
          <p:nvPr/>
        </p:nvCxnSpPr>
        <p:spPr>
          <a:xfrm>
            <a:off x="1209343" y="6393165"/>
            <a:ext cx="10991852" cy="0"/>
          </a:xfrm>
          <a:prstGeom prst="line">
            <a:avLst/>
          </a:prstGeom>
          <a:ln w="14288">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grpSp>
        <p:nvGrpSpPr>
          <p:cNvPr id="17" name="Group 17"/>
          <p:cNvGrpSpPr/>
          <p:nvPr/>
        </p:nvGrpSpPr>
        <p:grpSpPr>
          <a:xfrm>
            <a:off x="454963" y="93878"/>
            <a:ext cx="10641129" cy="914400"/>
            <a:chOff x="454963" y="93878"/>
            <a:chExt cx="10641129" cy="914400"/>
          </a:xfrm>
        </p:grpSpPr>
        <p:sp>
          <p:nvSpPr>
            <p:cNvPr id="18" name="AutoShape 1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TextBox 3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政策法规变动及影响</a:t>
              </a:r>
            </a:p>
          </p:txBody>
        </p:sp>
      </p:grpSp>
      <p:sp>
        <p:nvSpPr>
          <p:cNvPr id="39" name="AutoShape 39"/>
          <p:cNvSpPr/>
          <p:nvPr/>
        </p:nvSpPr>
        <p:spPr>
          <a:xfrm>
            <a:off x="6801159" y="1383703"/>
            <a:ext cx="1133475" cy="1133475"/>
          </a:xfrm>
          <a:prstGeom prst="ellipse">
            <a:avLst/>
          </a:prstGeom>
          <a:solidFill>
            <a:schemeClr val="l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67834" y="1450378"/>
            <a:ext cx="1000125" cy="100012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10237651" y="1383703"/>
            <a:ext cx="1133475" cy="1133475"/>
          </a:xfrm>
          <a:prstGeom prst="ellipse">
            <a:avLst/>
          </a:prstGeom>
          <a:solidFill>
            <a:schemeClr val="l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10304326" y="1450378"/>
            <a:ext cx="1000125" cy="100012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207807" y="1550012"/>
            <a:ext cx="1163319" cy="800856"/>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ct val="0"/>
              </a:spcBef>
            </a:pPr>
            <a:r>
              <a:rPr lang="en-US" sz="3450" b="1">
                <a:solidFill>
                  <a:schemeClr val="accent2">
                    <a:lumMod val="20000"/>
                    <a:lumOff val="80000"/>
                    <a:alpha val="100000"/>
                  </a:schemeClr>
                </a:solidFill>
                <a:latin typeface="Microsoft Yahei"/>
                <a:ea typeface="Microsoft Yahei"/>
                <a:cs typeface="Microsoft Yahei"/>
              </a:rPr>
              <a:t>03</a:t>
            </a:r>
          </a:p>
        </p:txBody>
      </p:sp>
      <p:sp>
        <p:nvSpPr>
          <p:cNvPr id="44" name="TextBox 44"/>
          <p:cNvSpPr txBox="1"/>
          <p:nvPr/>
        </p:nvSpPr>
        <p:spPr>
          <a:xfrm>
            <a:off x="6761790" y="1550012"/>
            <a:ext cx="1163319" cy="800856"/>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ct val="0"/>
              </a:spcBef>
            </a:pPr>
            <a:r>
              <a:rPr lang="en-US" sz="3450" b="1">
                <a:solidFill>
                  <a:schemeClr val="accent2">
                    <a:lumMod val="20000"/>
                    <a:lumOff val="80000"/>
                    <a:alpha val="100000"/>
                  </a:schemeClr>
                </a:solidFill>
                <a:latin typeface="Microsoft Yahei"/>
                <a:ea typeface="Microsoft Yahei"/>
                <a:cs typeface="Microsoft Yahei"/>
              </a:rPr>
              <a:t>02</a:t>
            </a:r>
          </a:p>
        </p:txBody>
      </p:sp>
      <p:sp>
        <p:nvSpPr>
          <p:cNvPr id="45" name="TextBox 45"/>
          <p:cNvSpPr txBox="1"/>
          <p:nvPr/>
        </p:nvSpPr>
        <p:spPr>
          <a:xfrm>
            <a:off x="3030145" y="1550012"/>
            <a:ext cx="1163319" cy="800856"/>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ct val="0"/>
              </a:spcBef>
            </a:pPr>
            <a:r>
              <a:rPr lang="en-US" sz="3450" b="1">
                <a:solidFill>
                  <a:schemeClr val="accent2">
                    <a:lumMod val="20000"/>
                    <a:lumOff val="80000"/>
                    <a:alpha val="100000"/>
                  </a:schemeClr>
                </a:solidFill>
                <a:latin typeface="Microsoft Yahei"/>
                <a:ea typeface="Microsoft Yahei"/>
                <a:cs typeface="Microsoft Yahei"/>
              </a:rPr>
              <a:t>01</a:t>
            </a: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393306" y="1990837"/>
            <a:ext cx="7405389" cy="1138956"/>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3600" b="1">
                <a:solidFill>
                  <a:srgbClr val="FFFFFF">
                    <a:alpha val="100000"/>
                  </a:srgbClr>
                </a:solidFill>
                <a:latin typeface="Microsoft Yahei"/>
                <a:ea typeface="Microsoft Yahei"/>
                <a:cs typeface="Microsoft Yahei"/>
              </a:rPr>
              <a:t>04</a:t>
            </a:r>
          </a:p>
        </p:txBody>
      </p:sp>
      <p:sp>
        <p:nvSpPr>
          <p:cNvPr id="3" name="TextBox 3"/>
          <p:cNvSpPr txBox="1"/>
          <p:nvPr/>
        </p:nvSpPr>
        <p:spPr>
          <a:xfrm>
            <a:off x="1651635" y="3830878"/>
            <a:ext cx="8888730" cy="1510665"/>
          </a:xfrm>
          <a:prstGeom prst="rect">
            <a:avLst/>
          </a:prstGeom>
        </p:spPr>
        <p:txBody>
          <a:bodyPr vert="horz" wrap="square" lIns="91440" tIns="45720" rIns="91440" bIns="4572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3600" b="1">
                <a:solidFill>
                  <a:srgbClr val="FFFFFF">
                    <a:alpha val="100000"/>
                  </a:srgbClr>
                </a:solidFill>
                <a:latin typeface="Microsoft Yahei"/>
                <a:ea typeface="Microsoft Yahei"/>
                <a:cs typeface="Microsoft Yahei"/>
              </a:rPr>
              <a:t>定价调整策略制定</a:t>
            </a:r>
          </a:p>
        </p:txBody>
      </p:sp>
      <p:sp>
        <p:nvSpPr>
          <p:cNvPr id="4" name="TextBox 4"/>
          <p:cNvSpPr txBox="1"/>
          <p:nvPr/>
        </p:nvSpPr>
        <p:spPr>
          <a:xfrm>
            <a:off x="5017700" y="5577969"/>
            <a:ext cx="2156600" cy="638034"/>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C21401">
                    <a:alpha val="100000"/>
                  </a:srgbClr>
                </a:solidFill>
                <a:latin typeface="Microsoft Yahei"/>
                <a:ea typeface="Microsoft Yahei"/>
                <a:cs typeface="Microsoft Yahei"/>
              </a:rPr>
              <a:t>CHAPTER</a:t>
            </a:r>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5012267" y="3720618"/>
            <a:ext cx="2167467" cy="2120348"/>
          </a:xfrm>
          <a:custGeom>
            <a:rect l="l" t="t" r="r" b="b"/>
            <a:pathLst>
              <a:path w="1905000" h="1905000">
                <a:moveTo>
                  <a:pt x="0" y="0"/>
                </a:moveTo>
                <a:lnTo>
                  <a:pt x="952500" y="1647825"/>
                </a:lnTo>
                <a:lnTo>
                  <a:pt x="1905000" y="0"/>
                </a:lnTo>
                <a:close/>
              </a:path>
            </a:pathLst>
          </a:cu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6249697" y="3865013"/>
            <a:ext cx="2167467" cy="1826280"/>
          </a:xfrm>
          <a:prstGeom prs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3776918" y="3865013"/>
            <a:ext cx="2167467" cy="1826280"/>
          </a:xfrm>
          <a:prstGeom prs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5012267" y="1711093"/>
            <a:ext cx="2167467" cy="1826280"/>
          </a:xfrm>
          <a:prstGeom prs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5743787" y="3022600"/>
            <a:ext cx="704427" cy="520192"/>
          </a:xfrm>
          <a:custGeom>
            <a:rect l="l" t="t" r="r" b="b"/>
            <a:pathLst>
              <a:path w="1905000" h="1905000">
                <a:moveTo>
                  <a:pt x="952500" y="0"/>
                </a:moveTo>
                <a:lnTo>
                  <a:pt x="0" y="952500"/>
                </a:lnTo>
                <a:lnTo>
                  <a:pt x="476250" y="952500"/>
                </a:lnTo>
                <a:lnTo>
                  <a:pt x="476250" y="1905000"/>
                </a:lnTo>
                <a:lnTo>
                  <a:pt x="1428750" y="1905000"/>
                </a:lnTo>
                <a:lnTo>
                  <a:pt x="1428750" y="952500"/>
                </a:lnTo>
                <a:lnTo>
                  <a:pt x="1905000" y="952500"/>
                </a:lnTo>
                <a:lnTo>
                  <a:pt x="952500"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rot="7259206">
            <a:off x="6589098" y="4674355"/>
            <a:ext cx="704427" cy="520192"/>
          </a:xfrm>
          <a:custGeom>
            <a:rect l="l" t="t" r="r" b="b"/>
            <a:pathLst>
              <a:path w="1905000" h="1905000">
                <a:moveTo>
                  <a:pt x="952500" y="0"/>
                </a:moveTo>
                <a:lnTo>
                  <a:pt x="0" y="952500"/>
                </a:lnTo>
                <a:lnTo>
                  <a:pt x="476250" y="952500"/>
                </a:lnTo>
                <a:lnTo>
                  <a:pt x="476250" y="1905000"/>
                </a:lnTo>
                <a:lnTo>
                  <a:pt x="1428750" y="1905000"/>
                </a:lnTo>
                <a:lnTo>
                  <a:pt x="1428750" y="952500"/>
                </a:lnTo>
                <a:lnTo>
                  <a:pt x="1905000" y="952500"/>
                </a:lnTo>
                <a:lnTo>
                  <a:pt x="952500"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rot="-7221168">
            <a:off x="4910864" y="4658432"/>
            <a:ext cx="704427" cy="520192"/>
          </a:xfrm>
          <a:custGeom>
            <a:rect l="l" t="t" r="r" b="b"/>
            <a:pathLst>
              <a:path w="1905000" h="1905000">
                <a:moveTo>
                  <a:pt x="952500" y="0"/>
                </a:moveTo>
                <a:lnTo>
                  <a:pt x="0" y="952500"/>
                </a:lnTo>
                <a:lnTo>
                  <a:pt x="476250" y="952500"/>
                </a:lnTo>
                <a:lnTo>
                  <a:pt x="476250" y="1905000"/>
                </a:lnTo>
                <a:lnTo>
                  <a:pt x="1428750" y="1905000"/>
                </a:lnTo>
                <a:lnTo>
                  <a:pt x="1428750" y="952500"/>
                </a:lnTo>
                <a:lnTo>
                  <a:pt x="1905000" y="952500"/>
                </a:lnTo>
                <a:lnTo>
                  <a:pt x="952500"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6818377" y="3284051"/>
            <a:ext cx="4107349"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0" name="AutoShape 10"/>
          <p:cNvSpPr/>
          <p:nvPr/>
        </p:nvSpPr>
        <p:spPr>
          <a:xfrm>
            <a:off x="10897278" y="3216317"/>
            <a:ext cx="151723" cy="15172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6996324" y="1208023"/>
            <a:ext cx="3900955"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目标收益定价法</a:t>
            </a:r>
          </a:p>
        </p:txBody>
      </p:sp>
      <p:sp>
        <p:nvSpPr>
          <p:cNvPr id="12" name="TextBox 12"/>
          <p:cNvSpPr txBox="1"/>
          <p:nvPr/>
        </p:nvSpPr>
        <p:spPr>
          <a:xfrm>
            <a:off x="6996324" y="2047219"/>
            <a:ext cx="4052677"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根据企业预期的目标收益率来制定价格。这种方法考虑了企业的盈利目标，但同样忽略了市场需求和竞争。</a:t>
            </a:r>
          </a:p>
        </p:txBody>
      </p:sp>
      <p:sp>
        <p:nvSpPr>
          <p:cNvPr id="13" name="TextBox 13"/>
          <p:cNvSpPr txBox="1"/>
          <p:nvPr/>
        </p:nvSpPr>
        <p:spPr>
          <a:xfrm>
            <a:off x="8129334" y="3502152"/>
            <a:ext cx="3483489"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边际成本定价法</a:t>
            </a:r>
          </a:p>
        </p:txBody>
      </p:sp>
      <p:sp>
        <p:nvSpPr>
          <p:cNvPr id="14" name="TextBox 14"/>
          <p:cNvSpPr txBox="1"/>
          <p:nvPr/>
        </p:nvSpPr>
        <p:spPr>
          <a:xfrm>
            <a:off x="8141526" y="4429391"/>
            <a:ext cx="348348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在产品的边际成本之上加上一个额外的金额来制定价格。这种方法适用于产能不饱和或需求波动较大的情况。</a:t>
            </a:r>
          </a:p>
        </p:txBody>
      </p:sp>
      <p:cxnSp>
        <p:nvCxnSpPr>
          <p:cNvPr id="15" name="Connector 15"/>
          <p:cNvCxnSpPr/>
          <p:nvPr/>
        </p:nvCxnSpPr>
        <p:spPr>
          <a:xfrm>
            <a:off x="7345623" y="5627624"/>
            <a:ext cx="4107349"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6" name="AutoShape 16"/>
          <p:cNvSpPr/>
          <p:nvPr/>
        </p:nvSpPr>
        <p:spPr>
          <a:xfrm>
            <a:off x="11424524" y="5559891"/>
            <a:ext cx="151723" cy="15172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7" name="Connector 17"/>
          <p:cNvCxnSpPr/>
          <p:nvPr/>
        </p:nvCxnSpPr>
        <p:spPr>
          <a:xfrm>
            <a:off x="904945" y="4589949"/>
            <a:ext cx="3793067"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8" name="AutoShape 18"/>
          <p:cNvSpPr/>
          <p:nvPr/>
        </p:nvSpPr>
        <p:spPr>
          <a:xfrm>
            <a:off x="904945" y="4510024"/>
            <a:ext cx="151723" cy="15172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TextBox 19"/>
          <p:cNvSpPr txBox="1"/>
          <p:nvPr/>
        </p:nvSpPr>
        <p:spPr>
          <a:xfrm>
            <a:off x="869006" y="2296376"/>
            <a:ext cx="3483489"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成本加成定价法</a:t>
            </a:r>
          </a:p>
        </p:txBody>
      </p:sp>
      <p:sp>
        <p:nvSpPr>
          <p:cNvPr id="20" name="TextBox 20"/>
          <p:cNvSpPr txBox="1"/>
          <p:nvPr/>
        </p:nvSpPr>
        <p:spPr>
          <a:xfrm>
            <a:off x="869006" y="3223615"/>
            <a:ext cx="348348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在产品的成本上加上一个固定的利润率来制定价格。这种方法简单易行，但忽略了市场需求和竞争状况。</a:t>
            </a:r>
          </a:p>
        </p:txBody>
      </p:sp>
      <p:sp>
        <p:nvSpPr>
          <p:cNvPr id="21" name="Freeform 21"/>
          <p:cNvSpPr/>
          <p:nvPr/>
        </p:nvSpPr>
        <p:spPr>
          <a:xfrm>
            <a:off x="5786411" y="3999944"/>
            <a:ext cx="661803" cy="661803"/>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成本导向定价法</a:t>
              </a:r>
            </a:p>
          </p:txBody>
        </p:sp>
      </p:gr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https://d.book118.com/967140020121006035</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5C0B15"/>
      </a:dk1>
      <a:lt1>
        <a:srgbClr val="FFFCF9"/>
      </a:lt1>
      <a:dk2>
        <a:srgbClr val="000000"/>
      </a:dk2>
      <a:lt2>
        <a:srgbClr val="FFFFFF"/>
      </a:lt2>
      <a:accent1>
        <a:srgbClr val="BA242F"/>
      </a:accent1>
      <a:accent2>
        <a:srgbClr val="C49E6D"/>
      </a:accent2>
      <a:accent3>
        <a:srgbClr val="E71A34"/>
      </a:accent3>
      <a:accent4>
        <a:srgbClr val="E8C496"/>
      </a:accent4>
      <a:accent5>
        <a:srgbClr val="EA6A6A"/>
      </a:accent5>
      <a:accent6>
        <a:srgbClr val="979797"/>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98</Paragraphs>
  <Slides>16</Slides>
  <Notes>0</Notes>
  <TotalTime>1</TotalTime>
  <HiddenSlides>0</HiddenSlides>
  <MMClips>0</MMClips>
  <ScaleCrop>0</ScaleCrop>
  <HeadingPairs>
    <vt:vector baseType="variant" size="6">
      <vt:variant>
        <vt:lpstr>Fonts used</vt:lpstr>
      </vt:variant>
      <vt:variant>
        <vt:i4>4</vt:i4>
      </vt:variant>
      <vt:variant>
        <vt:lpstr>Theme</vt:lpstr>
      </vt:variant>
      <vt:variant>
        <vt:i4>1</vt:i4>
      </vt:variant>
      <vt:variant>
        <vt:lpstr>Slide Titles</vt:lpstr>
      </vt:variant>
      <vt:variant>
        <vt:i4>16</vt:i4>
      </vt:variant>
    </vt:vector>
  </HeadingPairs>
  <TitlesOfParts>
    <vt:vector baseType="lpstr" size="21">
      <vt:lpstr>Arial</vt:lpstr>
      <vt:lpstr>Calibri</vt:lpstr>
      <vt:lpstr>Microsoft Yahei</vt:lpstr>
      <vt:lpstr>微软雅黑</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2024-09-10T04:16:48.387</cp:lastPrinted>
  <dcterms:created xsi:type="dcterms:W3CDTF">2024-09-09T20:16:48Z</dcterms:created>
  <dcterms:modified xsi:type="dcterms:W3CDTF">2024-09-09T20:16:50Z</dcterms:modified>
</cp:coreProperties>
</file>