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DDB4FC8-AE75-4F5D-9A08-6231B6D180F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332D42-31D5-4EB5-BE48-20387B21D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122541-9554-4140-9BF7-C4272EC1E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F82666-0DAB-4E36-B84A-97E6F6D4C1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34072F-B9B1-407C-944D-7A347667DE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E998EF-3233-4C64-92E2-386856BB5C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BEDB23-8F38-4B7B-A99F-9B629610A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6FFA20-3A77-440B-B838-3779B28E6B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D92783-CED0-46AD-8037-ED1D628752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B6E8BE-C678-42C9-B4DA-CD76B23062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691223-D303-43B6-B4FC-F1220F438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F1BAE7-95A5-4FDC-A041-7CD08E5AB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551E2B7-BF5E-4A12-97E4-81FDEE9831B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373F4D3-260E-4D4C-AC65-84D814B72EA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42120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焊接涂层技术培训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涂层技术概述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焊接涂层工艺</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焊接涂层材料</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焊接涂层质量控制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焊接涂层技术在汽车制造中的应用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焊接涂层技术的未来展望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涂层技术概述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什么是焊接涂层技术</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焊接涂层技术是一种通过在金属表面涂覆一层特殊材料来提高金属性能的加工技术。它可用于改善金属的耐腐蚀、耐磨损、导热、导电等性能。</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焊接涂层技术的应用领域</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改善材料性能</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航空航天</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增强耐腐蚀性</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石油化工</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提高使用寿命</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汽车制造</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生产效率高</a:t>
            </a:r>
            <a:endParaRPr lang="en-US" sz="2200" b="0" strike="noStrike" spc="-1">
              <a:solidFill>
                <a:srgbClr val="000000"/>
              </a:solidFill>
              <a:latin typeface="Arial"/>
            </a:endParaRPr>
          </a:p>
        </p:txBody>
      </p:sp>
      <p:sp>
        <p:nvSpPr>
          <p:cNvPr id="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加工速度快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提高产量</a:t>
            </a:r>
            <a:endParaRPr lang="en-US" sz="15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操作简便</a:t>
            </a:r>
            <a:endParaRPr lang="en-US" sz="2200" b="0" strike="noStrike" spc="-1">
              <a:solidFill>
                <a:srgbClr val="000000"/>
              </a:solidFill>
              <a:latin typeface="Arial"/>
            </a:endParaRPr>
          </a:p>
        </p:txBody>
      </p:sp>
      <p:sp>
        <p:nvSpPr>
          <p:cNvPr id="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易于掌握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减少人力成本</a:t>
            </a:r>
            <a:endParaRPr lang="en-US" sz="15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损伤小</a:t>
            </a:r>
            <a:endParaRPr lang="en-US" sz="2200" b="0" strike="noStrike" spc="-1">
              <a:solidFill>
                <a:srgbClr val="000000"/>
              </a:solidFill>
              <a:latin typeface="Arial"/>
            </a:endParaRPr>
          </a:p>
        </p:txBody>
      </p:sp>
      <p:sp>
        <p:nvSpPr>
          <p:cNvPr id="1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对基材影响小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保持基材性能</a:t>
            </a:r>
            <a:endParaRPr lang="en-US" sz="1500" b="0" strike="noStrike" spc="-1">
              <a:solidFill>
                <a:srgbClr val="000000"/>
              </a:solidFill>
              <a:latin typeface="Arial"/>
            </a:endParaRPr>
          </a:p>
        </p:txBody>
      </p:sp>
      <p:sp>
        <p:nvSpPr>
          <p:cNvPr id="1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焊接涂层的优势</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成本低</a:t>
            </a:r>
            <a:endParaRPr lang="en-US" sz="2200" b="0" strike="noStrike" spc="-1">
              <a:solidFill>
                <a:srgbClr val="000000"/>
              </a:solidFill>
              <a:latin typeface="Arial"/>
            </a:endParaRPr>
          </a:p>
        </p:txBody>
      </p:sp>
      <p:sp>
        <p:nvSpPr>
          <p:cNvPr id="1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降低生产成本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节约材料费用</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焊接涂层技术的发展历程</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电弧喷涂技术</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20</a:t>
            </a:r>
            <a:r>
              <a:rPr lang="zh-CN" sz="2200" b="1" strike="noStrike" spc="-1">
                <a:solidFill>
                  <a:schemeClr val="dk1"/>
                </a:solidFill>
                <a:latin typeface="微软雅黑"/>
                <a:ea typeface="微软雅黑"/>
              </a:rPr>
              <a:t>世纪初</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等离子喷涂技术</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中期阶段</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喷焊技术</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近现代</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焊接涂层工艺</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焊接涂层工艺的基本原理</a:t>
            </a:r>
            <a:endParaRPr lang="en-US" sz="3600" b="0" strike="noStrike" spc="-1">
              <a:solidFill>
                <a:schemeClr val="dk1"/>
              </a:solidFill>
              <a:latin typeface="Arial"/>
            </a:endParaRPr>
          </a:p>
        </p:txBody>
      </p:sp>
      <p:sp>
        <p:nvSpPr>
          <p:cNvPr id="12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清理金属表面</a:t>
            </a:r>
            <a:endParaRPr lang="en-US" sz="2000" b="0" strike="noStrike" spc="-1">
              <a:solidFill>
                <a:srgbClr val="000000"/>
              </a:solidFill>
              <a:latin typeface="Arial"/>
            </a:endParaRPr>
          </a:p>
        </p:txBody>
      </p:sp>
      <p:sp>
        <p:nvSpPr>
          <p:cNvPr id="12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前处理</a:t>
            </a:r>
            <a:endParaRPr lang="en-US" sz="3000" b="0" strike="noStrike" spc="-1">
              <a:solidFill>
                <a:srgbClr val="000000"/>
              </a:solidFill>
              <a:latin typeface="Arial"/>
            </a:endParaRPr>
          </a:p>
        </p:txBody>
      </p:sp>
      <p:sp>
        <p:nvSpPr>
          <p:cNvPr id="12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确保涂层质量</a:t>
            </a:r>
            <a:endParaRPr lang="en-US" sz="2000" b="0" strike="noStrike" spc="-1">
              <a:solidFill>
                <a:srgbClr val="000000"/>
              </a:solidFill>
              <a:latin typeface="Arial"/>
            </a:endParaRPr>
          </a:p>
        </p:txBody>
      </p:sp>
      <p:sp>
        <p:nvSpPr>
          <p:cNvPr id="12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后处理</a:t>
            </a:r>
            <a:endParaRPr lang="en-US" sz="3000" b="0" strike="noStrike" spc="-1">
              <a:solidFill>
                <a:srgbClr val="000000"/>
              </a:solidFill>
              <a:latin typeface="Arial"/>
            </a:endParaRPr>
          </a:p>
        </p:txBody>
      </p:sp>
      <p:sp>
        <p:nvSpPr>
          <p:cNvPr id="1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使用焊丝或粉末喷涂</a:t>
            </a:r>
            <a:endParaRPr lang="en-US" sz="2000" b="0" strike="noStrike" spc="-1">
              <a:solidFill>
                <a:srgbClr val="000000"/>
              </a:solidFill>
              <a:latin typeface="Arial"/>
            </a:endParaRPr>
          </a:p>
        </p:txBody>
      </p:sp>
      <p:sp>
        <p:nvSpPr>
          <p:cNvPr id="12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涂覆</a:t>
            </a:r>
            <a:endParaRPr lang="en-US" sz="3000" b="0" strike="noStrike" spc="-1">
              <a:solidFill>
                <a:srgbClr val="000000"/>
              </a:solidFill>
              <a:latin typeface="Arial"/>
            </a:endParaRPr>
          </a:p>
        </p:txBody>
      </p:sp>
      <p:sp>
        <p:nvSpPr>
          <p:cNvPr id="12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焊接涂层工艺的主要方法</a:t>
            </a:r>
            <a:endParaRPr lang="en-US" sz="3600" b="0" strike="noStrike" spc="-1">
              <a:solidFill>
                <a:schemeClr val="dk1"/>
              </a:solidFill>
              <a:latin typeface="Arial"/>
            </a:endParaRPr>
          </a:p>
        </p:txBody>
      </p:sp>
      <p:sp>
        <p:nvSpPr>
          <p:cNvPr id="13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常用于大面积涂覆</a:t>
            </a:r>
            <a:endParaRPr lang="en-US" sz="1500" b="0" strike="noStrike" spc="-1">
              <a:solidFill>
                <a:srgbClr val="000000"/>
              </a:solidFill>
              <a:latin typeface="Arial"/>
            </a:endParaRPr>
          </a:p>
        </p:txBody>
      </p:sp>
      <p:sp>
        <p:nvSpPr>
          <p:cNvPr id="13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喷涂</a:t>
            </a:r>
            <a:endParaRPr lang="en-US" sz="2200" b="0" strike="noStrike" spc="-1">
              <a:solidFill>
                <a:srgbClr val="000000"/>
              </a:solidFill>
              <a:latin typeface="Arial"/>
            </a:endParaRPr>
          </a:p>
        </p:txBody>
      </p:sp>
      <p:sp>
        <p:nvSpPr>
          <p:cNvPr id="13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适用于高粘度材料</a:t>
            </a:r>
            <a:endParaRPr lang="en-US" sz="1500" b="0" strike="noStrike" spc="-1">
              <a:solidFill>
                <a:srgbClr val="000000"/>
              </a:solidFill>
              <a:latin typeface="Arial"/>
            </a:endParaRPr>
          </a:p>
        </p:txBody>
      </p:sp>
      <p:sp>
        <p:nvSpPr>
          <p:cNvPr id="13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火焰喷涂</a:t>
            </a:r>
            <a:endParaRPr lang="en-US" sz="2200" b="0" strike="noStrike" spc="-1">
              <a:solidFill>
                <a:srgbClr val="000000"/>
              </a:solidFill>
              <a:latin typeface="Arial"/>
            </a:endParaRPr>
          </a:p>
        </p:txBody>
      </p:sp>
      <p:sp>
        <p:nvSpPr>
          <p:cNvPr id="13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可实现高精度涂覆</a:t>
            </a:r>
            <a:endParaRPr lang="en-US" sz="1500" b="0" strike="noStrike" spc="-1">
              <a:solidFill>
                <a:srgbClr val="000000"/>
              </a:solidFill>
              <a:latin typeface="Arial"/>
            </a:endParaRPr>
          </a:p>
        </p:txBody>
      </p:sp>
      <p:sp>
        <p:nvSpPr>
          <p:cNvPr id="13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电弧喷涂</a:t>
            </a:r>
            <a:endParaRPr lang="en-US" sz="2200" b="0" strike="noStrike" spc="-1">
              <a:solidFill>
                <a:srgbClr val="000000"/>
              </a:solidFill>
              <a:latin typeface="Arial"/>
            </a:endParaRPr>
          </a:p>
        </p:txBody>
      </p:sp>
      <p:sp>
        <p:nvSpPr>
          <p:cNvPr id="13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适用于高耐热性涂层</a:t>
            </a:r>
            <a:endParaRPr lang="en-US" sz="1500" b="0" strike="noStrike" spc="-1">
              <a:solidFill>
                <a:srgbClr val="000000"/>
              </a:solidFill>
              <a:latin typeface="Arial"/>
            </a:endParaRPr>
          </a:p>
        </p:txBody>
      </p:sp>
      <p:sp>
        <p:nvSpPr>
          <p:cNvPr id="13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等离子喷涂</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焊接涂层工艺的关键技术</a:t>
            </a:r>
            <a:endParaRPr lang="en-US" sz="3500" b="0" strike="noStrike" spc="-1">
              <a:solidFill>
                <a:srgbClr val="000000"/>
              </a:solidFill>
              <a:latin typeface="Arial"/>
            </a:endParaRPr>
          </a:p>
        </p:txBody>
      </p:sp>
      <p:sp>
        <p:nvSpPr>
          <p:cNvPr id="14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在焊接涂层工艺中，控制喷涂参数、保证涂层均匀性、保证涂层与基材结合强度是至关重要的关键技术。通过细致调整这些参数和加强工艺控制，可以确保最终涂层的质量和性能符合要求。</a:t>
            </a:r>
            <a:endParaRPr lang="en-US" sz="2500" b="0" strike="noStrike" spc="-1">
              <a:solidFill>
                <a:srgbClr val="000000"/>
              </a:solidFill>
              <a:latin typeface="Arial"/>
            </a:endParaRPr>
          </a:p>
        </p:txBody>
      </p:sp>
      <p:sp>
        <p:nvSpPr>
          <p:cNvPr id="1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寿命延长</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涂层的保护作用延长了零部件的使用寿命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降低了设备维护成本</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环保特点</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焊接涂层工艺无需使用有害化学物质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符合环保要求</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焊接涂层工艺的应用案例</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性能提升</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通过焊接涂层技术，零部件的性能得到显著提升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提高了零部件的耐磨性和耐腐蚀性</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技术创新</a:t>
            </a:r>
            <a:endParaRPr lang="en-US" sz="3600" b="0" strike="noStrike" spc="-1">
              <a:solidFill>
                <a:schemeClr val="dk1"/>
              </a:solidFill>
              <a:latin typeface="Arial"/>
            </a:endParaRPr>
          </a:p>
        </p:txBody>
      </p:sp>
      <p:sp>
        <p:nvSpPr>
          <p:cNvPr id="15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提高生产效率</a:t>
            </a:r>
            <a:endParaRPr lang="en-US" sz="1500" b="0" strike="noStrike" spc="-1">
              <a:solidFill>
                <a:srgbClr val="000000"/>
              </a:solidFill>
              <a:latin typeface="Arial"/>
            </a:endParaRPr>
          </a:p>
        </p:txBody>
      </p:sp>
      <p:sp>
        <p:nvSpPr>
          <p:cNvPr id="15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自动化喷涂系统</a:t>
            </a:r>
            <a:endParaRPr lang="en-US" sz="2200" b="0" strike="noStrike" spc="-1">
              <a:solidFill>
                <a:srgbClr val="000000"/>
              </a:solidFill>
              <a:latin typeface="Arial"/>
            </a:endParaRPr>
          </a:p>
        </p:txBody>
      </p:sp>
      <p:sp>
        <p:nvSpPr>
          <p:cNvPr id="15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增强涂层性能</a:t>
            </a:r>
            <a:endParaRPr lang="en-US" sz="1500" b="0" strike="noStrike" spc="-1">
              <a:solidFill>
                <a:srgbClr val="000000"/>
              </a:solidFill>
              <a:latin typeface="Arial"/>
            </a:endParaRPr>
          </a:p>
        </p:txBody>
      </p:sp>
      <p:sp>
        <p:nvSpPr>
          <p:cNvPr id="15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先进涂覆材料</a:t>
            </a:r>
            <a:endParaRPr lang="en-US" sz="2200" b="0" strike="noStrike" spc="-1">
              <a:solidFill>
                <a:srgbClr val="000000"/>
              </a:solidFill>
              <a:latin typeface="Arial"/>
            </a:endParaRPr>
          </a:p>
        </p:txBody>
      </p:sp>
      <p:sp>
        <p:nvSpPr>
          <p:cNvPr id="16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确保涂层质量</a:t>
            </a:r>
            <a:endParaRPr lang="en-US" sz="1500" b="0" strike="noStrike" spc="-1">
              <a:solidFill>
                <a:srgbClr val="000000"/>
              </a:solidFill>
              <a:latin typeface="Arial"/>
            </a:endParaRPr>
          </a:p>
        </p:txBody>
      </p:sp>
      <p:sp>
        <p:nvSpPr>
          <p:cNvPr id="16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在线质量监控</a:t>
            </a:r>
            <a:endParaRPr lang="en-US" sz="2200" b="0" strike="noStrike" spc="-1">
              <a:solidFill>
                <a:srgbClr val="000000"/>
              </a:solidFill>
              <a:latin typeface="Arial"/>
            </a:endParaRPr>
          </a:p>
        </p:txBody>
      </p:sp>
      <p:sp>
        <p:nvSpPr>
          <p:cNvPr id="16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焊接涂层材料</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焊接涂层材料的分类</a:t>
            </a:r>
            <a:endParaRPr lang="en-US" sz="3500" b="0" strike="noStrike" spc="-1">
              <a:solidFill>
                <a:srgbClr val="000000"/>
              </a:solidFill>
              <a:latin typeface="Arial"/>
            </a:endParaRPr>
          </a:p>
        </p:txBody>
      </p:sp>
      <p:sp>
        <p:nvSpPr>
          <p:cNvPr id="16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根据涂层的组成成分和应用领域的不同，焊接涂层材料可分为金属粉末、陶瓷颗粒、复合材料等多种类别。</a:t>
            </a:r>
            <a:endParaRPr lang="en-US" sz="25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焊接涂层材料的特性</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具有良好的耐腐蚀性能</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耐腐蚀</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具有较高的耐磨损性能</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耐磨损</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能够承受高温环境</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耐高温</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具有优秀的导热导电性能</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导热导电</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成本</a:t>
            </a:r>
            <a:endParaRPr lang="en-US" sz="2200" b="0" strike="noStrike" spc="-1">
              <a:solidFill>
                <a:srgbClr val="000000"/>
              </a:solidFill>
              <a:latin typeface="Arial"/>
            </a:endParaRPr>
          </a:p>
        </p:txBody>
      </p:sp>
      <p:sp>
        <p:nvSpPr>
          <p:cNvPr id="1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低成本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高性价比</a:t>
            </a:r>
            <a:endParaRPr lang="en-US" sz="15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可焊性</a:t>
            </a:r>
            <a:endParaRPr lang="en-US" sz="2200" b="0" strike="noStrike" spc="-1">
              <a:solidFill>
                <a:srgbClr val="000000"/>
              </a:solidFill>
              <a:latin typeface="Arial"/>
            </a:endParaRPr>
          </a:p>
        </p:txBody>
      </p:sp>
      <p:sp>
        <p:nvSpPr>
          <p:cNvPr id="1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易施工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与基材兼容</a:t>
            </a:r>
            <a:endParaRPr lang="en-US" sz="15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适应性</a:t>
            </a:r>
            <a:endParaRPr lang="en-US" sz="2200" b="0" strike="noStrike" spc="-1">
              <a:solidFill>
                <a:srgbClr val="000000"/>
              </a:solidFill>
              <a:latin typeface="Arial"/>
            </a:endParaRPr>
          </a:p>
        </p:txBody>
      </p:sp>
      <p:sp>
        <p:nvSpPr>
          <p:cNvPr id="1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适用范围广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适合环境变化大</a:t>
            </a:r>
            <a:endParaRPr lang="en-US" sz="1500" b="0" strike="noStrike" spc="-1">
              <a:solidFill>
                <a:srgbClr val="000000"/>
              </a:solidFill>
              <a:latin typeface="Arial"/>
            </a:endParaRPr>
          </a:p>
        </p:txBody>
      </p:sp>
      <p:sp>
        <p:nvSpPr>
          <p:cNvPr id="1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焊接涂层材料的选取原则</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涂层性能</a:t>
            </a:r>
            <a:endParaRPr lang="en-US" sz="2200" b="0" strike="noStrike" spc="-1">
              <a:solidFill>
                <a:srgbClr val="000000"/>
              </a:solidFill>
              <a:latin typeface="Arial"/>
            </a:endParaRPr>
          </a:p>
        </p:txBody>
      </p:sp>
      <p:sp>
        <p:nvSpPr>
          <p:cNvPr id="1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耐腐蚀</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耐磨损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导热导电</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焊接涂层材料的发展趋势</a:t>
            </a:r>
            <a:endParaRPr lang="en-US" sz="3600" b="0" strike="noStrike" spc="-1">
              <a:solidFill>
                <a:schemeClr val="dk1"/>
              </a:solidFill>
              <a:latin typeface="Arial"/>
            </a:endParaRPr>
          </a:p>
        </p:txBody>
      </p:sp>
      <p:sp>
        <p:nvSpPr>
          <p:cNvPr id="1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追求更高的性能指标</a:t>
            </a:r>
            <a:endParaRPr lang="en-US" sz="1500" b="0" strike="noStrike" spc="-1">
              <a:solidFill>
                <a:srgbClr val="000000"/>
              </a:solidFill>
              <a:latin typeface="Arial"/>
            </a:endParaRPr>
          </a:p>
        </p:txBody>
      </p:sp>
      <p:sp>
        <p:nvSpPr>
          <p:cNvPr id="1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高性能</a:t>
            </a:r>
            <a:endParaRPr lang="en-US" sz="2200" b="0" strike="noStrike" spc="-1">
              <a:solidFill>
                <a:srgbClr val="000000"/>
              </a:solidFill>
              <a:latin typeface="Arial"/>
            </a:endParaRPr>
          </a:p>
        </p:txBody>
      </p:sp>
      <p:sp>
        <p:nvSpPr>
          <p:cNvPr id="1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注重环境友好型材料</a:t>
            </a:r>
            <a:endParaRPr lang="en-US" sz="1500" b="0" strike="noStrike" spc="-1">
              <a:solidFill>
                <a:srgbClr val="000000"/>
              </a:solidFill>
              <a:latin typeface="Arial"/>
            </a:endParaRPr>
          </a:p>
        </p:txBody>
      </p:sp>
      <p:sp>
        <p:nvSpPr>
          <p:cNvPr id="1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环保</a:t>
            </a:r>
            <a:endParaRPr lang="en-US" sz="2200" b="0" strike="noStrike" spc="-1">
              <a:solidFill>
                <a:srgbClr val="000000"/>
              </a:solidFill>
              <a:latin typeface="Arial"/>
            </a:endParaRPr>
          </a:p>
        </p:txBody>
      </p:sp>
      <p:sp>
        <p:nvSpPr>
          <p:cNvPr id="1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追求经济效益</a:t>
            </a:r>
            <a:endParaRPr lang="en-US" sz="1500" b="0" strike="noStrike" spc="-1">
              <a:solidFill>
                <a:srgbClr val="000000"/>
              </a:solidFill>
              <a:latin typeface="Arial"/>
            </a:endParaRPr>
          </a:p>
        </p:txBody>
      </p:sp>
      <p:sp>
        <p:nvSpPr>
          <p:cNvPr id="1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经济</a:t>
            </a:r>
            <a:endParaRPr lang="en-US" sz="2200" b="0" strike="noStrike" spc="-1">
              <a:solidFill>
                <a:srgbClr val="000000"/>
              </a:solidFill>
              <a:latin typeface="Arial"/>
            </a:endParaRPr>
          </a:p>
        </p:txBody>
      </p:sp>
      <p:sp>
        <p:nvSpPr>
          <p:cNvPr id="2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不断推陈出新</a:t>
            </a:r>
            <a:endParaRPr lang="en-US" sz="1500" b="0" strike="noStrike" spc="-1">
              <a:solidFill>
                <a:srgbClr val="000000"/>
              </a:solidFill>
              <a:latin typeface="Arial"/>
            </a:endParaRPr>
          </a:p>
        </p:txBody>
      </p:sp>
      <p:sp>
        <p:nvSpPr>
          <p:cNvPr id="2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创新</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2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焊接涂层材料案例分析</a:t>
            </a:r>
            <a:endParaRPr lang="en-US" sz="3600" b="0" strike="noStrike" spc="-1">
              <a:solidFill>
                <a:schemeClr val="dk1"/>
              </a:solidFill>
              <a:latin typeface="Arial"/>
            </a:endParaRPr>
          </a:p>
        </p:txBody>
      </p:sp>
      <p:sp>
        <p:nvSpPr>
          <p:cNvPr id="2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用于表面保护和修复</a:t>
            </a:r>
            <a:endParaRPr lang="en-US" sz="2000" b="0" strike="noStrike" spc="-1">
              <a:solidFill>
                <a:srgbClr val="000000"/>
              </a:solidFill>
              <a:latin typeface="Arial"/>
            </a:endParaRPr>
          </a:p>
        </p:txBody>
      </p:sp>
      <p:sp>
        <p:nvSpPr>
          <p:cNvPr id="2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金属粉末</a:t>
            </a:r>
            <a:endParaRPr lang="en-US" sz="3000" b="0" strike="noStrike" spc="-1">
              <a:solidFill>
                <a:srgbClr val="000000"/>
              </a:solidFill>
              <a:latin typeface="Arial"/>
            </a:endParaRPr>
          </a:p>
        </p:txBody>
      </p:sp>
      <p:sp>
        <p:nvSpPr>
          <p:cNvPr id="2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结合多种材料优势的创新选择</a:t>
            </a:r>
            <a:endParaRPr lang="en-US" sz="2000" b="0" strike="noStrike" spc="-1">
              <a:solidFill>
                <a:srgbClr val="000000"/>
              </a:solidFill>
              <a:latin typeface="Arial"/>
            </a:endParaRPr>
          </a:p>
        </p:txBody>
      </p:sp>
      <p:sp>
        <p:nvSpPr>
          <p:cNvPr id="2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复合材料</a:t>
            </a:r>
            <a:endParaRPr lang="en-US" sz="3000" b="0" strike="noStrike" spc="-1">
              <a:solidFill>
                <a:srgbClr val="000000"/>
              </a:solidFill>
              <a:latin typeface="Arial"/>
            </a:endParaRPr>
          </a:p>
        </p:txBody>
      </p:sp>
      <p:sp>
        <p:nvSpPr>
          <p:cNvPr id="2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耐高温涂层的首选材料</a:t>
            </a:r>
            <a:endParaRPr lang="en-US" sz="2000" b="0" strike="noStrike" spc="-1">
              <a:solidFill>
                <a:srgbClr val="000000"/>
              </a:solidFill>
              <a:latin typeface="Arial"/>
            </a:endParaRPr>
          </a:p>
        </p:txBody>
      </p:sp>
      <p:sp>
        <p:nvSpPr>
          <p:cNvPr id="2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陶瓷颗粒</a:t>
            </a:r>
            <a:endParaRPr lang="en-US" sz="3000" b="0" strike="noStrike" spc="-1">
              <a:solidFill>
                <a:srgbClr val="000000"/>
              </a:solidFill>
              <a:latin typeface="Arial"/>
            </a:endParaRPr>
          </a:p>
        </p:txBody>
      </p:sp>
      <p:sp>
        <p:nvSpPr>
          <p:cNvPr id="21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焊接涂层材料的选择和应用对于提升材料表面性能和功能具有重要意义。在未来的发展中，焊接涂层材料将持续创新，满足不断变化的需求，推动行业进步。</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焊接涂层质量控制</a:t>
            </a:r>
            <a:endParaRPr lang="en-US" sz="3600" b="0" strike="noStrike" spc="-1">
              <a:solidFill>
                <a:schemeClr val="dk1"/>
              </a:solidFill>
              <a:latin typeface="Arial"/>
            </a:endParaRPr>
          </a:p>
        </p:txBody>
      </p:sp>
      <p:sp>
        <p:nvSpPr>
          <p:cNvPr id="2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1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焊接涂层质量控制的重要性</a:t>
            </a:r>
            <a:endParaRPr lang="en-US" sz="3600" b="0" strike="noStrike" spc="-1">
              <a:solidFill>
                <a:schemeClr val="dk1"/>
              </a:solidFill>
              <a:latin typeface="Arial"/>
            </a:endParaRPr>
          </a:p>
        </p:txBody>
      </p:sp>
      <p:sp>
        <p:nvSpPr>
          <p:cNvPr id="21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焊接涂层质量直接影响到材料的性能和使用寿命，因此质量控制至关重要。</a:t>
            </a:r>
            <a:endParaRPr lang="en-US" sz="2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https://d.book118.com/967142120011006055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焊接涂层技术培训</vt:lpstr>
      <vt:lpstr>目录</vt:lpstr>
      <vt:lpstr>第1章 涂层技术概述</vt:lpstr>
      <vt:lpstr> </vt:lpstr>
      <vt:lpstr>焊接涂层技术的应用领域</vt:lpstr>
      <vt:lpstr>焊接涂层的优势</vt:lpstr>
      <vt:lpstr>焊接涂层技术的发展历程</vt:lpstr>
      <vt:lpstr>第2章 焊接涂层工艺</vt:lpstr>
      <vt:lpstr>焊接涂层工艺的基本原理</vt:lpstr>
      <vt:lpstr>焊接涂层工艺的主要方法</vt:lpstr>
      <vt:lpstr> </vt:lpstr>
      <vt:lpstr>焊接涂层工艺的应用案例</vt:lpstr>
      <vt:lpstr>技术创新</vt:lpstr>
      <vt:lpstr>第3章 焊接涂层材料</vt:lpstr>
      <vt:lpstr> </vt:lpstr>
      <vt:lpstr>焊接涂层材料的特性</vt:lpstr>
      <vt:lpstr>焊接涂层材料的选取原则</vt:lpstr>
      <vt:lpstr>焊接涂层材料的发展趋势</vt:lpstr>
      <vt:lpstr>焊接涂层材料案例分析</vt:lpstr>
      <vt:lpstr>总结</vt:lpstr>
      <vt:lpstr>第四章 焊接涂层质量控制</vt:lpstr>
      <vt:lpstr>焊接涂层质量控制的重要性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2024-09-29T14:30:34.741</cp:lastPrinted>
  <dcterms:created xsi:type="dcterms:W3CDTF">2024-09-29T06:30:34Z</dcterms:created>
  <dcterms:modified xsi:type="dcterms:W3CDTF">2024-09-29T06:30:36Z</dcterms:modified>
</cp:coreProperties>
</file>