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0"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585ADFF-0F81-478A-A2BD-87F351F302A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5" name="PlaceHolder 1"/>
          <p:cNvSpPr>
            <a:spLocks noGrp="1"/>
          </p:cNvSpPr>
          <p:nvPr>
            <p:ph type="sldImg"/>
          </p:nvPr>
        </p:nvSpPr>
        <p:spPr>
          <a:xfrm>
            <a:off x="685800" y="1143000"/>
            <a:ext cx="5486040" cy="3085920"/>
          </a:xfrm>
          <a:prstGeom prst="rect">
            <a:avLst/>
          </a:prstGeom>
          <a:ln w="0">
            <a:noFill/>
          </a:ln>
        </p:spPr>
      </p:sp>
      <p:sp>
        <p:nvSpPr>
          <p:cNvPr id="35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 name="PlaceHolder 1"/>
          <p:cNvSpPr>
            <a:spLocks noGrp="1"/>
          </p:cNvSpPr>
          <p:nvPr>
            <p:ph type="sldImg"/>
          </p:nvPr>
        </p:nvSpPr>
        <p:spPr>
          <a:xfrm>
            <a:off x="685800" y="1143000"/>
            <a:ext cx="5486040" cy="3085920"/>
          </a:xfrm>
          <a:prstGeom prst="rect">
            <a:avLst/>
          </a:prstGeom>
          <a:ln w="0">
            <a:noFill/>
          </a:ln>
        </p:spPr>
      </p:sp>
      <p:sp>
        <p:nvSpPr>
          <p:cNvPr id="35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596C7A-3926-492F-9F9A-90CC6EB9E9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7E569E-B824-4A57-9D03-C59E0A9BDE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BCB95E-54EB-4D02-A604-63318D7E78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F0BD24-68DC-4613-BF67-2A8582A763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349CC7-470F-4D25-B1BE-2D00ACD3EE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AE7945-9D2D-4707-BD67-C44C407F0D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BE0E2D-A168-4B9B-BDF2-B615FAF33E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389235-BCCD-408C-A0A7-860F14D06A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8967BB-AA06-4195-B58D-434BAA962E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9E25EA-D166-4815-9D2D-857E58451F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8DD4E8-14AB-4267-A89C-39EDFC5764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01F8472-0B67-4D6B-ACB6-7301C24C9CA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74E765B-736D-4EBF-A5DE-E419C06A8F5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714305103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2" name="图片 4"/>
          <p:cNvPicPr/>
          <p:nvPr/>
        </p:nvPicPr>
        <p:blipFill>
          <a:blip r:embed="rId2"/>
          <a:stretch>
            <a:fillRect/>
          </a:stretch>
        </p:blipFill>
        <p:spPr>
          <a:xfrm>
            <a:off x="-720" y="720"/>
            <a:ext cx="12192120" cy="6855840"/>
          </a:xfrm>
          <a:prstGeom prst="rect">
            <a:avLst/>
          </a:prstGeom>
          <a:ln w="0">
            <a:noFill/>
          </a:ln>
        </p:spPr>
      </p:pic>
      <p:sp>
        <p:nvSpPr>
          <p:cNvPr id="73" name="圆角矩形 10"/>
          <p:cNvSpPr/>
          <p:nvPr/>
        </p:nvSpPr>
        <p:spPr>
          <a:xfrm>
            <a:off x="8574480" y="5952600"/>
            <a:ext cx="3085200" cy="665640"/>
          </a:xfrm>
          <a:prstGeom prst="roundRect">
            <a:avLst>
              <a:gd name="adj" fmla="val 50000"/>
            </a:avLst>
          </a:prstGeom>
          <a:solidFill>
            <a:srgbClr val="F18870"/>
          </a:solidFill>
          <a:ln w="3175">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2000" b="0" strike="noStrike" spc="-1">
              <a:solidFill>
                <a:schemeClr val="lt1"/>
              </a:solidFill>
              <a:latin typeface="站酷快乐体"/>
              <a:ea typeface="站酷快乐体"/>
            </a:endParaRPr>
          </a:p>
        </p:txBody>
      </p:sp>
      <p:sp>
        <p:nvSpPr>
          <p:cNvPr id="74" name="PlaceHolder 1"/>
          <p:cNvSpPr>
            <a:spLocks noGrp="1"/>
          </p:cNvSpPr>
          <p:nvPr>
            <p:ph type="title"/>
          </p:nvPr>
        </p:nvSpPr>
        <p:spPr>
          <a:xfrm>
            <a:off x="6227280" y="2690640"/>
            <a:ext cx="5431320" cy="2820240"/>
          </a:xfrm>
          <a:prstGeom prst="rect">
            <a:avLst/>
          </a:prstGeom>
          <a:noFill/>
          <a:ln w="0">
            <a:noFill/>
          </a:ln>
        </p:spPr>
        <p:txBody>
          <a:bodyPr lIns="90000" tIns="46800" rIns="90000" bIns="46800" anchor="ctr">
            <a:normAutofit/>
          </a:bodyPr>
          <a:lstStyle/>
          <a:p>
            <a:pPr indent="0" algn="ctr" defTabSz="914400">
              <a:lnSpc>
                <a:spcPct val="100000"/>
              </a:lnSpc>
              <a:buNone/>
            </a:pPr>
            <a:r>
              <a:rPr lang="zh-CN" sz="4400" b="1" strike="noStrike" spc="299">
                <a:solidFill>
                  <a:schemeClr val="dk1"/>
                </a:solidFill>
                <a:latin typeface="Arial"/>
                <a:ea typeface="微软雅黑"/>
              </a:rPr>
              <a:t>智慧花开幼儿学习方法培养</a:t>
            </a:r>
            <a:endParaRPr lang="en-US" sz="4400" b="0" strike="noStrike" spc="-1">
              <a:solidFill>
                <a:schemeClr val="dk1"/>
              </a:solidFill>
              <a:latin typeface="Arial"/>
            </a:endParaRPr>
          </a:p>
        </p:txBody>
      </p:sp>
      <p:sp>
        <p:nvSpPr>
          <p:cNvPr id="75"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6" name="文本框 3"/>
          <p:cNvSpPr/>
          <p:nvPr/>
        </p:nvSpPr>
        <p:spPr>
          <a:xfrm>
            <a:off x="8781480" y="5973480"/>
            <a:ext cx="2594160" cy="638280"/>
          </a:xfrm>
          <a:prstGeom prst="rect">
            <a:avLst/>
          </a:prstGeom>
          <a:solidFill>
            <a:srgbClr val="F18870"/>
          </a:solidFill>
          <a:ln w="0">
            <a:noFill/>
          </a:ln>
        </p:spPr>
        <p:style>
          <a:lnRef idx="0"/>
          <a:fillRef idx="0"/>
          <a:effectRef idx="0"/>
          <a:fontRef idx="minor"/>
        </p:style>
        <p:txBody>
          <a:bodyPr lIns="90000" tIns="45000" rIns="90000" bIns="45000" anchor="t">
            <a:spAutoFit/>
          </a:bodyPr>
          <a:lstStyle/>
          <a:p>
            <a:pPr algn="ctr" defTabSz="914400">
              <a:lnSpc>
                <a:spcPct val="100000"/>
              </a:lnSpc>
            </a:pPr>
            <a:r>
              <a:rPr lang="zh-CN" sz="1800" b="0" strike="noStrike" spc="-1">
                <a:solidFill>
                  <a:schemeClr val="lt1"/>
                </a:solidFill>
                <a:latin typeface="Arial"/>
                <a:ea typeface="微软雅黑"/>
              </a:rPr>
              <a:t>制作人：</a:t>
            </a:r>
            <a:r>
              <a:rPr lang="en-US" sz="1800" b="0" strike="noStrike" spc="-1">
                <a:solidFill>
                  <a:schemeClr val="lt1"/>
                </a:solidFill>
                <a:latin typeface="Arial"/>
                <a:ea typeface="微软雅黑"/>
              </a:rPr>
              <a:t>XX </a:t>
            </a:r>
            <a:endParaRPr lang="en-US" sz="1800" b="0" strike="noStrike" spc="-1">
              <a:solidFill>
                <a:srgbClr val="000000"/>
              </a:solidFill>
              <a:latin typeface="Arial"/>
            </a:endParaRPr>
          </a:p>
          <a:p>
            <a:pPr algn="ctr" defTabSz="914400">
              <a:lnSpc>
                <a:spcPct val="100000"/>
              </a:lnSpc>
            </a:pPr>
            <a:r>
              <a:rPr lang="zh-CN" sz="1800" b="0" strike="noStrike" spc="-1">
                <a:solidFill>
                  <a:schemeClr val="lt1"/>
                </a:solidFill>
                <a:latin typeface="Arial"/>
                <a:ea typeface="微软雅黑"/>
              </a:rPr>
              <a:t>时间：</a:t>
            </a:r>
            <a:r>
              <a:rPr lang="en-US" sz="1800" b="0" strike="noStrike" spc="-1">
                <a:solidFill>
                  <a:schemeClr val="lt1"/>
                </a:solidFill>
                <a:latin typeface="Arial"/>
                <a:ea typeface="微软雅黑"/>
              </a:rPr>
              <a:t>202X</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7" name="图片 1"/>
          <p:cNvPicPr/>
          <p:nvPr/>
        </p:nvPicPr>
        <p:blipFill>
          <a:blip r:embed="rId3"/>
          <a:stretch>
            <a:fillRect/>
          </a:stretch>
        </p:blipFill>
        <p:spPr>
          <a:xfrm>
            <a:off x="0" y="6840"/>
            <a:ext cx="12191760" cy="6844320"/>
          </a:xfrm>
          <a:prstGeom prst="rect">
            <a:avLst/>
          </a:prstGeom>
          <a:ln w="0">
            <a:noFill/>
          </a:ln>
        </p:spPr>
      </p:pic>
      <p:sp>
        <p:nvSpPr>
          <p:cNvPr id="78" name="PlaceHolder 1"/>
          <p:cNvSpPr>
            <a:spLocks noGrp="1"/>
          </p:cNvSpPr>
          <p:nvPr>
            <p:ph type="title" idx="4294967295"/>
          </p:nvPr>
        </p:nvSpPr>
        <p:spPr>
          <a:xfrm>
            <a:off x="821160" y="640800"/>
            <a:ext cx="1707840" cy="2437560"/>
          </a:xfrm>
          <a:prstGeom prst="rect">
            <a:avLst/>
          </a:prstGeom>
          <a:noFill/>
          <a:ln w="0">
            <a:noFill/>
          </a:ln>
        </p:spPr>
        <p:txBody>
          <a:bodyPr lIns="90000" tIns="47160" rIns="90000" bIns="47160" anchor="ctr">
            <a:noAutofit/>
          </a:bodyPr>
          <a:lstStyle/>
          <a:p>
            <a:pPr indent="0" defTabSz="914400">
              <a:lnSpc>
                <a:spcPct val="100000"/>
              </a:lnSpc>
              <a:buNone/>
            </a:pPr>
            <a:r>
              <a:rPr lang="zh-CN" sz="6600" b="1" strike="noStrike" spc="299">
                <a:solidFill>
                  <a:schemeClr val="dk1"/>
                </a:solidFill>
                <a:latin typeface="Arial"/>
                <a:ea typeface="微软雅黑"/>
              </a:rPr>
              <a:t>目录</a:t>
            </a:r>
            <a:endParaRPr lang="en-US" sz="6600" b="0" strike="noStrike" spc="-1">
              <a:solidFill>
                <a:schemeClr val="dk1"/>
              </a:solidFill>
              <a:latin typeface="Arial"/>
            </a:endParaRPr>
          </a:p>
        </p:txBody>
      </p:sp>
      <p:sp>
        <p:nvSpPr>
          <p:cNvPr id="79" name="content"/>
          <p:cNvSpPr/>
          <p:nvPr/>
        </p:nvSpPr>
        <p:spPr>
          <a:xfrm>
            <a:off x="6518160" y="1075680"/>
            <a:ext cx="4611240" cy="4750560"/>
          </a:xfrm>
          <a:prstGeom prst="rect">
            <a:avLst/>
          </a:prstGeom>
          <a:noFill/>
          <a:ln w="0">
            <a:noFill/>
          </a:ln>
        </p:spPr>
        <p:style>
          <a:lnRef idx="0"/>
          <a:fillRef idx="0"/>
          <a:effectRef idx="0"/>
          <a:fontRef idx="minor"/>
        </p:style>
        <p:txBody>
          <a:bodyPr lIns="0" tIns="0" rIns="0" bIns="0" anchor="ctr">
            <a:normAutofit/>
          </a:bodyPr>
          <a:lstStyle/>
          <a:p>
            <a:r>
              <a:rPr lang="zh-CN" sz="2400" b="0" strike="noStrike" spc="-1">
                <a:solidFill>
                  <a:srgbClr val="7F7F7F"/>
                </a:solidFill>
                <a:latin typeface="微软雅黑"/>
                <a:ea typeface="微软雅黑"/>
              </a:rPr>
              <a:t>第</a:t>
            </a:r>
            <a:r>
              <a:rPr lang="en-US" sz="2400" b="0" strike="noStrike" spc="-1">
                <a:solidFill>
                  <a:srgbClr val="7F7F7F"/>
                </a:solidFill>
                <a:latin typeface="微软雅黑"/>
                <a:ea typeface="微软雅黑"/>
              </a:rPr>
              <a:t>1</a:t>
            </a:r>
            <a:r>
              <a:rPr lang="zh-CN" sz="2400" b="0" strike="noStrike" spc="-1">
                <a:solidFill>
                  <a:srgbClr val="7F7F7F"/>
                </a:solidFill>
                <a:latin typeface="微软雅黑"/>
                <a:ea typeface="微软雅黑"/>
              </a:rPr>
              <a:t>章  智慧花开幼儿学习方法培养</a:t>
            </a:r>
            <a:endParaRPr lang="en-US" sz="2400" b="0" strike="noStrike" spc="-1">
              <a:solidFill>
                <a:srgbClr val="000000"/>
              </a:solidFill>
              <a:latin typeface="Arial"/>
            </a:endParaRPr>
          </a:p>
          <a:p>
            <a:r>
              <a:rPr lang="zh-CN" sz="2400" b="0" strike="noStrike" spc="-1">
                <a:solidFill>
                  <a:srgbClr val="7F7F7F"/>
                </a:solidFill>
                <a:latin typeface="微软雅黑"/>
                <a:ea typeface="微软雅黑"/>
              </a:rPr>
              <a:t>第</a:t>
            </a:r>
            <a:r>
              <a:rPr lang="en-US" sz="2400" b="0" strike="noStrike" spc="-1">
                <a:solidFill>
                  <a:srgbClr val="7F7F7F"/>
                </a:solidFill>
                <a:latin typeface="微软雅黑"/>
                <a:ea typeface="微软雅黑"/>
              </a:rPr>
              <a:t>2</a:t>
            </a:r>
            <a:r>
              <a:rPr lang="zh-CN" sz="2400" b="0" strike="noStrike" spc="-1">
                <a:solidFill>
                  <a:srgbClr val="7F7F7F"/>
                </a:solidFill>
                <a:latin typeface="微软雅黑"/>
                <a:ea typeface="微软雅黑"/>
              </a:rPr>
              <a:t>章  智慧花开幼儿学习方法培养的理论基础</a:t>
            </a:r>
            <a:endParaRPr lang="en-US" sz="2400" b="0" strike="noStrike" spc="-1">
              <a:solidFill>
                <a:srgbClr val="000000"/>
              </a:solidFill>
              <a:latin typeface="Arial"/>
            </a:endParaRPr>
          </a:p>
          <a:p>
            <a:r>
              <a:rPr lang="zh-CN" sz="2400" b="0" strike="noStrike" spc="-1">
                <a:solidFill>
                  <a:srgbClr val="7F7F7F"/>
                </a:solidFill>
                <a:latin typeface="微软雅黑"/>
                <a:ea typeface="微软雅黑"/>
              </a:rPr>
              <a:t>第</a:t>
            </a:r>
            <a:r>
              <a:rPr lang="en-US" sz="2400" b="0" strike="noStrike" spc="-1">
                <a:solidFill>
                  <a:srgbClr val="7F7F7F"/>
                </a:solidFill>
                <a:latin typeface="微软雅黑"/>
                <a:ea typeface="微软雅黑"/>
              </a:rPr>
              <a:t>3</a:t>
            </a:r>
            <a:r>
              <a:rPr lang="zh-CN" sz="2400" b="0" strike="noStrike" spc="-1">
                <a:solidFill>
                  <a:srgbClr val="7F7F7F"/>
                </a:solidFill>
                <a:latin typeface="微软雅黑"/>
                <a:ea typeface="微软雅黑"/>
              </a:rPr>
              <a:t>章  智慧花开幼儿学习方法培养的实施策略</a:t>
            </a:r>
            <a:endParaRPr lang="en-US" sz="2400" b="0" strike="noStrike" spc="-1">
              <a:solidFill>
                <a:srgbClr val="000000"/>
              </a:solidFill>
              <a:latin typeface="Arial"/>
            </a:endParaRPr>
          </a:p>
          <a:p>
            <a:r>
              <a:rPr lang="zh-CN" sz="2400" b="0" strike="noStrike" spc="-1">
                <a:solidFill>
                  <a:srgbClr val="7F7F7F"/>
                </a:solidFill>
                <a:latin typeface="微软雅黑"/>
                <a:ea typeface="微软雅黑"/>
              </a:rPr>
              <a:t>第</a:t>
            </a:r>
            <a:r>
              <a:rPr lang="en-US" sz="2400" b="0" strike="noStrike" spc="-1">
                <a:solidFill>
                  <a:srgbClr val="7F7F7F"/>
                </a:solidFill>
                <a:latin typeface="微软雅黑"/>
                <a:ea typeface="微软雅黑"/>
              </a:rPr>
              <a:t>4</a:t>
            </a:r>
            <a:r>
              <a:rPr lang="zh-CN" sz="2400" b="0" strike="noStrike" spc="-1">
                <a:solidFill>
                  <a:srgbClr val="7F7F7F"/>
                </a:solidFill>
                <a:latin typeface="微软雅黑"/>
                <a:ea typeface="微软雅黑"/>
              </a:rPr>
              <a:t>章  智慧花开幼儿学习方法培养的案例分析</a:t>
            </a:r>
            <a:endParaRPr lang="en-US" sz="2400" b="0" strike="noStrike" spc="-1">
              <a:solidFill>
                <a:srgbClr val="000000"/>
              </a:solidFill>
              <a:latin typeface="Arial"/>
            </a:endParaRPr>
          </a:p>
          <a:p>
            <a:r>
              <a:rPr lang="zh-CN" sz="2400" b="0" strike="noStrike" spc="-1">
                <a:solidFill>
                  <a:srgbClr val="7F7F7F"/>
                </a:solidFill>
                <a:latin typeface="微软雅黑"/>
                <a:ea typeface="微软雅黑"/>
              </a:rPr>
              <a:t>第</a:t>
            </a:r>
            <a:r>
              <a:rPr lang="en-US" sz="2400" b="0" strike="noStrike" spc="-1">
                <a:solidFill>
                  <a:srgbClr val="7F7F7F"/>
                </a:solidFill>
                <a:latin typeface="微软雅黑"/>
                <a:ea typeface="微软雅黑"/>
              </a:rPr>
              <a:t>5</a:t>
            </a:r>
            <a:r>
              <a:rPr lang="zh-CN" sz="2400" b="0" strike="noStrike" spc="-1">
                <a:solidFill>
                  <a:srgbClr val="7F7F7F"/>
                </a:solidFill>
                <a:latin typeface="微软雅黑"/>
                <a:ea typeface="微软雅黑"/>
              </a:rPr>
              <a:t>章  智慧花开幼儿学习方法培养的实践效果评估</a:t>
            </a:r>
            <a:endParaRPr lang="en-US" sz="2400" b="0" strike="noStrike" spc="-1">
              <a:solidFill>
                <a:srgbClr val="000000"/>
              </a:solidFill>
              <a:latin typeface="Arial"/>
            </a:endParaRPr>
          </a:p>
          <a:p>
            <a:pPr defTabSz="914400">
              <a:lnSpc>
                <a:spcPct val="150000"/>
              </a:lnSpc>
            </a:pPr>
            <a:r>
              <a:rPr lang="zh-CN" sz="2400" b="0" strike="noStrike" spc="-1">
                <a:solidFill>
                  <a:srgbClr val="7F7F7F"/>
                </a:solidFill>
                <a:latin typeface="微软雅黑"/>
                <a:ea typeface="微软雅黑"/>
              </a:rPr>
              <a:t>第</a:t>
            </a:r>
            <a:r>
              <a:rPr lang="en-US" sz="2400" b="0" strike="noStrike" spc="-1">
                <a:solidFill>
                  <a:srgbClr val="7F7F7F"/>
                </a:solidFill>
                <a:latin typeface="微软雅黑"/>
                <a:ea typeface="微软雅黑"/>
              </a:rPr>
              <a:t>6</a:t>
            </a:r>
            <a:r>
              <a:rPr lang="zh-CN" sz="2400" b="0" strike="noStrike" spc="-1">
                <a:solidFill>
                  <a:srgbClr val="7F7F7F"/>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0" name="图片 4"/>
          <p:cNvPicPr/>
          <p:nvPr/>
        </p:nvPicPr>
        <p:blipFill>
          <a:blip r:embed="rId3"/>
          <a:stretch>
            <a:fillRect/>
          </a:stretch>
        </p:blipFill>
        <p:spPr>
          <a:xfrm>
            <a:off x="-720" y="15840"/>
            <a:ext cx="12192120" cy="6825240"/>
          </a:xfrm>
          <a:prstGeom prst="rect">
            <a:avLst/>
          </a:prstGeom>
          <a:ln w="0">
            <a:noFill/>
          </a:ln>
        </p:spPr>
      </p:pic>
      <p:sp>
        <p:nvSpPr>
          <p:cNvPr id="81" name="PlaceHolder 1"/>
          <p:cNvSpPr>
            <a:spLocks noGrp="1"/>
          </p:cNvSpPr>
          <p:nvPr>
            <p:ph/>
          </p:nvPr>
        </p:nvSpPr>
        <p:spPr>
          <a:xfrm>
            <a:off x="2510280" y="2279520"/>
            <a:ext cx="2091960" cy="521640"/>
          </a:xfrm>
          <a:prstGeom prst="rect">
            <a:avLst/>
          </a:prstGeom>
          <a:noFill/>
          <a:ln w="0">
            <a:noFill/>
          </a:ln>
        </p:spPr>
        <p:txBody>
          <a:bodyPr lIns="90000" tIns="46800" rIns="90000" bIns="46800" anchor="ctr">
            <a:noAutofit/>
          </a:bodyPr>
          <a:lstStyle/>
          <a:p>
            <a:pPr marL="228600" indent="-228600" algn="ctr" defTabSz="914400">
              <a:lnSpc>
                <a:spcPct val="150000"/>
              </a:lnSpc>
              <a:spcAft>
                <a:spcPts val="1001"/>
              </a:spcAft>
              <a:buClr>
                <a:srgbClr val="FFFFFF"/>
              </a:buClr>
              <a:buFont typeface="Arial"/>
              <a:buChar char="●"/>
              <a:tabLst>
                <a:tab pos="1609560"/>
              </a:tabLst>
            </a:pPr>
            <a:r>
              <a:rPr lang="en-US" sz="4800" b="1" strike="noStrike" spc="148">
                <a:solidFill>
                  <a:schemeClr val="lt1"/>
                </a:solidFill>
                <a:latin typeface="Arial"/>
                <a:ea typeface="微软雅黑"/>
              </a:rPr>
              <a:t>01</a:t>
            </a:r>
            <a:endParaRPr lang="en-US" sz="4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5479560" y="3682440"/>
            <a:ext cx="6430320" cy="1572480"/>
          </a:xfrm>
          <a:prstGeom prst="rect">
            <a:avLst/>
          </a:prstGeom>
          <a:noFill/>
          <a:ln w="0">
            <a:noFill/>
          </a:ln>
        </p:spPr>
        <p:txBody>
          <a:bodyPr lIns="90000" tIns="47160" rIns="90000" bIns="47160" anchor="ctr">
            <a:noAutofit/>
          </a:bodyPr>
          <a:lstStyle/>
          <a:p>
            <a:pPr indent="0" algn="ctr" defTabSz="914400">
              <a:lnSpc>
                <a:spcPct val="100000"/>
              </a:lnSpc>
              <a:buNone/>
            </a:pPr>
            <a:r>
              <a:rPr lang="zh-CN" sz="2800" b="1" strike="noStrike" spc="299">
                <a:solidFill>
                  <a:schemeClr val="dk1">
                    <a:lumMod val="85000"/>
                    <a:lumOff val="15000"/>
                  </a:schemeClr>
                </a:solidFill>
                <a:latin typeface="Arial"/>
                <a:ea typeface="微软雅黑"/>
              </a:rPr>
              <a:t>第一章 智慧花开幼儿学习方法培养</a:t>
            </a:r>
            <a:endParaRPr lang="en-US" sz="28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4" name="图片 2"/>
          <p:cNvPicPr/>
          <p:nvPr/>
        </p:nvPicPr>
        <p:blipFill>
          <a:blip r:embed="rId2"/>
          <a:stretch>
            <a:fillRect/>
          </a:stretch>
        </p:blipFill>
        <p:spPr>
          <a:xfrm>
            <a:off x="0" y="-3240"/>
            <a:ext cx="12191760" cy="6864120"/>
          </a:xfrm>
          <a:prstGeom prst="rect">
            <a:avLst/>
          </a:prstGeom>
          <a:ln w="0">
            <a:noFill/>
          </a:ln>
        </p:spPr>
      </p:pic>
      <p:sp>
        <p:nvSpPr>
          <p:cNvPr id="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6" name="title"/>
          <p:cNvSpPr/>
          <p:nvPr/>
        </p:nvSpPr>
        <p:spPr>
          <a:xfrm>
            <a:off x="4323600" y="741600"/>
            <a:ext cx="6832800" cy="1081800"/>
          </a:xfrm>
          <a:prstGeom prst="rect">
            <a:avLst/>
          </a:prstGeom>
          <a:noFill/>
          <a:ln w="0">
            <a:noFill/>
          </a:ln>
        </p:spPr>
        <p:style>
          <a:lnRef idx="0"/>
          <a:fillRef idx="0"/>
          <a:effectRef idx="0"/>
          <a:fontRef idx="minor"/>
        </p:style>
        <p:txBody>
          <a:bodyPr lIns="0" tIns="0" rIns="0" bIns="36360" anchor="ctr">
            <a:noAutofit/>
          </a:bodyPr>
          <a:lstStyle/>
          <a:p>
            <a:pPr algn="ctr" defTabSz="914400">
              <a:lnSpc>
                <a:spcPct val="100000"/>
              </a:lnSpc>
              <a:tabLst>
                <a:tab pos="0"/>
              </a:tabLst>
            </a:pPr>
            <a:r>
              <a:rPr lang="zh-CN" sz="2800" b="1" strike="noStrike" spc="299">
                <a:solidFill>
                  <a:srgbClr val="7F7F7F"/>
                </a:solidFill>
                <a:latin typeface="Arial"/>
                <a:ea typeface="微软雅黑"/>
              </a:rPr>
              <a:t>什么是智慧花开幼儿学习方法培养</a:t>
            </a:r>
            <a:endParaRPr lang="en-US" sz="2800" b="0" strike="noStrike" spc="-1">
              <a:solidFill>
                <a:srgbClr val="000000"/>
              </a:solidFill>
              <a:latin typeface="Arial"/>
            </a:endParaRPr>
          </a:p>
        </p:txBody>
      </p:sp>
      <p:sp>
        <p:nvSpPr>
          <p:cNvPr id="87" name="content"/>
          <p:cNvSpPr/>
          <p:nvPr/>
        </p:nvSpPr>
        <p:spPr>
          <a:xfrm>
            <a:off x="6419160" y="1872720"/>
            <a:ext cx="4870800" cy="3363120"/>
          </a:xfrm>
          <a:prstGeom prst="rect">
            <a:avLst/>
          </a:prstGeom>
          <a:noFill/>
          <a:ln w="0">
            <a:noFill/>
          </a:ln>
        </p:spPr>
        <p:style>
          <a:lnRef idx="0"/>
          <a:fillRef idx="0"/>
          <a:effectRef idx="0"/>
          <a:fontRef idx="minor"/>
        </p:style>
        <p:txBody>
          <a:bodyPr lIns="0" tIns="0" rIns="0" bIns="0" anchor="ctr">
            <a:noAutofit/>
            <a:scene3d>
              <a:camera prst="orthographicFront"/>
              <a:lightRig rig="threePt" dir="t"/>
            </a:scene3d>
          </a:bodyPr>
          <a:lstStyle/>
          <a:p>
            <a:pPr algn="ctr" defTabSz="914400">
              <a:lnSpc>
                <a:spcPct val="150000"/>
              </a:lnSpc>
              <a:tabLst>
                <a:tab pos="0"/>
              </a:tabLst>
            </a:pPr>
            <a:r>
              <a:rPr lang="zh-CN" sz="1800" b="0" strike="noStrike" spc="148">
                <a:solidFill>
                  <a:schemeClr val="dk1"/>
                </a:solidFill>
                <a:latin typeface="Arial"/>
                <a:ea typeface="微软雅黑"/>
              </a:rPr>
              <a:t>智慧花开幼儿学习方法培养是一种注重培养孩子智慧和创造力的教育方法。通过激发孩子的好奇心和探索欲望，引导他们自主学习，探索世界。</a:t>
            </a:r>
            <a:endParaRPr lang="en-US" sz="1800" b="0" strike="noStrike" spc="-1">
              <a:solidFill>
                <a:srgbClr val="000000"/>
              </a:solidFill>
              <a:latin typeface="Arial"/>
            </a:endParaRPr>
          </a:p>
        </p:txBody>
      </p:sp>
      <p:sp>
        <p:nvSpPr>
          <p:cNvPr id="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89" name="image"/>
          <p:cNvSpPr/>
          <p:nvPr/>
        </p:nvSpPr>
        <p:spPr>
          <a:xfrm>
            <a:off x="998280" y="217440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3">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https://d.book118.com/967143051035006054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Paragraphs>
  <Slides>5</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5</vt:i4>
      </vt:variant>
    </vt:vector>
  </HeadingPairs>
  <TitlesOfParts>
    <vt:vector baseType="lpstr" size="14">
      <vt:lpstr>Arial</vt:lpstr>
      <vt:lpstr>Calibri</vt:lpstr>
      <vt:lpstr>微软雅黑</vt:lpstr>
      <vt:lpstr>Times New Roman</vt:lpstr>
      <vt:lpstr>Wingdings</vt:lpstr>
      <vt:lpstr>Symbol</vt:lpstr>
      <vt:lpstr>站酷快乐体</vt:lpstr>
      <vt:lpstr>DejaVu Sans</vt:lpstr>
      <vt:lpstr>Office Theme</vt:lpstr>
      <vt:lpstr>智慧花开幼儿学习方法培养</vt:lpstr>
      <vt:lpstr>目录</vt:lpstr>
      <vt:lpstr>第一章 智慧花开幼儿学习方法培养</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2024-09-28T11:05:32.246</cp:lastPrinted>
  <dcterms:created xsi:type="dcterms:W3CDTF">2024-09-28T03:05:32Z</dcterms:created>
  <dcterms:modified xsi:type="dcterms:W3CDTF">2024-09-28T03:05:34Z</dcterms:modified>
</cp:coreProperties>
</file>