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fntdata" ContentType="application/x-fontdata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embedTrueTypeFonts="1" saveSubsetFonts="1">
  <p:sldMasterIdLst>
    <p:sldMasterId id="2147483648" r:id="rId1"/>
    <p:sldMasterId id="214748366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embeddedFontLst>
    <p:embeddedFont>
      <p:font typeface="BQSFIF+MS-UIGothic"/>
      <p:regular r:id="rId16"/>
    </p:embeddedFont>
    <p:embeddedFont>
      <p:font typeface="PLSJHC+IEFATI+ArialMT"/>
      <p:regular r:id="rId17"/>
    </p:embeddedFont>
    <p:embeddedFont>
      <p:font typeface="HPSTIN+KHTRVE+MicrosoftYaHei-Bold"/>
      <p:regular r:id="rId18"/>
    </p:embeddedFont>
    <p:embeddedFont>
      <p:font typeface="ARCAAU+FCFKWN+MicrosoftYaHei"/>
      <p:regular r:id="rId19"/>
    </p:embeddedFont>
  </p:embeddedFontLst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font" Target="fonts/font1.fntdata" /><Relationship Id="rId17" Type="http://schemas.openxmlformats.org/officeDocument/2006/relationships/font" Target="fonts/font2.fntdata" /><Relationship Id="rId18" Type="http://schemas.openxmlformats.org/officeDocument/2006/relationships/font" Target="fonts/font3.fntdata" /><Relationship Id="rId19" Type="http://schemas.openxmlformats.org/officeDocument/2006/relationships/font" Target="fonts/font4.fntdata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66416F5-D44D-4597-BB20-BF079374FEB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8797F87-DD3A-445A-9C8C-833299B44D2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B2B4BA3-102A-4732-A3C2-8DF9D4CC35C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E78B6A6-2526-4583-A5EF-005CECB1513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FB3B4D7-920C-4B48-A624-A08C18DF29E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B4A698A-7824-4241-A85E-6A4853C9EEA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A9DE423-D27B-4280-843E-D831B0741CA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9400A12-A7A4-48F6-8054-24E5EA82A49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C6DCE35-FD9A-4B34-A44C-8F8880C9983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53AAAE9-A27D-4A62-B423-71C2071E3BA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CA03133-F1DD-4064-B25D-15234FE5F22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x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eader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Title</a:t>
            </a:r>
            <a:endParaRPr lang="en-US"/>
          </a:p>
        </p:txBody>
      </p:sp>
      <p:sp>
        <p:nvSpPr>
          <p:cNvPr id="3" name="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lvl="0"/>
            <a:r>
              <a:rPr lang="en-US" smtClean="0"/>
              <a:t>Text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6525B2-4347-4F72-BAF7-76B19438D329}" type="datetimeFigureOut">
              <a:rPr lang="en-US" smtClean="0"/>
              <a:t>27.02.2014</a:t>
            </a:fld>
            <a:endParaRPr lang="en-US"/>
          </a:p>
        </p:txBody>
      </p:sp>
      <p:sp>
        <p:nvSpPr>
          <p:cNvPr id="5" name="Foot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F073CC-40D5-4B23-8DF0-9BD0A0C12F2C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377666" y="427735"/>
            <a:ext cx="6797992" cy="1710943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>
          <a:xfrm>
            <a:off x="377666" y="2459482"/>
            <a:ext cx="6797992" cy="7057644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>
          <a:xfrm>
            <a:off x="2568130" y="9944862"/>
            <a:ext cx="2417063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>
          <a:xfrm>
            <a:off x="377666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>
          <a:xfrm>
            <a:off x="5438394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В‹#В›</a:t>
            </a:fld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>
      <a:lvl1pPr>
        <a:defRPr>
          <a:latin typeface="+mj-lt"/>
          <a:ea typeface="+mj-ea"/>
          <a:cs typeface="+mj-cs"/>
        </a:defRPr>
      </a:lvl1pPr>
    </p:titleStyle>
    <p:body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bodyStyle>
    <p:other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6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7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8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9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6715306512500604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5740400" y="1954049"/>
            <a:ext cx="6235713" cy="258127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5150"/>
              </a:lnSpc>
              <a:spcBef>
                <a:spcPct val="0"/>
              </a:spcBef>
              <a:spcAft>
                <a:spcPct val="0"/>
              </a:spcAft>
            </a:pPr>
            <a:r>
              <a:rPr sz="5150" spc="25">
                <a:solidFill>
                  <a:srgbClr val="00B6FF"/>
                </a:solidFill>
                <a:latin typeface="BQSFIF+MS-UIGothic"/>
                <a:cs typeface="BQSFIF+MS-UIGothic"/>
              </a:rPr>
              <a:t>石膏</a:t>
            </a:r>
            <a:r>
              <a:rPr sz="5150" spc="25">
                <a:solidFill>
                  <a:srgbClr val="00B6FF"/>
                </a:solidFill>
                <a:latin typeface="SimSun"/>
                <a:cs typeface="SimSun"/>
              </a:rPr>
              <a:t>夹</a:t>
            </a:r>
            <a:r>
              <a:rPr sz="5150" spc="23">
                <a:solidFill>
                  <a:srgbClr val="00B6FF"/>
                </a:solidFill>
                <a:latin typeface="BQSFIF+MS-UIGothic"/>
                <a:cs typeface="BQSFIF+MS-UIGothic"/>
              </a:rPr>
              <a:t>板骨</a:t>
            </a:r>
            <a:r>
              <a:rPr sz="5150" spc="25">
                <a:solidFill>
                  <a:srgbClr val="00B6FF"/>
                </a:solidFill>
                <a:latin typeface="SimSun"/>
                <a:cs typeface="SimSun"/>
              </a:rPr>
              <a:t>牵</a:t>
            </a:r>
            <a:r>
              <a:rPr sz="5150" spc="25">
                <a:solidFill>
                  <a:srgbClr val="00B6FF"/>
                </a:solidFill>
                <a:latin typeface="BQSFIF+MS-UIGothic"/>
                <a:cs typeface="BQSFIF+MS-UIGothic"/>
              </a:rPr>
              <a:t>引固</a:t>
            </a:r>
          </a:p>
          <a:p>
            <a:pPr marL="0" marR="0">
              <a:lnSpc>
                <a:spcPts val="5150"/>
              </a:lnSpc>
              <a:spcBef>
                <a:spcPts val="2300"/>
              </a:spcBef>
              <a:spcAft>
                <a:spcPct val="0"/>
              </a:spcAft>
            </a:pPr>
            <a:r>
              <a:rPr sz="5150" spc="25">
                <a:solidFill>
                  <a:srgbClr val="00B6FF"/>
                </a:solidFill>
                <a:latin typeface="BQSFIF+MS-UIGothic"/>
                <a:cs typeface="BQSFIF+MS-UIGothic"/>
              </a:rPr>
              <a:t>定技</a:t>
            </a:r>
            <a:r>
              <a:rPr sz="5150" spc="23">
                <a:solidFill>
                  <a:srgbClr val="00B6FF"/>
                </a:solidFill>
                <a:latin typeface="SimSun"/>
                <a:cs typeface="SimSun"/>
              </a:rPr>
              <a:t>术课</a:t>
            </a:r>
            <a:r>
              <a:rPr sz="5150">
                <a:solidFill>
                  <a:srgbClr val="00B6FF"/>
                </a:solidFill>
                <a:latin typeface="BQSFIF+MS-UIGothic"/>
                <a:cs typeface="BQSFIF+MS-UIGothic"/>
              </a:rPr>
              <a:t>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4928870" y="2217610"/>
            <a:ext cx="4790381" cy="78332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00B6FF"/>
                </a:solidFill>
                <a:latin typeface="PLSJHC+IEFATI+ArialMT"/>
                <a:cs typeface="PLSJHC+IEFATI+ArialMT"/>
              </a:rPr>
              <a:t>•</a:t>
            </a:r>
            <a:r>
              <a:rPr sz="2450" spc="128">
                <a:solidFill>
                  <a:srgbClr val="00B6F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B6FF"/>
                </a:solidFill>
                <a:latin typeface="BQSFIF+MS-UIGothic"/>
                <a:cs typeface="BQSFIF+MS-UIGothic"/>
              </a:rPr>
              <a:t>石膏</a:t>
            </a:r>
            <a:r>
              <a:rPr sz="2400">
                <a:solidFill>
                  <a:srgbClr val="00B6FF"/>
                </a:solidFill>
                <a:latin typeface="SimSun"/>
                <a:cs typeface="SimSun"/>
              </a:rPr>
              <a:t>夹</a:t>
            </a:r>
            <a:r>
              <a:rPr sz="2400">
                <a:solidFill>
                  <a:srgbClr val="00B6FF"/>
                </a:solidFill>
                <a:latin typeface="BQSFIF+MS-UIGothic"/>
                <a:cs typeface="BQSFIF+MS-UIGothic"/>
              </a:rPr>
              <a:t>板骨</a:t>
            </a:r>
            <a:r>
              <a:rPr sz="2400">
                <a:solidFill>
                  <a:srgbClr val="00B6FF"/>
                </a:solidFill>
                <a:latin typeface="SimSun"/>
                <a:cs typeface="SimSun"/>
              </a:rPr>
              <a:t>牵</a:t>
            </a:r>
            <a:r>
              <a:rPr sz="2400">
                <a:solidFill>
                  <a:srgbClr val="00B6FF"/>
                </a:solidFill>
                <a:latin typeface="BQSFIF+MS-UIGothic"/>
                <a:cs typeface="BQSFIF+MS-UIGothic"/>
              </a:rPr>
              <a:t>引固定技</a:t>
            </a:r>
            <a:r>
              <a:rPr sz="2400">
                <a:solidFill>
                  <a:srgbClr val="00B6FF"/>
                </a:solidFill>
                <a:latin typeface="SimSun"/>
                <a:cs typeface="SimSun"/>
              </a:rPr>
              <a:t>术</a:t>
            </a:r>
            <a:r>
              <a:rPr sz="2400">
                <a:solidFill>
                  <a:srgbClr val="00B6FF"/>
                </a:solidFill>
                <a:latin typeface="BQSFIF+MS-UIGothic"/>
                <a:cs typeface="BQSFIF+MS-UIGothic"/>
              </a:rPr>
              <a:t>概述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4928870" y="2766250"/>
            <a:ext cx="6542982" cy="2429101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00B6FF"/>
                </a:solidFill>
                <a:latin typeface="PLSJHC+IEFATI+ArialMT"/>
                <a:cs typeface="PLSJHC+IEFATI+ArialMT"/>
              </a:rPr>
              <a:t>•</a:t>
            </a:r>
            <a:r>
              <a:rPr sz="2450" spc="128">
                <a:solidFill>
                  <a:srgbClr val="00B6F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B6FF"/>
                </a:solidFill>
                <a:latin typeface="BQSFIF+MS-UIGothic"/>
                <a:cs typeface="BQSFIF+MS-UIGothic"/>
              </a:rPr>
              <a:t>石膏</a:t>
            </a:r>
            <a:r>
              <a:rPr sz="2400">
                <a:solidFill>
                  <a:srgbClr val="00B6FF"/>
                </a:solidFill>
                <a:latin typeface="SimSun"/>
                <a:cs typeface="SimSun"/>
              </a:rPr>
              <a:t>夹</a:t>
            </a:r>
            <a:r>
              <a:rPr sz="2400">
                <a:solidFill>
                  <a:srgbClr val="00B6FF"/>
                </a:solidFill>
                <a:latin typeface="BQSFIF+MS-UIGothic"/>
                <a:cs typeface="BQSFIF+MS-UIGothic"/>
              </a:rPr>
              <a:t>板骨</a:t>
            </a:r>
            <a:r>
              <a:rPr sz="2400">
                <a:solidFill>
                  <a:srgbClr val="00B6FF"/>
                </a:solidFill>
                <a:latin typeface="SimSun"/>
                <a:cs typeface="SimSun"/>
              </a:rPr>
              <a:t>牵</a:t>
            </a:r>
            <a:r>
              <a:rPr sz="2400">
                <a:solidFill>
                  <a:srgbClr val="00B6FF"/>
                </a:solidFill>
                <a:latin typeface="BQSFIF+MS-UIGothic"/>
                <a:cs typeface="BQSFIF+MS-UIGothic"/>
              </a:rPr>
              <a:t>引固定技</a:t>
            </a:r>
            <a:r>
              <a:rPr sz="2400">
                <a:solidFill>
                  <a:srgbClr val="00B6FF"/>
                </a:solidFill>
                <a:latin typeface="SimSun"/>
                <a:cs typeface="SimSun"/>
              </a:rPr>
              <a:t>术</a:t>
            </a:r>
            <a:r>
              <a:rPr sz="2400">
                <a:solidFill>
                  <a:srgbClr val="00B6FF"/>
                </a:solidFill>
                <a:latin typeface="BQSFIF+MS-UIGothic"/>
                <a:cs typeface="BQSFIF+MS-UIGothic"/>
              </a:rPr>
              <a:t>的操作流程</a:t>
            </a:r>
          </a:p>
          <a:p>
            <a:pPr marL="0" marR="0">
              <a:lnSpc>
                <a:spcPts val="2552"/>
              </a:lnSpc>
              <a:spcBef>
                <a:spcPts val="1717"/>
              </a:spcBef>
              <a:spcAft>
                <a:spcPct val="0"/>
              </a:spcAft>
            </a:pPr>
            <a:r>
              <a:rPr sz="2450">
                <a:solidFill>
                  <a:srgbClr val="00B6FF"/>
                </a:solidFill>
                <a:latin typeface="PLSJHC+IEFATI+ArialMT"/>
                <a:cs typeface="PLSJHC+IEFATI+ArialMT"/>
              </a:rPr>
              <a:t>•</a:t>
            </a:r>
            <a:r>
              <a:rPr sz="2450" spc="128">
                <a:solidFill>
                  <a:srgbClr val="00B6F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B6FF"/>
                </a:solidFill>
                <a:latin typeface="BQSFIF+MS-UIGothic"/>
                <a:cs typeface="BQSFIF+MS-UIGothic"/>
              </a:rPr>
              <a:t>石膏</a:t>
            </a:r>
            <a:r>
              <a:rPr sz="2400">
                <a:solidFill>
                  <a:srgbClr val="00B6FF"/>
                </a:solidFill>
                <a:latin typeface="SimSun"/>
                <a:cs typeface="SimSun"/>
              </a:rPr>
              <a:t>夹</a:t>
            </a:r>
            <a:r>
              <a:rPr sz="2400">
                <a:solidFill>
                  <a:srgbClr val="00B6FF"/>
                </a:solidFill>
                <a:latin typeface="BQSFIF+MS-UIGothic"/>
                <a:cs typeface="BQSFIF+MS-UIGothic"/>
              </a:rPr>
              <a:t>板骨</a:t>
            </a:r>
            <a:r>
              <a:rPr sz="2400">
                <a:solidFill>
                  <a:srgbClr val="00B6FF"/>
                </a:solidFill>
                <a:latin typeface="SimSun"/>
                <a:cs typeface="SimSun"/>
              </a:rPr>
              <a:t>牵</a:t>
            </a:r>
            <a:r>
              <a:rPr sz="2400">
                <a:solidFill>
                  <a:srgbClr val="00B6FF"/>
                </a:solidFill>
                <a:latin typeface="BQSFIF+MS-UIGothic"/>
                <a:cs typeface="BQSFIF+MS-UIGothic"/>
              </a:rPr>
              <a:t>引固定技</a:t>
            </a:r>
            <a:r>
              <a:rPr sz="2400">
                <a:solidFill>
                  <a:srgbClr val="00B6FF"/>
                </a:solidFill>
                <a:latin typeface="SimSun"/>
                <a:cs typeface="SimSun"/>
              </a:rPr>
              <a:t>术</a:t>
            </a:r>
            <a:r>
              <a:rPr sz="2400">
                <a:solidFill>
                  <a:srgbClr val="00B6FF"/>
                </a:solidFill>
                <a:latin typeface="BQSFIF+MS-UIGothic"/>
                <a:cs typeface="BQSFIF+MS-UIGothic"/>
              </a:rPr>
              <a:t>的</a:t>
            </a:r>
            <a:r>
              <a:rPr sz="2400">
                <a:solidFill>
                  <a:srgbClr val="00B6FF"/>
                </a:solidFill>
                <a:latin typeface="SimSun"/>
                <a:cs typeface="SimSun"/>
              </a:rPr>
              <a:t>优势</a:t>
            </a:r>
            <a:r>
              <a:rPr sz="2400">
                <a:solidFill>
                  <a:srgbClr val="00B6FF"/>
                </a:solidFill>
                <a:latin typeface="BQSFIF+MS-UIGothic"/>
                <a:cs typeface="BQSFIF+MS-UIGothic"/>
              </a:rPr>
              <a:t>与</a:t>
            </a:r>
            <a:r>
              <a:rPr sz="2400">
                <a:solidFill>
                  <a:srgbClr val="00B6FF"/>
                </a:solidFill>
                <a:latin typeface="SimSun"/>
                <a:cs typeface="SimSun"/>
              </a:rPr>
              <a:t>风险</a:t>
            </a:r>
          </a:p>
          <a:p>
            <a:pPr marL="0" marR="0">
              <a:lnSpc>
                <a:spcPts val="2552"/>
              </a:lnSpc>
              <a:spcBef>
                <a:spcPts val="1717"/>
              </a:spcBef>
              <a:spcAft>
                <a:spcPct val="0"/>
              </a:spcAft>
            </a:pPr>
            <a:r>
              <a:rPr sz="2450">
                <a:solidFill>
                  <a:srgbClr val="00B6FF"/>
                </a:solidFill>
                <a:latin typeface="PLSJHC+IEFATI+ArialMT"/>
                <a:cs typeface="PLSJHC+IEFATI+ArialMT"/>
              </a:rPr>
              <a:t>•</a:t>
            </a:r>
            <a:r>
              <a:rPr sz="2450" spc="128">
                <a:solidFill>
                  <a:srgbClr val="00B6F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B6FF"/>
                </a:solidFill>
                <a:latin typeface="BQSFIF+MS-UIGothic"/>
                <a:cs typeface="BQSFIF+MS-UIGothic"/>
              </a:rPr>
              <a:t>石膏</a:t>
            </a:r>
            <a:r>
              <a:rPr sz="2400">
                <a:solidFill>
                  <a:srgbClr val="00B6FF"/>
                </a:solidFill>
                <a:latin typeface="SimSun"/>
                <a:cs typeface="SimSun"/>
              </a:rPr>
              <a:t>夹</a:t>
            </a:r>
            <a:r>
              <a:rPr sz="2400">
                <a:solidFill>
                  <a:srgbClr val="00B6FF"/>
                </a:solidFill>
                <a:latin typeface="BQSFIF+MS-UIGothic"/>
                <a:cs typeface="BQSFIF+MS-UIGothic"/>
              </a:rPr>
              <a:t>板骨</a:t>
            </a:r>
            <a:r>
              <a:rPr sz="2400">
                <a:solidFill>
                  <a:srgbClr val="00B6FF"/>
                </a:solidFill>
                <a:latin typeface="SimSun"/>
                <a:cs typeface="SimSun"/>
              </a:rPr>
              <a:t>牵</a:t>
            </a:r>
            <a:r>
              <a:rPr sz="2400">
                <a:solidFill>
                  <a:srgbClr val="00B6FF"/>
                </a:solidFill>
                <a:latin typeface="BQSFIF+MS-UIGothic"/>
                <a:cs typeface="BQSFIF+MS-UIGothic"/>
              </a:rPr>
              <a:t>引固定技</a:t>
            </a:r>
            <a:r>
              <a:rPr sz="2400">
                <a:solidFill>
                  <a:srgbClr val="00B6FF"/>
                </a:solidFill>
                <a:latin typeface="SimSun"/>
                <a:cs typeface="SimSun"/>
              </a:rPr>
              <a:t>术</a:t>
            </a:r>
            <a:r>
              <a:rPr sz="2400">
                <a:solidFill>
                  <a:srgbClr val="00B6FF"/>
                </a:solidFill>
                <a:latin typeface="BQSFIF+MS-UIGothic"/>
                <a:cs typeface="BQSFIF+MS-UIGothic"/>
              </a:rPr>
              <a:t>的</a:t>
            </a:r>
            <a:r>
              <a:rPr sz="2400">
                <a:solidFill>
                  <a:srgbClr val="00B6FF"/>
                </a:solidFill>
                <a:latin typeface="SimSun"/>
                <a:cs typeface="SimSun"/>
              </a:rPr>
              <a:t>实际应</a:t>
            </a:r>
            <a:r>
              <a:rPr sz="2400">
                <a:solidFill>
                  <a:srgbClr val="00B6FF"/>
                </a:solidFill>
                <a:latin typeface="BQSFIF+MS-UIGothic"/>
                <a:cs typeface="BQSFIF+MS-UIGothic"/>
              </a:rPr>
              <a:t>用案例</a:t>
            </a:r>
          </a:p>
          <a:p>
            <a:pPr marL="0" marR="0">
              <a:lnSpc>
                <a:spcPts val="2552"/>
              </a:lnSpc>
              <a:spcBef>
                <a:spcPts val="1717"/>
              </a:spcBef>
              <a:spcAft>
                <a:spcPct val="0"/>
              </a:spcAft>
            </a:pPr>
            <a:r>
              <a:rPr sz="2450">
                <a:solidFill>
                  <a:srgbClr val="00B6FF"/>
                </a:solidFill>
                <a:latin typeface="PLSJHC+IEFATI+ArialMT"/>
                <a:cs typeface="PLSJHC+IEFATI+ArialMT"/>
              </a:rPr>
              <a:t>•</a:t>
            </a:r>
            <a:r>
              <a:rPr sz="2450" spc="128">
                <a:solidFill>
                  <a:srgbClr val="00B6F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B6FF"/>
                </a:solidFill>
                <a:latin typeface="BQSFIF+MS-UIGothic"/>
                <a:cs typeface="BQSFIF+MS-UIGothic"/>
              </a:rPr>
              <a:t>石膏</a:t>
            </a:r>
            <a:r>
              <a:rPr sz="2400">
                <a:solidFill>
                  <a:srgbClr val="00B6FF"/>
                </a:solidFill>
                <a:latin typeface="SimSun"/>
                <a:cs typeface="SimSun"/>
              </a:rPr>
              <a:t>夹</a:t>
            </a:r>
            <a:r>
              <a:rPr sz="2400">
                <a:solidFill>
                  <a:srgbClr val="00B6FF"/>
                </a:solidFill>
                <a:latin typeface="BQSFIF+MS-UIGothic"/>
                <a:cs typeface="BQSFIF+MS-UIGothic"/>
              </a:rPr>
              <a:t>板骨</a:t>
            </a:r>
            <a:r>
              <a:rPr sz="2400">
                <a:solidFill>
                  <a:srgbClr val="00B6FF"/>
                </a:solidFill>
                <a:latin typeface="SimSun"/>
                <a:cs typeface="SimSun"/>
              </a:rPr>
              <a:t>牵</a:t>
            </a:r>
            <a:r>
              <a:rPr sz="2400">
                <a:solidFill>
                  <a:srgbClr val="00B6FF"/>
                </a:solidFill>
                <a:latin typeface="BQSFIF+MS-UIGothic"/>
                <a:cs typeface="BQSFIF+MS-UIGothic"/>
              </a:rPr>
              <a:t>引固定技</a:t>
            </a:r>
            <a:r>
              <a:rPr sz="2400">
                <a:solidFill>
                  <a:srgbClr val="00B6FF"/>
                </a:solidFill>
                <a:latin typeface="SimSun"/>
                <a:cs typeface="SimSun"/>
              </a:rPr>
              <a:t>术</a:t>
            </a:r>
            <a:r>
              <a:rPr sz="2400">
                <a:solidFill>
                  <a:srgbClr val="00B6FF"/>
                </a:solidFill>
                <a:latin typeface="BQSFIF+MS-UIGothic"/>
                <a:cs typeface="BQSFIF+MS-UIGothic"/>
              </a:rPr>
              <a:t>的未来展望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1089660" y="3988026"/>
            <a:ext cx="2428875" cy="242887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7650"/>
              </a:lnSpc>
              <a:spcBef>
                <a:spcPct val="0"/>
              </a:spcBef>
              <a:spcAft>
                <a:spcPct val="0"/>
              </a:spcAft>
            </a:pPr>
            <a:r>
              <a:rPr sz="7650">
                <a:solidFill>
                  <a:srgbClr val="FFFFFF"/>
                </a:solidFill>
                <a:latin typeface="BQSFIF+MS-UIGothic"/>
                <a:cs typeface="BQSFIF+MS-UIGothic"/>
              </a:rPr>
              <a:t>目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1089660" y="5445351"/>
            <a:ext cx="2428875" cy="242887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7650"/>
              </a:lnSpc>
              <a:spcBef>
                <a:spcPct val="0"/>
              </a:spcBef>
              <a:spcAft>
                <a:spcPct val="0"/>
              </a:spcAft>
            </a:pPr>
            <a:r>
              <a:rPr sz="7650">
                <a:solidFill>
                  <a:srgbClr val="FFFFFF"/>
                </a:solidFill>
                <a:latin typeface="SimSun"/>
                <a:cs typeface="SimSun"/>
              </a:rPr>
              <a:t>录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8843009" y="6093221"/>
            <a:ext cx="4297997" cy="185628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5991"/>
              </a:lnSpc>
              <a:spcBef>
                <a:spcPct val="0"/>
              </a:spcBef>
              <a:spcAft>
                <a:spcPct val="0"/>
              </a:spcAft>
            </a:pPr>
            <a:r>
              <a:rPr sz="5750" spc="10">
                <a:solidFill>
                  <a:srgbClr val="A9B5F6"/>
                </a:solidFill>
                <a:latin typeface="HPSTIN+KHTRVE+MicrosoftYaHei-Bold"/>
                <a:cs typeface="HPSTIN+KHTRVE+MicrosoftYaHei-Bold"/>
              </a:rPr>
              <a:t>contents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5497829" y="1856760"/>
            <a:ext cx="1482328" cy="48424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62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66D3FF"/>
                </a:solidFill>
                <a:latin typeface="HPSTIN+KHTRVE+MicrosoftYaHei-Bold"/>
                <a:cs typeface="HPSTIN+KHTRVE+MicrosoftYaHei-Bold"/>
              </a:rPr>
              <a:t>CATALOGUE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2938779" y="3559476"/>
            <a:ext cx="7258714" cy="1206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800"/>
              </a:lnSpc>
              <a:spcBef>
                <a:spcPct val="0"/>
              </a:spcBef>
              <a:spcAft>
                <a:spcPct val="0"/>
              </a:spcAft>
            </a:pPr>
            <a:r>
              <a:rPr sz="3800" spc="25">
                <a:solidFill>
                  <a:srgbClr val="00B6FF"/>
                </a:solidFill>
                <a:latin typeface="BQSFIF+MS-UIGothic"/>
                <a:cs typeface="BQSFIF+MS-UIGothic"/>
              </a:rPr>
              <a:t>石膏</a:t>
            </a:r>
            <a:r>
              <a:rPr sz="3800" spc="27">
                <a:solidFill>
                  <a:srgbClr val="00B6FF"/>
                </a:solidFill>
                <a:latin typeface="SimSun"/>
                <a:cs typeface="SimSun"/>
              </a:rPr>
              <a:t>夹</a:t>
            </a:r>
            <a:r>
              <a:rPr sz="3800" spc="25">
                <a:solidFill>
                  <a:srgbClr val="00B6FF"/>
                </a:solidFill>
                <a:latin typeface="BQSFIF+MS-UIGothic"/>
                <a:cs typeface="BQSFIF+MS-UIGothic"/>
              </a:rPr>
              <a:t>板骨</a:t>
            </a:r>
            <a:r>
              <a:rPr sz="3800" spc="23">
                <a:solidFill>
                  <a:srgbClr val="00B6FF"/>
                </a:solidFill>
                <a:latin typeface="SimSun"/>
                <a:cs typeface="SimSun"/>
              </a:rPr>
              <a:t>牵</a:t>
            </a:r>
            <a:r>
              <a:rPr sz="3800" spc="25">
                <a:solidFill>
                  <a:srgbClr val="00B6FF"/>
                </a:solidFill>
                <a:latin typeface="BQSFIF+MS-UIGothic"/>
                <a:cs typeface="BQSFIF+MS-UIGothic"/>
              </a:rPr>
              <a:t>引固定技</a:t>
            </a:r>
            <a:r>
              <a:rPr sz="3800" spc="23">
                <a:solidFill>
                  <a:srgbClr val="00B6FF"/>
                </a:solidFill>
                <a:latin typeface="SimSun"/>
                <a:cs typeface="SimSun"/>
              </a:rPr>
              <a:t>术</a:t>
            </a:r>
            <a:r>
              <a:rPr sz="3800" spc="27">
                <a:solidFill>
                  <a:srgbClr val="00B6FF"/>
                </a:solidFill>
                <a:latin typeface="BQSFIF+MS-UIGothic"/>
                <a:cs typeface="BQSFIF+MS-UIGothic"/>
              </a:rPr>
              <a:t>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476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B6FF"/>
                </a:solidFill>
                <a:latin typeface="BQSFIF+MS-UIGothic"/>
                <a:cs typeface="BQSFIF+MS-UIGothic"/>
              </a:rPr>
              <a:t>定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义</a:t>
            </a:r>
            <a:r>
              <a:rPr sz="3000">
                <a:solidFill>
                  <a:srgbClr val="00B6FF"/>
                </a:solidFill>
                <a:latin typeface="BQSFIF+MS-UIGothic"/>
                <a:cs typeface="BQSFIF+MS-UIGothic"/>
              </a:rPr>
              <a:t>与特点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9744075" y="2004055"/>
            <a:ext cx="692124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00B6FF"/>
                </a:solidFill>
                <a:latin typeface="BQSFIF+MS-UIGothic"/>
                <a:cs typeface="BQSFIF+MS-UIGothic"/>
              </a:rPr>
              <a:t>定</a:t>
            </a:r>
            <a:r>
              <a:rPr sz="1550">
                <a:solidFill>
                  <a:srgbClr val="00B6FF"/>
                </a:solidFill>
                <a:latin typeface="SimSun"/>
                <a:cs typeface="SimSun"/>
              </a:rPr>
              <a:t>义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9744075" y="4147815"/>
            <a:ext cx="692124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00B6FF"/>
                </a:solidFill>
                <a:latin typeface="BQSFIF+MS-UIGothic"/>
                <a:cs typeface="BQSFIF+MS-UIGothic"/>
              </a:rPr>
              <a:t>特点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857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B6FF"/>
                </a:solidFill>
                <a:latin typeface="BQSFIF+MS-UIGothic"/>
                <a:cs typeface="BQSFIF+MS-UIGothic"/>
              </a:rPr>
              <a:t>技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术发</a:t>
            </a:r>
            <a:r>
              <a:rPr sz="3000">
                <a:solidFill>
                  <a:srgbClr val="00B6FF"/>
                </a:solidFill>
                <a:latin typeface="BQSFIF+MS-UIGothic"/>
                <a:cs typeface="BQSFIF+MS-UIGothic"/>
              </a:rPr>
              <a:t>展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历</a:t>
            </a:r>
            <a:r>
              <a:rPr sz="3000">
                <a:solidFill>
                  <a:srgbClr val="00B6FF"/>
                </a:solidFill>
                <a:latin typeface="BQSFIF+MS-UIGothic"/>
                <a:cs typeface="BQSFIF+MS-UIGothic"/>
              </a:rPr>
              <a:t>程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655319" y="1473196"/>
            <a:ext cx="692124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00B6FF"/>
                </a:solidFill>
                <a:latin typeface="BQSFIF+MS-UIGothic"/>
                <a:cs typeface="BQSFIF+MS-UIGothic"/>
              </a:rPr>
              <a:t>起源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693419" y="4044946"/>
            <a:ext cx="1092123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FFFFFF"/>
                </a:solidFill>
                <a:latin typeface="SimSun"/>
                <a:cs typeface="SimSun"/>
              </a:rPr>
              <a:t>现</a:t>
            </a:r>
            <a:r>
              <a:rPr sz="1550" spc="25">
                <a:solidFill>
                  <a:srgbClr val="FFFFFF"/>
                </a:solidFill>
                <a:latin typeface="BQSFIF+MS-UIGothic"/>
                <a:cs typeface="BQSFIF+MS-UIGothic"/>
              </a:rPr>
              <a:t>代</a:t>
            </a:r>
            <a:r>
              <a:rPr sz="1550" spc="25">
                <a:solidFill>
                  <a:srgbClr val="FFFFFF"/>
                </a:solidFill>
                <a:latin typeface="SimSun"/>
                <a:cs typeface="SimSun"/>
              </a:rPr>
              <a:t>发</a:t>
            </a:r>
            <a:r>
              <a:rPr sz="1550">
                <a:solidFill>
                  <a:srgbClr val="FFFFFF"/>
                </a:solidFill>
                <a:latin typeface="BQSFIF+MS-UIGothic"/>
                <a:cs typeface="BQSFIF+MS-UIGothic"/>
              </a:rPr>
              <a:t>展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693419" y="4451838"/>
            <a:ext cx="3219375" cy="104584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BQSFIF+MS-UIGothic"/>
                <a:cs typeface="BQSFIF+MS-UIGothic"/>
              </a:rPr>
              <a:t>随着医学技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术</a:t>
            </a:r>
            <a:r>
              <a:rPr sz="1350">
                <a:solidFill>
                  <a:srgbClr val="FFFFFF"/>
                </a:solidFill>
                <a:latin typeface="BQSFIF+MS-UIGothic"/>
                <a:cs typeface="BQSFIF+MS-UIGothic"/>
              </a:rPr>
              <a:t>的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进</a:t>
            </a:r>
            <a:r>
              <a:rPr sz="1350">
                <a:solidFill>
                  <a:srgbClr val="FFFFFF"/>
                </a:solidFill>
                <a:latin typeface="BQSFIF+MS-UIGothic"/>
                <a:cs typeface="BQSFIF+MS-UIGothic"/>
              </a:rPr>
              <a:t>步，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该</a:t>
            </a:r>
            <a:r>
              <a:rPr sz="1350">
                <a:solidFill>
                  <a:srgbClr val="FFFFFF"/>
                </a:solidFill>
                <a:latin typeface="BQSFIF+MS-UIGothic"/>
                <a:cs typeface="BQSFIF+MS-UIGothic"/>
              </a:rPr>
              <a:t>技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术</a:t>
            </a:r>
            <a:r>
              <a:rPr sz="1350">
                <a:solidFill>
                  <a:srgbClr val="FFFFFF"/>
                </a:solidFill>
                <a:latin typeface="BQSFIF+MS-UIGothic"/>
                <a:cs typeface="BQSFIF+MS-UIGothic"/>
              </a:rPr>
              <a:t>在材料、</a:t>
            </a:r>
          </a:p>
          <a:p>
            <a:pPr marL="0" marR="0">
              <a:lnSpc>
                <a:spcPts val="1350"/>
              </a:lnSpc>
              <a:spcBef>
                <a:spcPts val="1079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设计</a:t>
            </a:r>
            <a:r>
              <a:rPr sz="1350">
                <a:solidFill>
                  <a:srgbClr val="FFFFFF"/>
                </a:solidFill>
                <a:latin typeface="BQSFIF+MS-UIGothic"/>
                <a:cs typeface="BQSFIF+MS-UIGothic"/>
              </a:rPr>
              <a:t>和操作方面不断改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进</a:t>
            </a:r>
            <a:r>
              <a:rPr sz="1350">
                <a:solidFill>
                  <a:srgbClr val="FFFFFF"/>
                </a:solidFill>
                <a:latin typeface="BQSFIF+MS-UIGothic"/>
                <a:cs typeface="BQSFIF+MS-UIGothic"/>
              </a:rPr>
              <a:t>，成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为现</a:t>
            </a:r>
            <a:r>
              <a:rPr sz="1350">
                <a:solidFill>
                  <a:srgbClr val="FFFFFF"/>
                </a:solidFill>
                <a:latin typeface="BQSFIF+MS-UIGothic"/>
                <a:cs typeface="BQSFIF+MS-UIGothic"/>
              </a:rPr>
              <a:t>代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BQSFIF+MS-UIGothic"/>
                <a:cs typeface="BQSFIF+MS-UIGothic"/>
              </a:rPr>
              <a:t>骨科治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疗</a:t>
            </a:r>
            <a:r>
              <a:rPr sz="1350">
                <a:solidFill>
                  <a:srgbClr val="FFFFFF"/>
                </a:solidFill>
                <a:latin typeface="BQSFIF+MS-UIGothic"/>
                <a:cs typeface="BQSFIF+MS-UIGothic"/>
              </a:rPr>
              <a:t>的重要手段之一。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238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B6FF"/>
                </a:solidFill>
                <a:latin typeface="BQSFIF+MS-UIGothic"/>
                <a:cs typeface="BQSFIF+MS-UIGothic"/>
              </a:rPr>
              <a:t>适用范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围</a:t>
            </a:r>
            <a:r>
              <a:rPr sz="3000">
                <a:solidFill>
                  <a:srgbClr val="00B6FF"/>
                </a:solidFill>
                <a:latin typeface="BQSFIF+MS-UIGothic"/>
                <a:cs typeface="BQSFIF+MS-UIGothic"/>
              </a:rPr>
              <a:t>与限制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887730" y="1757481"/>
            <a:ext cx="1616189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00B6FF"/>
                </a:solidFill>
                <a:latin typeface="BQSFIF+MS-UIGothic"/>
                <a:cs typeface="BQSFIF+MS-UIGothic"/>
              </a:rPr>
              <a:t>适用范</a:t>
            </a:r>
            <a:r>
              <a:rPr sz="2300">
                <a:solidFill>
                  <a:srgbClr val="00B6FF"/>
                </a:solidFill>
                <a:latin typeface="SimSun"/>
                <a:cs typeface="SimSun"/>
              </a:rPr>
              <a:t> 围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813435" y="4291766"/>
            <a:ext cx="1025563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00B6FF"/>
                </a:solidFill>
                <a:latin typeface="BQSFIF+MS-UIGothic"/>
                <a:cs typeface="BQSFIF+MS-UIGothic"/>
              </a:rPr>
              <a:t>限制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5497829" y="1856760"/>
            <a:ext cx="1482328" cy="48424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62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66D3FF"/>
                </a:solidFill>
                <a:latin typeface="HPSTIN+KHTRVE+MicrosoftYaHei-Bold"/>
                <a:cs typeface="HPSTIN+KHTRVE+MicrosoftYaHei-Bold"/>
              </a:rPr>
              <a:t>CATALOGUE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2209800" y="3559476"/>
            <a:ext cx="8934783" cy="1206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800"/>
              </a:lnSpc>
              <a:spcBef>
                <a:spcPct val="0"/>
              </a:spcBef>
              <a:spcAft>
                <a:spcPct val="0"/>
              </a:spcAft>
            </a:pPr>
            <a:r>
              <a:rPr sz="3800" spc="25">
                <a:solidFill>
                  <a:srgbClr val="00B6FF"/>
                </a:solidFill>
                <a:latin typeface="BQSFIF+MS-UIGothic"/>
                <a:cs typeface="BQSFIF+MS-UIGothic"/>
              </a:rPr>
              <a:t>石膏</a:t>
            </a:r>
            <a:r>
              <a:rPr sz="3800" spc="27">
                <a:solidFill>
                  <a:srgbClr val="00B6FF"/>
                </a:solidFill>
                <a:latin typeface="SimSun"/>
                <a:cs typeface="SimSun"/>
              </a:rPr>
              <a:t>夹</a:t>
            </a:r>
            <a:r>
              <a:rPr sz="3800" spc="25">
                <a:solidFill>
                  <a:srgbClr val="00B6FF"/>
                </a:solidFill>
                <a:latin typeface="BQSFIF+MS-UIGothic"/>
                <a:cs typeface="BQSFIF+MS-UIGothic"/>
              </a:rPr>
              <a:t>板骨</a:t>
            </a:r>
            <a:r>
              <a:rPr sz="3800" spc="23">
                <a:solidFill>
                  <a:srgbClr val="00B6FF"/>
                </a:solidFill>
                <a:latin typeface="SimSun"/>
                <a:cs typeface="SimSun"/>
              </a:rPr>
              <a:t>牵</a:t>
            </a:r>
            <a:r>
              <a:rPr sz="3800" spc="25">
                <a:solidFill>
                  <a:srgbClr val="00B6FF"/>
                </a:solidFill>
                <a:latin typeface="BQSFIF+MS-UIGothic"/>
                <a:cs typeface="BQSFIF+MS-UIGothic"/>
              </a:rPr>
              <a:t>引固定技</a:t>
            </a:r>
            <a:r>
              <a:rPr sz="3800" spc="23">
                <a:solidFill>
                  <a:srgbClr val="00B6FF"/>
                </a:solidFill>
                <a:latin typeface="SimSun"/>
                <a:cs typeface="SimSun"/>
              </a:rPr>
              <a:t>术</a:t>
            </a:r>
            <a:r>
              <a:rPr sz="3800" spc="25">
                <a:solidFill>
                  <a:srgbClr val="00B6FF"/>
                </a:solidFill>
                <a:latin typeface="BQSFIF+MS-UIGothic"/>
                <a:cs typeface="BQSFIF+MS-UIGothic"/>
              </a:rPr>
              <a:t>的操作流程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095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术</a:t>
            </a:r>
            <a:r>
              <a:rPr sz="3000">
                <a:solidFill>
                  <a:srgbClr val="00B6FF"/>
                </a:solidFill>
                <a:latin typeface="BQSFIF+MS-UIGothic"/>
                <a:cs typeface="BQSFIF+MS-UIGothic"/>
              </a:rPr>
              <a:t>前准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备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112519" y="1712876"/>
            <a:ext cx="6961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HPSTIN+KHTRVE+MicrosoftYaHei-Bold"/>
                <a:cs typeface="HPSTIN+KHTRVE+MicrosoftYaHei-Bold"/>
              </a:rPr>
              <a:t>01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820920" y="1702716"/>
            <a:ext cx="6961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HPSTIN+KHTRVE+MicrosoftYaHei-Bold"/>
                <a:cs typeface="HPSTIN+KHTRVE+MicrosoftYaHei-Bold"/>
              </a:rPr>
              <a:t>02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524240" y="1712876"/>
            <a:ext cx="6961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HPSTIN+KHTRVE+MicrosoftYaHei-Bold"/>
                <a:cs typeface="HPSTIN+KHTRVE+MicrosoftYaHei-Bold"/>
              </a:rPr>
              <a:t>03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1104264" y="3905789"/>
            <a:ext cx="1921001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00B6FF"/>
                </a:solidFill>
                <a:latin typeface="SimSun"/>
                <a:cs typeface="SimSun"/>
              </a:rPr>
              <a:t>评</a:t>
            </a:r>
            <a:r>
              <a:rPr sz="2000" spc="25">
                <a:solidFill>
                  <a:srgbClr val="00B6FF"/>
                </a:solidFill>
                <a:latin typeface="BQSFIF+MS-UIGothic"/>
                <a:cs typeface="BQSFIF+MS-UIGothic"/>
              </a:rPr>
              <a:t>估患者情况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4785359" y="3905789"/>
            <a:ext cx="140665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00B6FF"/>
                </a:solidFill>
                <a:latin typeface="BQSFIF+MS-UIGothic"/>
                <a:cs typeface="BQSFIF+MS-UIGothic"/>
              </a:rPr>
              <a:t>准</a:t>
            </a:r>
            <a:r>
              <a:rPr sz="2000" spc="25">
                <a:solidFill>
                  <a:srgbClr val="00B6FF"/>
                </a:solidFill>
                <a:latin typeface="SimSun"/>
                <a:cs typeface="SimSun"/>
              </a:rPr>
              <a:t>备</a:t>
            </a:r>
            <a:r>
              <a:rPr sz="2000" spc="25">
                <a:solidFill>
                  <a:srgbClr val="00B6FF"/>
                </a:solidFill>
                <a:latin typeface="BQSFIF+MS-UIGothic"/>
                <a:cs typeface="BQSFIF+MS-UIGothic"/>
              </a:rPr>
              <a:t>材料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8487409" y="3905789"/>
            <a:ext cx="140665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00B6FF"/>
                </a:solidFill>
                <a:latin typeface="BQSFIF+MS-UIGothic"/>
                <a:cs typeface="BQSFIF+MS-UIGothic"/>
              </a:rPr>
              <a:t>患者准</a:t>
            </a:r>
            <a:r>
              <a:rPr sz="2000">
                <a:solidFill>
                  <a:srgbClr val="00B6FF"/>
                </a:solidFill>
                <a:latin typeface="SimSun"/>
                <a:cs typeface="SimSun"/>
              </a:rPr>
              <a:t>备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095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B6FF"/>
                </a:solidFill>
                <a:latin typeface="BQSFIF+MS-UIGothic"/>
                <a:cs typeface="BQSFIF+MS-UIGothic"/>
              </a:rPr>
              <a:t>手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术过</a:t>
            </a:r>
            <a:r>
              <a:rPr sz="3000">
                <a:solidFill>
                  <a:srgbClr val="00B6FF"/>
                </a:solidFill>
                <a:latin typeface="BQSFIF+MS-UIGothic"/>
                <a:cs typeface="BQSFIF+MS-UIGothic"/>
              </a:rPr>
              <a:t>程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068069" y="3720369"/>
            <a:ext cx="1921001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FFFFFF"/>
                </a:solidFill>
                <a:latin typeface="BQSFIF+MS-UIGothic"/>
                <a:cs typeface="BQSFIF+MS-UIGothic"/>
              </a:rPr>
              <a:t>确定</a:t>
            </a:r>
            <a:r>
              <a:rPr sz="2000" spc="25">
                <a:solidFill>
                  <a:srgbClr val="FFFFFF"/>
                </a:solidFill>
                <a:latin typeface="SimSun"/>
                <a:cs typeface="SimSun"/>
              </a:rPr>
              <a:t>牵</a:t>
            </a:r>
            <a:r>
              <a:rPr sz="2000" spc="25">
                <a:solidFill>
                  <a:srgbClr val="FFFFFF"/>
                </a:solidFill>
                <a:latin typeface="BQSFIF+MS-UIGothic"/>
                <a:cs typeface="BQSFIF+MS-UIGothic"/>
              </a:rPr>
              <a:t>引位置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3990975" y="3720369"/>
            <a:ext cx="192100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FFFFFF"/>
                </a:solidFill>
                <a:latin typeface="BQSFIF+MS-UIGothic"/>
                <a:cs typeface="BQSFIF+MS-UIGothic"/>
              </a:rPr>
              <a:t>安装</a:t>
            </a:r>
            <a:r>
              <a:rPr sz="2000" spc="25">
                <a:solidFill>
                  <a:srgbClr val="FFFFFF"/>
                </a:solidFill>
                <a:latin typeface="SimSun"/>
                <a:cs typeface="SimSun"/>
              </a:rPr>
              <a:t>牵</a:t>
            </a:r>
            <a:r>
              <a:rPr sz="2000" spc="25">
                <a:solidFill>
                  <a:srgbClr val="FFFFFF"/>
                </a:solidFill>
                <a:latin typeface="BQSFIF+MS-UIGothic"/>
                <a:cs typeface="BQSFIF+MS-UIGothic"/>
              </a:rPr>
              <a:t>引装置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6795769" y="3720369"/>
            <a:ext cx="192100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FFFFFF"/>
                </a:solidFill>
                <a:latin typeface="BQSFIF+MS-UIGothic"/>
                <a:cs typeface="BQSFIF+MS-UIGothic"/>
              </a:rPr>
              <a:t>固定石膏</a:t>
            </a:r>
            <a:r>
              <a:rPr sz="2000" spc="25">
                <a:solidFill>
                  <a:srgbClr val="FFFFFF"/>
                </a:solidFill>
                <a:latin typeface="SimSun"/>
                <a:cs typeface="SimSun"/>
              </a:rPr>
              <a:t>夹</a:t>
            </a:r>
            <a:r>
              <a:rPr sz="2000">
                <a:solidFill>
                  <a:srgbClr val="FFFFFF"/>
                </a:solidFill>
                <a:latin typeface="BQSFIF+MS-UIGothic"/>
                <a:cs typeface="BQSFIF+MS-UIGothic"/>
              </a:rPr>
              <a:t>板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9756140" y="3720369"/>
            <a:ext cx="1663700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FFFFFF"/>
                </a:solidFill>
                <a:latin typeface="SimSun"/>
                <a:cs typeface="SimSun"/>
              </a:rPr>
              <a:t>调</a:t>
            </a:r>
            <a:r>
              <a:rPr sz="2000" spc="25">
                <a:solidFill>
                  <a:srgbClr val="FFFFFF"/>
                </a:solidFill>
                <a:latin typeface="BQSFIF+MS-UIGothic"/>
                <a:cs typeface="BQSFIF+MS-UIGothic"/>
              </a:rPr>
              <a:t>整</a:t>
            </a:r>
            <a:r>
              <a:rPr sz="2000" spc="25">
                <a:solidFill>
                  <a:srgbClr val="FFFFFF"/>
                </a:solidFill>
                <a:latin typeface="SimSun"/>
                <a:cs typeface="SimSun"/>
              </a:rPr>
              <a:t>牵</a:t>
            </a:r>
            <a:r>
              <a:rPr sz="2000" spc="23">
                <a:solidFill>
                  <a:srgbClr val="FFFFFF"/>
                </a:solidFill>
                <a:latin typeface="BQSFIF+MS-UIGothic"/>
                <a:cs typeface="BQSFIF+MS-UIGothic"/>
              </a:rPr>
              <a:t>引力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886460" y="4839708"/>
            <a:ext cx="2190750" cy="11620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BQSFIF+MS-UIGothic"/>
                <a:cs typeface="BQSFIF+MS-UIGothic"/>
              </a:rPr>
              <a:t>根据患者的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伤</a:t>
            </a:r>
            <a:r>
              <a:rPr sz="1500">
                <a:solidFill>
                  <a:srgbClr val="FFFDFD"/>
                </a:solidFill>
                <a:latin typeface="BQSFIF+MS-UIGothic"/>
                <a:cs typeface="BQSFIF+MS-UIGothic"/>
              </a:rPr>
              <a:t>情和手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术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BQSFIF+MS-UIGothic"/>
                <a:cs typeface="BQSFIF+MS-UIGothic"/>
              </a:rPr>
              <a:t>需要，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选择</a:t>
            </a:r>
            <a:r>
              <a:rPr sz="1500">
                <a:solidFill>
                  <a:srgbClr val="FFFDFD"/>
                </a:solidFill>
                <a:latin typeface="BQSFIF+MS-UIGothic"/>
                <a:cs typeface="BQSFIF+MS-UIGothic"/>
              </a:rPr>
              <a:t>合适的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牵</a:t>
            </a:r>
            <a:r>
              <a:rPr sz="1500">
                <a:solidFill>
                  <a:srgbClr val="FFFDFD"/>
                </a:solidFill>
                <a:latin typeface="BQSFIF+MS-UIGothic"/>
                <a:cs typeface="BQSFIF+MS-UIGothic"/>
              </a:rPr>
              <a:t>引</a:t>
            </a:r>
          </a:p>
          <a:p>
            <a:pPr marL="66675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BQSFIF+MS-UIGothic"/>
                <a:cs typeface="BQSFIF+MS-UIGothic"/>
              </a:rPr>
              <a:t>位置。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3758565" y="4839708"/>
            <a:ext cx="2190750" cy="11620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BQSFIF+MS-UIGothic"/>
                <a:cs typeface="BQSFIF+MS-UIGothic"/>
              </a:rPr>
              <a:t>将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牵</a:t>
            </a:r>
            <a:r>
              <a:rPr sz="1500">
                <a:solidFill>
                  <a:srgbClr val="FFFDFD"/>
                </a:solidFill>
                <a:latin typeface="BQSFIF+MS-UIGothic"/>
                <a:cs typeface="BQSFIF+MS-UIGothic"/>
              </a:rPr>
              <a:t>引装置安装到患者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BQSFIF+MS-UIGothic"/>
                <a:cs typeface="BQSFIF+MS-UIGothic"/>
              </a:rPr>
              <a:t>的骨骼上，确保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稳</a:t>
            </a:r>
            <a:r>
              <a:rPr sz="1500">
                <a:solidFill>
                  <a:srgbClr val="FFFDFD"/>
                </a:solidFill>
                <a:latin typeface="BQSFIF+MS-UIGothic"/>
                <a:cs typeface="BQSFIF+MS-UIGothic"/>
              </a:rPr>
              <a:t>定和</a:t>
            </a:r>
          </a:p>
          <a:p>
            <a:pPr marL="66675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BQSFIF+MS-UIGothic"/>
                <a:cs typeface="BQSFIF+MS-UIGothic"/>
              </a:rPr>
              <a:t>安全。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6597015" y="4839708"/>
            <a:ext cx="2190750" cy="11620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BQSFIF+MS-UIGothic"/>
                <a:cs typeface="BQSFIF+MS-UIGothic"/>
              </a:rPr>
              <a:t>将石膏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夹</a:t>
            </a:r>
            <a:r>
              <a:rPr sz="1500">
                <a:solidFill>
                  <a:srgbClr val="FFFDFD"/>
                </a:solidFill>
                <a:latin typeface="BQSFIF+MS-UIGothic"/>
                <a:cs typeface="BQSFIF+MS-UIGothic"/>
              </a:rPr>
              <a:t>板固定在患者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BQSFIF+MS-UIGothic"/>
                <a:cs typeface="BQSFIF+MS-UIGothic"/>
              </a:rPr>
              <a:t>的肢体上，确保与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牵</a:t>
            </a:r>
            <a:r>
              <a:rPr sz="1500">
                <a:solidFill>
                  <a:srgbClr val="FFFDFD"/>
                </a:solidFill>
                <a:latin typeface="BQSFIF+MS-UIGothic"/>
                <a:cs typeface="BQSFIF+MS-UIGothic"/>
              </a:rPr>
              <a:t>引</a:t>
            </a:r>
          </a:p>
          <a:p>
            <a:pPr marL="28575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BQSFIF+MS-UIGothic"/>
                <a:cs typeface="BQSFIF+MS-UIGothic"/>
              </a:rPr>
              <a:t>装置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连</a:t>
            </a:r>
            <a:r>
              <a:rPr sz="1500">
                <a:solidFill>
                  <a:srgbClr val="FFFDFD"/>
                </a:solidFill>
                <a:latin typeface="BQSFIF+MS-UIGothic"/>
                <a:cs typeface="BQSFIF+MS-UIGothic"/>
              </a:rPr>
              <a:t>接牢固。</a:t>
            </a:r>
          </a:p>
        </p:txBody>
      </p:sp>
      <p:sp>
        <p:nvSpPr>
          <p:cNvPr id="11" name="object 11"/>
          <p:cNvSpPr txBox="1"/>
          <p:nvPr/>
        </p:nvSpPr>
        <p:spPr>
          <a:xfrm>
            <a:off x="9448165" y="4839708"/>
            <a:ext cx="2126753" cy="11620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BQSFIF+MS-UIGothic"/>
                <a:cs typeface="BQSFIF+MS-UIGothic"/>
              </a:rPr>
              <a:t>根据患者的具体情况，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调</a:t>
            </a:r>
            <a:r>
              <a:rPr sz="1500">
                <a:solidFill>
                  <a:srgbClr val="FFFDFD"/>
                </a:solidFill>
                <a:latin typeface="BQSFIF+MS-UIGothic"/>
                <a:cs typeface="BQSFIF+MS-UIGothic"/>
              </a:rPr>
              <a:t>整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牵</a:t>
            </a:r>
            <a:r>
              <a:rPr sz="1500">
                <a:solidFill>
                  <a:srgbClr val="FFFDFD"/>
                </a:solidFill>
                <a:latin typeface="BQSFIF+MS-UIGothic"/>
                <a:cs typeface="BQSFIF+MS-UIGothic"/>
              </a:rPr>
              <a:t>引力的大小，确</a:t>
            </a:r>
          </a:p>
          <a:p>
            <a:pPr marL="38100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BQSFIF+MS-UIGothic"/>
                <a:cs typeface="BQSFIF+MS-UIGothic"/>
              </a:rPr>
              <a:t>保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牵</a:t>
            </a:r>
            <a:r>
              <a:rPr sz="1500">
                <a:solidFill>
                  <a:srgbClr val="FFFDFD"/>
                </a:solidFill>
                <a:latin typeface="BQSFIF+MS-UIGothic"/>
                <a:cs typeface="BQSFIF+MS-UIGothic"/>
              </a:rPr>
              <a:t>引效果。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095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术</a:t>
            </a:r>
            <a:r>
              <a:rPr sz="3000">
                <a:solidFill>
                  <a:srgbClr val="00B6FF"/>
                </a:solidFill>
                <a:latin typeface="BQSFIF+MS-UIGothic"/>
                <a:cs typeface="BQSFIF+MS-UIGothic"/>
              </a:rPr>
              <a:t>后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护</a:t>
            </a:r>
            <a:r>
              <a:rPr sz="3000">
                <a:solidFill>
                  <a:srgbClr val="00B6FF"/>
                </a:solidFill>
                <a:latin typeface="BQSFIF+MS-UIGothic"/>
                <a:cs typeface="BQSFIF+MS-UIGothic"/>
              </a:rPr>
              <a:t>理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857375" y="3600906"/>
            <a:ext cx="1222027" cy="116219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751"/>
              </a:lnSpc>
              <a:spcBef>
                <a:spcPct val="0"/>
              </a:spcBef>
              <a:spcAft>
                <a:spcPct val="0"/>
              </a:spcAft>
            </a:pPr>
            <a:r>
              <a:rPr sz="3600">
                <a:solidFill>
                  <a:srgbClr val="FFFFFF"/>
                </a:solidFill>
                <a:latin typeface="ARCAAU+FCFKWN+MicrosoftYaHei"/>
                <a:cs typeface="ARCAAU+FCFKWN+MicrosoftYaHei"/>
              </a:rPr>
              <a:t>01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535170" y="3600906"/>
            <a:ext cx="1222027" cy="116219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751"/>
              </a:lnSpc>
              <a:spcBef>
                <a:spcPct val="0"/>
              </a:spcBef>
              <a:spcAft>
                <a:spcPct val="0"/>
              </a:spcAft>
            </a:pPr>
            <a:r>
              <a:rPr sz="3600">
                <a:solidFill>
                  <a:srgbClr val="FFFFFF"/>
                </a:solidFill>
                <a:latin typeface="ARCAAU+FCFKWN+MicrosoftYaHei"/>
                <a:cs typeface="ARCAAU+FCFKWN+MicrosoftYaHei"/>
              </a:rPr>
              <a:t>02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7213600" y="3600906"/>
            <a:ext cx="1222027" cy="116219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751"/>
              </a:lnSpc>
              <a:spcBef>
                <a:spcPct val="0"/>
              </a:spcBef>
              <a:spcAft>
                <a:spcPct val="0"/>
              </a:spcAft>
            </a:pPr>
            <a:r>
              <a:rPr sz="3600">
                <a:solidFill>
                  <a:srgbClr val="FFFFFF"/>
                </a:solidFill>
                <a:latin typeface="ARCAAU+FCFKWN+MicrosoftYaHei"/>
                <a:cs typeface="ARCAAU+FCFKWN+MicrosoftYaHei"/>
              </a:rPr>
              <a:t>03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9892030" y="3600906"/>
            <a:ext cx="1222027" cy="116219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751"/>
              </a:lnSpc>
              <a:spcBef>
                <a:spcPct val="0"/>
              </a:spcBef>
              <a:spcAft>
                <a:spcPct val="0"/>
              </a:spcAft>
            </a:pPr>
            <a:r>
              <a:rPr sz="3600">
                <a:solidFill>
                  <a:srgbClr val="FFFFFF"/>
                </a:solidFill>
                <a:latin typeface="ARCAAU+FCFKWN+MicrosoftYaHei"/>
                <a:cs typeface="ARCAAU+FCFKWN+MicrosoftYaHei"/>
              </a:rPr>
              <a:t>04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1676400" y="4788530"/>
            <a:ext cx="1092123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00B6FF"/>
                </a:solidFill>
                <a:latin typeface="SimSun"/>
                <a:cs typeface="SimSun"/>
              </a:rPr>
              <a:t>观</a:t>
            </a:r>
            <a:r>
              <a:rPr sz="1550" spc="25">
                <a:solidFill>
                  <a:srgbClr val="00B6FF"/>
                </a:solidFill>
                <a:latin typeface="BQSFIF+MS-UIGothic"/>
                <a:cs typeface="BQSFIF+MS-UIGothic"/>
              </a:rPr>
              <a:t>察病情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4383404" y="4788530"/>
            <a:ext cx="1092123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00B6FF"/>
                </a:solidFill>
                <a:latin typeface="SimSun"/>
                <a:cs typeface="SimSun"/>
              </a:rPr>
              <a:t>调</a:t>
            </a:r>
            <a:r>
              <a:rPr sz="1550" spc="25">
                <a:solidFill>
                  <a:srgbClr val="00B6FF"/>
                </a:solidFill>
                <a:latin typeface="BQSFIF+MS-UIGothic"/>
                <a:cs typeface="BQSFIF+MS-UIGothic"/>
              </a:rPr>
              <a:t>整</a:t>
            </a:r>
            <a:r>
              <a:rPr sz="1550" spc="25">
                <a:solidFill>
                  <a:srgbClr val="00B6FF"/>
                </a:solidFill>
                <a:latin typeface="SimSun"/>
                <a:cs typeface="SimSun"/>
              </a:rPr>
              <a:t>牵</a:t>
            </a:r>
            <a:r>
              <a:rPr sz="1550">
                <a:solidFill>
                  <a:srgbClr val="00B6FF"/>
                </a:solidFill>
                <a:latin typeface="BQSFIF+MS-UIGothic"/>
                <a:cs typeface="BQSFIF+MS-UIGothic"/>
              </a:rPr>
              <a:t>引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7028180" y="4788530"/>
            <a:ext cx="1092124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00B6FF"/>
                </a:solidFill>
                <a:latin typeface="BQSFIF+MS-UIGothic"/>
                <a:cs typeface="BQSFIF+MS-UIGothic"/>
              </a:rPr>
              <a:t>康复</a:t>
            </a:r>
            <a:r>
              <a:rPr sz="1550" spc="25">
                <a:solidFill>
                  <a:srgbClr val="00B6FF"/>
                </a:solidFill>
                <a:latin typeface="SimSun"/>
                <a:cs typeface="SimSun"/>
              </a:rPr>
              <a:t>训练</a:t>
            </a:r>
          </a:p>
        </p:txBody>
      </p:sp>
      <p:sp>
        <p:nvSpPr>
          <p:cNvPr id="11" name="object 11"/>
          <p:cNvSpPr txBox="1"/>
          <p:nvPr/>
        </p:nvSpPr>
        <p:spPr>
          <a:xfrm>
            <a:off x="9734550" y="4788530"/>
            <a:ext cx="1092124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00B6FF"/>
                </a:solidFill>
                <a:latin typeface="BQSFIF+MS-UIGothic"/>
                <a:cs typeface="BQSFIF+MS-UIGothic"/>
              </a:rPr>
              <a:t>定期复</a:t>
            </a:r>
            <a:r>
              <a:rPr sz="1550">
                <a:solidFill>
                  <a:srgbClr val="00B6FF"/>
                </a:solidFill>
                <a:latin typeface="SimSun"/>
                <a:cs typeface="SimSun"/>
              </a:rPr>
              <a:t>查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5497829" y="1856760"/>
            <a:ext cx="1482328" cy="48424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62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66D3FF"/>
                </a:solidFill>
                <a:latin typeface="HPSTIN+KHTRVE+MicrosoftYaHei-Bold"/>
                <a:cs typeface="HPSTIN+KHTRVE+MicrosoftYaHei-Bold"/>
              </a:rPr>
              <a:t>CATALOGUE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967229" y="3559476"/>
            <a:ext cx="9493104" cy="1206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800"/>
              </a:lnSpc>
              <a:spcBef>
                <a:spcPct val="0"/>
              </a:spcBef>
              <a:spcAft>
                <a:spcPct val="0"/>
              </a:spcAft>
            </a:pPr>
            <a:r>
              <a:rPr sz="3800" spc="25">
                <a:solidFill>
                  <a:srgbClr val="00B6FF"/>
                </a:solidFill>
                <a:latin typeface="BQSFIF+MS-UIGothic"/>
                <a:cs typeface="BQSFIF+MS-UIGothic"/>
              </a:rPr>
              <a:t>石膏</a:t>
            </a:r>
            <a:r>
              <a:rPr sz="3800" spc="27">
                <a:solidFill>
                  <a:srgbClr val="00B6FF"/>
                </a:solidFill>
                <a:latin typeface="SimSun"/>
                <a:cs typeface="SimSun"/>
              </a:rPr>
              <a:t>夹</a:t>
            </a:r>
            <a:r>
              <a:rPr sz="3800" spc="25">
                <a:solidFill>
                  <a:srgbClr val="00B6FF"/>
                </a:solidFill>
                <a:latin typeface="BQSFIF+MS-UIGothic"/>
                <a:cs typeface="BQSFIF+MS-UIGothic"/>
              </a:rPr>
              <a:t>板骨</a:t>
            </a:r>
            <a:r>
              <a:rPr sz="3800" spc="23">
                <a:solidFill>
                  <a:srgbClr val="00B6FF"/>
                </a:solidFill>
                <a:latin typeface="SimSun"/>
                <a:cs typeface="SimSun"/>
              </a:rPr>
              <a:t>牵</a:t>
            </a:r>
            <a:r>
              <a:rPr sz="3800" spc="25">
                <a:solidFill>
                  <a:srgbClr val="00B6FF"/>
                </a:solidFill>
                <a:latin typeface="BQSFIF+MS-UIGothic"/>
                <a:cs typeface="BQSFIF+MS-UIGothic"/>
              </a:rPr>
              <a:t>引固定技</a:t>
            </a:r>
            <a:r>
              <a:rPr sz="3800" spc="23">
                <a:solidFill>
                  <a:srgbClr val="00B6FF"/>
                </a:solidFill>
                <a:latin typeface="SimSun"/>
                <a:cs typeface="SimSun"/>
              </a:rPr>
              <a:t>术</a:t>
            </a:r>
            <a:r>
              <a:rPr sz="3800" spc="27">
                <a:solidFill>
                  <a:srgbClr val="00B6FF"/>
                </a:solidFill>
                <a:latin typeface="BQSFIF+MS-UIGothic"/>
                <a:cs typeface="BQSFIF+MS-UIGothic"/>
              </a:rPr>
              <a:t>的</a:t>
            </a:r>
            <a:r>
              <a:rPr sz="3800" spc="25">
                <a:solidFill>
                  <a:srgbClr val="00B6FF"/>
                </a:solidFill>
                <a:latin typeface="SimSun"/>
                <a:cs typeface="SimSun"/>
              </a:rPr>
              <a:t>优势</a:t>
            </a:r>
            <a:r>
              <a:rPr sz="3800" spc="27">
                <a:solidFill>
                  <a:srgbClr val="00B6FF"/>
                </a:solidFill>
                <a:latin typeface="BQSFIF+MS-UIGothic"/>
                <a:cs typeface="BQSFIF+MS-UIGothic"/>
              </a:rPr>
              <a:t>与</a:t>
            </a:r>
            <a:r>
              <a:rPr sz="3800" spc="23">
                <a:solidFill>
                  <a:srgbClr val="00B6FF"/>
                </a:solidFill>
                <a:latin typeface="SimSun"/>
                <a:cs typeface="SimSun"/>
              </a:rPr>
              <a:t>风险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https://d.book118.com/967153065125006045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Theme Office">
  <a:themeElements>
    <a:clrScheme name="Standard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Standard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Standard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62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21">
      <vt:lpstr>Arial</vt:lpstr>
      <vt:lpstr>Calibri</vt:lpstr>
      <vt:lpstr>BQSFIF+MS-UIGothic</vt:lpstr>
      <vt:lpstr>SimSun</vt:lpstr>
      <vt:lpstr>PLSJHC+IEFATI+ArialMT</vt:lpstr>
      <vt:lpstr>Times New Roman</vt:lpstr>
      <vt:lpstr>HPSTIN+KHTRVE+MicrosoftYaHei-Bold</vt:lpstr>
      <vt:lpstr>ARCAAU+FCFKWN+MicrosoftYaHei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2024-09-20T12:53:33.690</cp:lastPrinted>
  <dcterms:created xsi:type="dcterms:W3CDTF">2024-09-20T04:53:33Z</dcterms:created>
  <dcterms:modified xsi:type="dcterms:W3CDTF">2024-09-20T04:53:34Z</dcterms:modified>
</cp:coreProperties>
</file>