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4" r:id="rId18"/>
    <p:sldId id="306" r:id="rId19"/>
  </p:sldIdLst>
  <p:sldSz cx="12192000" cy="6858000"/>
  <p:notesSz cx="6858000" cy="9144000"/>
  <p:custDataLst>
    <p:tags r:id="rId20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slide" Target="slides/slide17.xml" /><Relationship Id="rId2" Type="http://schemas.openxmlformats.org/officeDocument/2006/relationships/slideMaster" Target="slideMasters/slideMaster2.xml" /><Relationship Id="rId20" Type="http://schemas.openxmlformats.org/officeDocument/2006/relationships/tags" Target="tags/tag1.xml" /><Relationship Id="rId21" Type="http://schemas.openxmlformats.org/officeDocument/2006/relationships/presProps" Target="presProps.xml" /><Relationship Id="rId22" Type="http://schemas.openxmlformats.org/officeDocument/2006/relationships/viewProps" Target="viewProps.xml" /><Relationship Id="rId23" Type="http://schemas.openxmlformats.org/officeDocument/2006/relationships/theme" Target="theme/theme1.xml" /><Relationship Id="rId24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3482E80-FDFB-4FCB-804A-7A9727320AE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A4B4967-B2FA-49D3-B000-4E0A221079C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B471A06-E204-46A3-8752-67AED365B1E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8098F47-4317-4B6B-A5C6-446969BDA19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6EBBD9A4-DB8C-4EB5-BE1E-467F6ECD749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2FA36644-78A1-4076-80E0-E73910220B3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7EE56D21-BF3E-4DDD-BDE4-93256AEA4CA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7D3BD1F-18EF-4F5E-A7EC-48FB0084DCA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E408884-8386-4FAA-AD94-5B551A795A7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EED35B4-089B-4F81-AF98-BC4BED99BD5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031B7A8-9D9C-4757-8EB0-F493A1BB76A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2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6716606401500603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99021" y="1336929"/>
            <a:ext cx="10593957" cy="20920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清洁能源行业市场前景分析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90127" y="5214814"/>
            <a:ext cx="8029457" cy="3729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790127" y="5566988"/>
            <a:ext cx="7315200" cy="3729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2024-01-18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40760" y="0"/>
            <a:ext cx="2809137" cy="3421221"/>
          </a:xfrm>
          <a:prstGeom prst="rect">
            <a:avLst/>
          </a:prstGeom>
          <a:gradFill>
            <a:gsLst>
              <a:gs pos="0">
                <a:schemeClr val="accent2">
                  <a:alpha val="75000"/>
                </a:schemeClr>
              </a:gs>
              <a:gs pos="100000">
                <a:schemeClr val="lt1">
                  <a:alpha val="75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40760" y="1983274"/>
            <a:ext cx="2809137" cy="2809137"/>
          </a:xfrm>
          <a:prstGeom prst="ellipse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2">
                  <a:alpha val="100000"/>
                  <a:lumMod val="60000"/>
                  <a:lumOff val="4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84456" y="2656540"/>
            <a:ext cx="2004496" cy="61493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  <a:spcBef>
                <a:spcPct val="0"/>
              </a:spcBef>
            </a:pPr>
            <a:r>
              <a:rPr lang="en-US" sz="1350">
                <a:solidFill>
                  <a:srgbClr val="FFFFFF">
                    <a:alpha val="4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649672" y="2818600"/>
            <a:ext cx="1766929" cy="183489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44782" y="1304925"/>
            <a:ext cx="5981700" cy="4248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行业概述与发展趋势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政策支持与法规环境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技术创新与成本降低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市场需求分析与预测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竞争格局与主要参与者分析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投资机遇与风险挑战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总结：清洁能源行业市场前景展望</a:t>
            </a:r>
          </a:p>
        </p:txBody>
      </p:sp>
      <p:cxnSp>
        <p:nvCxnSpPr>
          <p:cNvPr id="7" name="Connector 7"/>
          <p:cNvCxnSpPr/>
          <p:nvPr/>
        </p:nvCxnSpPr>
        <p:spPr>
          <a:xfrm flipH="1">
            <a:off x="3198500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cxnSp>
        <p:nvCxnSpPr>
          <p:cNvPr id="8" name="Connector 8"/>
          <p:cNvCxnSpPr/>
          <p:nvPr/>
        </p:nvCxnSpPr>
        <p:spPr>
          <a:xfrm flipH="1">
            <a:off x="1823497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sp>
        <p:nvSpPr>
          <p:cNvPr id="9" name="AutoShape 9"/>
          <p:cNvSpPr/>
          <p:nvPr/>
        </p:nvSpPr>
        <p:spPr>
          <a:xfrm>
            <a:off x="611546" y="2481967"/>
            <a:ext cx="259567" cy="1408741"/>
          </a:xfrm>
          <a:prstGeom prst="rect">
            <a:avLst/>
          </a:prstGeom>
          <a:gradFill>
            <a:gsLst>
              <a:gs pos="0">
                <a:schemeClr val="accent2">
                  <a:alpha val="51000"/>
                </a:schemeClr>
              </a:gs>
              <a:gs pos="100000">
                <a:schemeClr val="lt1">
                  <a:alpha val="51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11546" y="2352184"/>
            <a:ext cx="259567" cy="259567"/>
          </a:xfrm>
          <a:prstGeom prst="ellipse">
            <a:avLst/>
          </a:prstGeom>
          <a:solidFill>
            <a:schemeClr val="accent2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-1022221" y="486945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298477" y="0"/>
            <a:ext cx="668835" cy="1915360"/>
          </a:xfrm>
          <a:prstGeom prst="rect">
            <a:avLst/>
          </a:prstGeom>
          <a:gradFill>
            <a:gsLst>
              <a:gs pos="0">
                <a:schemeClr val="accent2">
                  <a:alpha val="62000"/>
                </a:schemeClr>
              </a:gs>
              <a:gs pos="100000">
                <a:schemeClr val="lt1">
                  <a:alpha val="62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298477" y="1580942"/>
            <a:ext cx="668835" cy="66883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066688" y="5912672"/>
            <a:ext cx="531248" cy="531248"/>
          </a:xfrm>
          <a:prstGeom prst="ellipse">
            <a:avLst/>
          </a:prstGeom>
          <a:gradFill>
            <a:gsLst>
              <a:gs pos="0">
                <a:schemeClr val="accent2">
                  <a:alpha val="59000"/>
                </a:schemeClr>
              </a:gs>
              <a:gs pos="100000">
                <a:schemeClr val="accent2">
                  <a:alpha val="59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0779576" y="-508283"/>
            <a:ext cx="2423643" cy="2423643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78798" y="3644837"/>
            <a:ext cx="9429750" cy="11049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行业概述与发展趋势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060858" y="2108645"/>
            <a:ext cx="7677150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清洁能源定义及分类</a:t>
              </a:r>
            </a:p>
          </p:txBody>
        </p:sp>
      </p:grpSp>
      <p:sp>
        <p:nvSpPr>
          <p:cNvPr id="43" name="TextBox 43"/>
          <p:cNvSpPr txBox="1"/>
          <p:nvPr/>
        </p:nvSpPr>
        <p:spPr>
          <a:xfrm>
            <a:off x="7809821" y="1388973"/>
            <a:ext cx="2987778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清洁能源定义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7809821" y="1823726"/>
            <a:ext cx="3286271" cy="187509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清洁能源是指不产生污染物、温室气体排放低或者能够减少传统能源消耗的能源。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7809821" y="3814445"/>
            <a:ext cx="2987778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清洁能源分类</a:t>
            </a:r>
          </a:p>
        </p:txBody>
      </p:sp>
      <p:sp>
        <p:nvSpPr>
          <p:cNvPr id="46" name="TextBox 46"/>
          <p:cNvSpPr txBox="1"/>
          <p:nvPr/>
        </p:nvSpPr>
        <p:spPr>
          <a:xfrm>
            <a:off x="7809821" y="4249198"/>
            <a:ext cx="3286271" cy="187509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主要包括太阳能、风能、水能、生物质能、地热能等可再生能源，以及核能等。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中国在清洁能源领域取得了显著进展，特别是在太阳能和风能方面。政府大力支持清洁能源发展，通过政策扶持和资金投入推动相关产业和技术的发展。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国内发展现状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欧美国家在清洁能源技术研发和应用方面处于领先地位，特别是在电动汽车、智能电网等领域。同时，他们也在积极推动清洁能源的国际合作和交流。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国外发展现状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国内外发展现状对比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3887197" y="3685961"/>
            <a:ext cx="957459" cy="1913762"/>
          </a:xfrm>
          <a:custGeom>
            <a:rect l="l" t="t" r="r" b="b"/>
            <a:pathLst>
              <a:path w="580906" h="1161893">
                <a:moveTo>
                  <a:pt x="0" y="1141207"/>
                </a:moveTo>
                <a:lnTo>
                  <a:pt x="0" y="1019682"/>
                </a:lnTo>
                <a:cubicBezTo>
                  <a:pt x="0" y="1008793"/>
                  <a:pt x="8622" y="999968"/>
                  <a:pt x="19471" y="999482"/>
                </a:cubicBezTo>
                <a:cubicBezTo>
                  <a:pt x="241511" y="989281"/>
                  <a:pt x="418981" y="805455"/>
                  <a:pt x="418981" y="580946"/>
                </a:cubicBezTo>
                <a:cubicBezTo>
                  <a:pt x="418981" y="356437"/>
                  <a:pt x="241511" y="172612"/>
                  <a:pt x="19471" y="162411"/>
                </a:cubicBezTo>
                <a:cubicBezTo>
                  <a:pt x="8622" y="161925"/>
                  <a:pt x="0" y="153100"/>
                  <a:pt x="0" y="142211"/>
                </a:cubicBezTo>
                <a:lnTo>
                  <a:pt x="0" y="20686"/>
                </a:lnTo>
                <a:cubicBezTo>
                  <a:pt x="0" y="9230"/>
                  <a:pt x="9513" y="0"/>
                  <a:pt x="20929" y="405"/>
                </a:cubicBezTo>
                <a:cubicBezTo>
                  <a:pt x="331582" y="11456"/>
                  <a:pt x="580906" y="267662"/>
                  <a:pt x="580906" y="580946"/>
                </a:cubicBezTo>
                <a:cubicBezTo>
                  <a:pt x="580906" y="894231"/>
                  <a:pt x="331582" y="1150437"/>
                  <a:pt x="20929" y="1161488"/>
                </a:cubicBezTo>
                <a:cubicBezTo>
                  <a:pt x="9513" y="1161893"/>
                  <a:pt x="0" y="1152663"/>
                  <a:pt x="0" y="1141207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4973117" y="2946164"/>
            <a:ext cx="957459" cy="1913762"/>
          </a:xfrm>
          <a:custGeom>
            <a:rect l="l" t="t" r="r" b="b"/>
            <a:pathLst>
              <a:path w="580906" h="1161893">
                <a:moveTo>
                  <a:pt x="0" y="1141207"/>
                </a:moveTo>
                <a:lnTo>
                  <a:pt x="0" y="1019682"/>
                </a:lnTo>
                <a:cubicBezTo>
                  <a:pt x="0" y="1008793"/>
                  <a:pt x="8622" y="999968"/>
                  <a:pt x="19471" y="999482"/>
                </a:cubicBezTo>
                <a:cubicBezTo>
                  <a:pt x="241511" y="989281"/>
                  <a:pt x="418981" y="805455"/>
                  <a:pt x="418981" y="580946"/>
                </a:cubicBezTo>
                <a:cubicBezTo>
                  <a:pt x="418981" y="356437"/>
                  <a:pt x="241511" y="172612"/>
                  <a:pt x="19471" y="162411"/>
                </a:cubicBezTo>
                <a:cubicBezTo>
                  <a:pt x="8622" y="161925"/>
                  <a:pt x="0" y="153100"/>
                  <a:pt x="0" y="142211"/>
                </a:cubicBezTo>
                <a:lnTo>
                  <a:pt x="0" y="20686"/>
                </a:lnTo>
                <a:cubicBezTo>
                  <a:pt x="0" y="9230"/>
                  <a:pt x="9513" y="0"/>
                  <a:pt x="20929" y="405"/>
                </a:cubicBezTo>
                <a:cubicBezTo>
                  <a:pt x="331582" y="11456"/>
                  <a:pt x="580906" y="267662"/>
                  <a:pt x="580906" y="580946"/>
                </a:cubicBezTo>
                <a:cubicBezTo>
                  <a:pt x="580906" y="894231"/>
                  <a:pt x="331582" y="1150437"/>
                  <a:pt x="20929" y="1161488"/>
                </a:cubicBezTo>
                <a:cubicBezTo>
                  <a:pt x="9513" y="1161893"/>
                  <a:pt x="0" y="1152663"/>
                  <a:pt x="0" y="1141207"/>
                </a:cubicBez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6064389" y="2293221"/>
            <a:ext cx="957459" cy="1913762"/>
          </a:xfrm>
          <a:custGeom>
            <a:rect l="l" t="t" r="r" b="b"/>
            <a:pathLst>
              <a:path w="580906" h="1161893">
                <a:moveTo>
                  <a:pt x="0" y="1141207"/>
                </a:moveTo>
                <a:lnTo>
                  <a:pt x="0" y="1019682"/>
                </a:lnTo>
                <a:cubicBezTo>
                  <a:pt x="0" y="1008793"/>
                  <a:pt x="8622" y="999968"/>
                  <a:pt x="19471" y="999482"/>
                </a:cubicBezTo>
                <a:cubicBezTo>
                  <a:pt x="241511" y="989281"/>
                  <a:pt x="418981" y="805455"/>
                  <a:pt x="418981" y="580946"/>
                </a:cubicBezTo>
                <a:cubicBezTo>
                  <a:pt x="418981" y="356437"/>
                  <a:pt x="241511" y="172612"/>
                  <a:pt x="19471" y="162411"/>
                </a:cubicBezTo>
                <a:cubicBezTo>
                  <a:pt x="8622" y="161925"/>
                  <a:pt x="0" y="153100"/>
                  <a:pt x="0" y="142211"/>
                </a:cubicBezTo>
                <a:lnTo>
                  <a:pt x="0" y="20686"/>
                </a:lnTo>
                <a:cubicBezTo>
                  <a:pt x="0" y="9230"/>
                  <a:pt x="9513" y="0"/>
                  <a:pt x="20929" y="405"/>
                </a:cubicBezTo>
                <a:cubicBezTo>
                  <a:pt x="331582" y="11456"/>
                  <a:pt x="580906" y="267662"/>
                  <a:pt x="580906" y="580946"/>
                </a:cubicBezTo>
                <a:cubicBezTo>
                  <a:pt x="580906" y="894231"/>
                  <a:pt x="331582" y="1150437"/>
                  <a:pt x="20929" y="1161488"/>
                </a:cubicBezTo>
                <a:cubicBezTo>
                  <a:pt x="9513" y="1161893"/>
                  <a:pt x="0" y="1152663"/>
                  <a:pt x="0" y="1141207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7175869" y="1575144"/>
            <a:ext cx="957459" cy="1913762"/>
          </a:xfrm>
          <a:custGeom>
            <a:rect l="l" t="t" r="r" b="b"/>
            <a:pathLst>
              <a:path w="580906" h="1161893">
                <a:moveTo>
                  <a:pt x="0" y="1141207"/>
                </a:moveTo>
                <a:lnTo>
                  <a:pt x="0" y="1019682"/>
                </a:lnTo>
                <a:cubicBezTo>
                  <a:pt x="0" y="1008793"/>
                  <a:pt x="8622" y="999968"/>
                  <a:pt x="19471" y="999482"/>
                </a:cubicBezTo>
                <a:cubicBezTo>
                  <a:pt x="241511" y="989281"/>
                  <a:pt x="418981" y="805455"/>
                  <a:pt x="418981" y="580946"/>
                </a:cubicBezTo>
                <a:cubicBezTo>
                  <a:pt x="418981" y="356437"/>
                  <a:pt x="241511" y="172612"/>
                  <a:pt x="19471" y="162411"/>
                </a:cubicBezTo>
                <a:cubicBezTo>
                  <a:pt x="8622" y="161925"/>
                  <a:pt x="0" y="153100"/>
                  <a:pt x="0" y="142211"/>
                </a:cubicBezTo>
                <a:lnTo>
                  <a:pt x="0" y="20686"/>
                </a:lnTo>
                <a:cubicBezTo>
                  <a:pt x="0" y="9230"/>
                  <a:pt x="9513" y="0"/>
                  <a:pt x="20929" y="405"/>
                </a:cubicBezTo>
                <a:cubicBezTo>
                  <a:pt x="331582" y="11456"/>
                  <a:pt x="580906" y="267662"/>
                  <a:pt x="580906" y="580946"/>
                </a:cubicBezTo>
                <a:cubicBezTo>
                  <a:pt x="580906" y="894231"/>
                  <a:pt x="331582" y="1150437"/>
                  <a:pt x="20929" y="1161488"/>
                </a:cubicBezTo>
                <a:cubicBezTo>
                  <a:pt x="9513" y="1161893"/>
                  <a:pt x="0" y="1152663"/>
                  <a:pt x="0" y="1141207"/>
                </a:cubicBez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3689807" y="4081438"/>
            <a:ext cx="876300" cy="10763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6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A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844656" y="3361539"/>
            <a:ext cx="876300" cy="10763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6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B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5930576" y="2688699"/>
            <a:ext cx="876300" cy="10763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6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021848" y="1970621"/>
            <a:ext cx="876300" cy="10763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6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D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64117" y="3897206"/>
            <a:ext cx="3474458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技术创新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343183" y="4453085"/>
            <a:ext cx="3247341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随着科技的不断进步，清洁能源技术将不断创新和完善，提高能源利用效率和降低成本。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7021848" y="3829597"/>
            <a:ext cx="3434925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市场需求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7021848" y="4385476"/>
            <a:ext cx="3727031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随着环保意识的提高和能源结构的调整，市场对清洁能源的需求将不断增加，为清洁能源行业提供广阔的发展空间。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8276238" y="1408158"/>
            <a:ext cx="3434925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国际合作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276238" y="1964037"/>
            <a:ext cx="3727031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各国将加强在清洁能源领域的国际合作和交流，共同应对全球能源和环境挑战。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309174" y="1453224"/>
            <a:ext cx="3461281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政策支持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1043424" y="2035855"/>
            <a:ext cx="3727031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各国政府将继续加大对清洁能源的政策扶持力度，推动清洁能源产业的快速发展。</a:t>
            </a:r>
          </a:p>
        </p:txBody>
      </p: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未来发展趋势预测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78798" y="3644837"/>
            <a:ext cx="9429750" cy="11049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政策支持与法规环境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060858" y="2108645"/>
            <a:ext cx="7677150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国家积极推动能源消费结构转型，大力发展清洁能源，降低化石能源消费比重。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能源转型战略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333" b="333"/>
          <a:stretch>
            <a:fillRect/>
          </a:stretch>
        </p:blipFill>
        <p:spPr>
          <a:xfrm>
            <a:off x="6096000" y="1153983"/>
            <a:ext cx="5194482" cy="5194482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随着环保意识的提高，国家出台一系列严格的环保政策，推动清洁能源的广泛应用。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环保政策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鼓励企业加大清洁能源技术研发和创新投入，提升产业核心竞争力。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创新驱动政策</a:t>
            </a: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国家层面政策导向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4" name="TextBox 4"/>
          <p:cNvSpPr txBox="1"/>
          <p:nvPr/>
        </p:nvSpPr>
        <p:spPr>
          <a:xfrm>
            <a:off x="1084612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差异化政策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各地根据资源禀赋、产业基础等条件，制定差异化清洁能源发展政策，促进区域协调发展。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8" name="TextBox 8"/>
          <p:cNvSpPr txBox="1"/>
          <p:nvPr/>
        </p:nvSpPr>
        <p:spPr>
          <a:xfrm>
            <a:off x="4852198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示范工程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地方政府通过示范工程建设，推动清洁能源技术的落地应用和产业化发展。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12" name="TextBox 12"/>
          <p:cNvSpPr txBox="1"/>
          <p:nvPr/>
        </p:nvSpPr>
        <p:spPr>
          <a:xfrm>
            <a:off x="8619785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配套措施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完善清洁能源基础设施建设、加强人才培养和引进等配套措施，营造良好的发展环境。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地方层面政策实施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341061" y="1169291"/>
            <a:ext cx="2281112" cy="2281112"/>
          </a:xfrm>
          <a:prstGeom prst="ellipse">
            <a:avLst/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6177468" y="1976779"/>
            <a:ext cx="608297" cy="608297"/>
          </a:xfrm>
          <a:custGeom>
            <a:rect l="l" t="t" r="r" b="b"/>
            <a:pathLst>
              <a:path w="304800" h="304800">
                <a:moveTo>
                  <a:pt x="167640" y="0"/>
                </a:moveTo>
                <a:lnTo>
                  <a:pt x="182880" y="0"/>
                </a:lnTo>
                <a:lnTo>
                  <a:pt x="182880" y="45720"/>
                </a:lnTo>
                <a:lnTo>
                  <a:pt x="228600" y="152400"/>
                </a:lnTo>
                <a:lnTo>
                  <a:pt x="228600" y="274320"/>
                </a:lnTo>
                <a:cubicBezTo>
                  <a:pt x="228600" y="291151"/>
                  <a:pt x="214951" y="304800"/>
                  <a:pt x="198120" y="304800"/>
                </a:cubicBezTo>
                <a:lnTo>
                  <a:pt x="198120" y="304800"/>
                </a:lnTo>
                <a:lnTo>
                  <a:pt x="76200" y="304800"/>
                </a:lnTo>
                <a:cubicBezTo>
                  <a:pt x="59436" y="304800"/>
                  <a:pt x="40996" y="291998"/>
                  <a:pt x="35052" y="276149"/>
                </a:cubicBezTo>
                <a:lnTo>
                  <a:pt x="0" y="182880"/>
                </a:lnTo>
                <a:lnTo>
                  <a:pt x="0" y="152400"/>
                </a:lnTo>
                <a:cubicBezTo>
                  <a:pt x="0" y="135569"/>
                  <a:pt x="13649" y="121920"/>
                  <a:pt x="30480" y="121920"/>
                </a:cubicBezTo>
                <a:lnTo>
                  <a:pt x="30480" y="121920"/>
                </a:lnTo>
                <a:lnTo>
                  <a:pt x="137160" y="121920"/>
                </a:lnTo>
                <a:lnTo>
                  <a:pt x="137160" y="30480"/>
                </a:lnTo>
                <a:cubicBezTo>
                  <a:pt x="137160" y="13649"/>
                  <a:pt x="150809" y="0"/>
                  <a:pt x="167640" y="0"/>
                </a:cubicBezTo>
                <a:lnTo>
                  <a:pt x="167640" y="0"/>
                </a:lnTo>
                <a:close/>
                <a:moveTo>
                  <a:pt x="259080" y="152400"/>
                </a:moveTo>
                <a:lnTo>
                  <a:pt x="304800" y="152400"/>
                </a:lnTo>
                <a:lnTo>
                  <a:pt x="304800" y="304800"/>
                </a:lnTo>
                <a:lnTo>
                  <a:pt x="259080" y="304800"/>
                </a:lnTo>
                <a:lnTo>
                  <a:pt x="259080" y="1524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4569827" y="2585076"/>
            <a:ext cx="1911789" cy="1911789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156399" y="3235877"/>
            <a:ext cx="738646" cy="610186"/>
          </a:xfrm>
          <a:custGeom>
            <a:rect l="l" t="t" r="r" b="b"/>
            <a:pathLst>
              <a:path w="304800" h="304800">
                <a:moveTo>
                  <a:pt x="106680" y="0"/>
                </a:moveTo>
                <a:lnTo>
                  <a:pt x="91440" y="0"/>
                </a:lnTo>
                <a:lnTo>
                  <a:pt x="0" y="45720"/>
                </a:lnTo>
                <a:lnTo>
                  <a:pt x="0" y="137160"/>
                </a:lnTo>
                <a:lnTo>
                  <a:pt x="60960" y="121920"/>
                </a:lnTo>
                <a:lnTo>
                  <a:pt x="60960" y="304800"/>
                </a:lnTo>
                <a:lnTo>
                  <a:pt x="243840" y="304800"/>
                </a:lnTo>
                <a:lnTo>
                  <a:pt x="243840" y="121920"/>
                </a:lnTo>
                <a:lnTo>
                  <a:pt x="304800" y="137160"/>
                </a:lnTo>
                <a:lnTo>
                  <a:pt x="304800" y="45720"/>
                </a:lnTo>
                <a:lnTo>
                  <a:pt x="213360" y="0"/>
                </a:lnTo>
                <a:lnTo>
                  <a:pt x="198120" y="0"/>
                </a:lnTo>
                <a:cubicBezTo>
                  <a:pt x="198120" y="25251"/>
                  <a:pt x="177651" y="45720"/>
                  <a:pt x="152400" y="45720"/>
                </a:cubicBezTo>
                <a:cubicBezTo>
                  <a:pt x="127149" y="45720"/>
                  <a:pt x="106680" y="25251"/>
                  <a:pt x="106680" y="0"/>
                </a:cubicBezTo>
                <a:lnTo>
                  <a:pt x="106680" y="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5905908" y="3792072"/>
            <a:ext cx="1520741" cy="152074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301722" y="4207073"/>
            <a:ext cx="729113" cy="690739"/>
          </a:xfrm>
          <a:custGeom>
            <a:rect l="l" t="t" r="r" b="b"/>
            <a:pathLst>
              <a:path w="304800" h="304800">
                <a:moveTo>
                  <a:pt x="152800" y="79486"/>
                </a:moveTo>
                <a:cubicBezTo>
                  <a:pt x="152800" y="79486"/>
                  <a:pt x="133750" y="38891"/>
                  <a:pt x="90888" y="38891"/>
                </a:cubicBezTo>
                <a:cubicBezTo>
                  <a:pt x="44053" y="38891"/>
                  <a:pt x="19450" y="78581"/>
                  <a:pt x="19450" y="118262"/>
                </a:cubicBezTo>
                <a:cubicBezTo>
                  <a:pt x="19450" y="184147"/>
                  <a:pt x="152800" y="265900"/>
                  <a:pt x="152800" y="265900"/>
                </a:cubicBezTo>
                <a:cubicBezTo>
                  <a:pt x="152800" y="265900"/>
                  <a:pt x="285350" y="184937"/>
                  <a:pt x="285350" y="118262"/>
                </a:cubicBezTo>
                <a:cubicBezTo>
                  <a:pt x="285350" y="77781"/>
                  <a:pt x="259956" y="38891"/>
                  <a:pt x="214713" y="38891"/>
                </a:cubicBezTo>
                <a:cubicBezTo>
                  <a:pt x="169469" y="38891"/>
                  <a:pt x="152800" y="79486"/>
                  <a:pt x="152800" y="79486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5227005" y="4767462"/>
            <a:ext cx="1336080" cy="1336080"/>
          </a:xfrm>
          <a:prstGeom prst="ellipse">
            <a:avLst/>
          </a:prstGeom>
          <a:solidFill>
            <a:schemeClr val="accent3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5633397" y="5196504"/>
            <a:ext cx="523295" cy="477996"/>
          </a:xfrm>
          <a:custGeom>
            <a:rect l="l" t="t" r="r" b="b"/>
            <a:pathLst>
              <a:path w="304800" h="304800">
                <a:moveTo>
                  <a:pt x="285750" y="171450"/>
                </a:moveTo>
                <a:lnTo>
                  <a:pt x="266700" y="171450"/>
                </a:lnTo>
                <a:lnTo>
                  <a:pt x="266700" y="133350"/>
                </a:lnTo>
                <a:cubicBezTo>
                  <a:pt x="266700" y="70247"/>
                  <a:pt x="215503" y="19050"/>
                  <a:pt x="152400" y="19050"/>
                </a:cubicBezTo>
                <a:cubicBezTo>
                  <a:pt x="89297" y="19050"/>
                  <a:pt x="38100" y="70247"/>
                  <a:pt x="38100" y="133350"/>
                </a:cubicBezTo>
                <a:lnTo>
                  <a:pt x="38100" y="171450"/>
                </a:lnTo>
                <a:lnTo>
                  <a:pt x="19050" y="171450"/>
                </a:lnTo>
                <a:cubicBezTo>
                  <a:pt x="8525" y="171450"/>
                  <a:pt x="0" y="179975"/>
                  <a:pt x="0" y="190500"/>
                </a:cubicBezTo>
                <a:lnTo>
                  <a:pt x="0" y="266700"/>
                </a:lnTo>
                <a:cubicBezTo>
                  <a:pt x="0" y="277225"/>
                  <a:pt x="8525" y="285750"/>
                  <a:pt x="19050" y="285750"/>
                </a:cubicBezTo>
                <a:lnTo>
                  <a:pt x="76200" y="285750"/>
                </a:lnTo>
                <a:lnTo>
                  <a:pt x="76200" y="133350"/>
                </a:lnTo>
                <a:cubicBezTo>
                  <a:pt x="76200" y="91307"/>
                  <a:pt x="110357" y="57150"/>
                  <a:pt x="152400" y="57150"/>
                </a:cubicBezTo>
                <a:cubicBezTo>
                  <a:pt x="194443" y="57150"/>
                  <a:pt x="228600" y="91307"/>
                  <a:pt x="228600" y="133350"/>
                </a:cubicBezTo>
                <a:lnTo>
                  <a:pt x="228600" y="285750"/>
                </a:lnTo>
                <a:lnTo>
                  <a:pt x="285750" y="285750"/>
                </a:lnTo>
                <a:cubicBezTo>
                  <a:pt x="296275" y="285750"/>
                  <a:pt x="304800" y="277225"/>
                  <a:pt x="304800" y="266700"/>
                </a:cubicBezTo>
                <a:lnTo>
                  <a:pt x="304800" y="190500"/>
                </a:lnTo>
                <a:cubicBezTo>
                  <a:pt x="304800" y="179975"/>
                  <a:pt x="296275" y="171450"/>
                  <a:pt x="285750" y="1714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35748" y="1306554"/>
            <a:ext cx="4044911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环保标准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035748" y="1924551"/>
            <a:ext cx="3302539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制定严格的环保法规和标准，要求企业加强环保投入和管理，降低污染排放。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8035748" y="3522491"/>
            <a:ext cx="3952667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投资支持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035748" y="4140488"/>
            <a:ext cx="3302539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政府通过投资、贷款等方式支持清洁能源企业的发展，推动企业做大做强。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970539" y="4596774"/>
            <a:ext cx="369398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税收优惠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361981" y="5214771"/>
            <a:ext cx="3302539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对清洁能源企业给予一定的税收优惠政策，降低企业经营成本，提高市场竞争力。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392947" y="2524256"/>
            <a:ext cx="3741824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市场准入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689125" y="3142253"/>
            <a:ext cx="344564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法规对企业进入清洁能源市场设定一定门槛，确保市场主体的质量和竞争力。</a:t>
            </a:r>
          </a:p>
        </p:txBody>
      </p: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法规环境对企业影响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78798" y="3644837"/>
            <a:ext cx="9429750" cy="11049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技术创新与成本降低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060858" y="2108645"/>
            <a:ext cx="7677150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31631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05998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662092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196862" y="1742733"/>
            <a:ext cx="3798277" cy="3798277"/>
          </a:xfrm>
          <a:prstGeom prst="ellipse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170411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太阳能光伏技术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170411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光伏电池效率不断提升，新型材料如钙钛矿的应用有望降低成本。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707422" y="2510291"/>
            <a:ext cx="2800350" cy="1076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风能技术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707422" y="3541108"/>
            <a:ext cx="2924175" cy="12477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大型风机、海上风电及储能技术的创新，提高了风能利用率和稳定性。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226846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氢能技术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226846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电解水制氢、氢燃料电池等关键技术取得突破，推动氢能产业发展。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312666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507874" y="6318935"/>
            <a:ext cx="701468" cy="12299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54963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7715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>
            <a:off x="1209343" y="6393165"/>
            <a:ext cx="10991852" cy="0"/>
          </a:xfrm>
          <a:prstGeom prst="line">
            <a:avLst/>
          </a:prstGeom>
          <a:ln w="14288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grpSp>
        <p:nvGrpSpPr>
          <p:cNvPr id="17" name="Group 1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8" name="AutoShape 1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TextBox 3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关键技术创新进展</a:t>
              </a:r>
            </a:p>
          </p:txBody>
        </p:sp>
      </p:grpSp>
      <p:sp>
        <p:nvSpPr>
          <p:cNvPr id="39" name="AutoShape 39"/>
          <p:cNvSpPr/>
          <p:nvPr/>
        </p:nvSpPr>
        <p:spPr>
          <a:xfrm>
            <a:off x="680115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686783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10237651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10304326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TextBox 43"/>
          <p:cNvSpPr txBox="1"/>
          <p:nvPr/>
        </p:nvSpPr>
        <p:spPr>
          <a:xfrm>
            <a:off x="10207807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6761790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3030145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H="1" flipV="1">
            <a:off x="5226940" y="2711199"/>
            <a:ext cx="869059" cy="556467"/>
          </a:xfrm>
          <a:prstGeom prst="line">
            <a:avLst/>
          </a:prstGeom>
          <a:ln w="1905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3" name="Connector 3"/>
          <p:cNvCxnSpPr/>
          <p:nvPr/>
        </p:nvCxnSpPr>
        <p:spPr>
          <a:xfrm flipH="1">
            <a:off x="6085799" y="2787060"/>
            <a:ext cx="787048" cy="457877"/>
          </a:xfrm>
          <a:prstGeom prst="line">
            <a:avLst/>
          </a:prstGeom>
          <a:ln w="1905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4" name="Connector 4"/>
          <p:cNvCxnSpPr/>
          <p:nvPr/>
        </p:nvCxnSpPr>
        <p:spPr>
          <a:xfrm flipH="1" flipV="1">
            <a:off x="6096000" y="3252176"/>
            <a:ext cx="0" cy="1146048"/>
          </a:xfrm>
          <a:prstGeom prst="line">
            <a:avLst/>
          </a:prstGeom>
          <a:ln w="1905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5" name="AutoShape 5"/>
          <p:cNvSpPr/>
          <p:nvPr/>
        </p:nvSpPr>
        <p:spPr>
          <a:xfrm>
            <a:off x="654974" y="1746676"/>
            <a:ext cx="4692565" cy="1777323"/>
          </a:xfrm>
          <a:prstGeom prst="snip1Rect">
            <a:avLst>
              <a:gd name="adj" fmla="val 25816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897941" y="2525610"/>
            <a:ext cx="419981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通过扩大生产规模，降低单位产品的生产成本。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897941" y="1951443"/>
            <a:ext cx="3851172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规模化生产</a:t>
            </a:r>
          </a:p>
        </p:txBody>
      </p:sp>
      <p:sp>
        <p:nvSpPr>
          <p:cNvPr id="8" name="AutoShape 8"/>
          <p:cNvSpPr/>
          <p:nvPr/>
        </p:nvSpPr>
        <p:spPr>
          <a:xfrm>
            <a:off x="5575257" y="2695566"/>
            <a:ext cx="1041485" cy="1064453"/>
          </a:xfrm>
          <a:prstGeom prst="ellipse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5692637" y="2815534"/>
            <a:ext cx="806727" cy="82451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 rot="10800000">
            <a:off x="5065769" y="1746676"/>
            <a:ext cx="281771" cy="281771"/>
          </a:xfrm>
          <a:prstGeom prst="rtTriangl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862010" y="1746676"/>
            <a:ext cx="4692565" cy="1777323"/>
          </a:xfrm>
          <a:prstGeom prst="snip1Rect">
            <a:avLst>
              <a:gd name="adj" fmla="val 25816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 rot="10800000">
            <a:off x="11272804" y="1746676"/>
            <a:ext cx="281771" cy="281771"/>
          </a:xfrm>
          <a:prstGeom prst="rt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2304288" y="4201903"/>
            <a:ext cx="7583424" cy="1744811"/>
          </a:xfrm>
          <a:prstGeom prst="snip1Rect">
            <a:avLst>
              <a:gd name="adj" fmla="val 25374"/>
            </a:avLst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 rot="10800000">
            <a:off x="9605942" y="4201903"/>
            <a:ext cx="281771" cy="281771"/>
          </a:xfrm>
          <a:prstGeom prst="rtTriangle">
            <a:avLst/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7096195" y="2525610"/>
            <a:ext cx="419981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优化原材料采购、物流运输等环节，减少不必要的成本支出。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7096195" y="1966682"/>
            <a:ext cx="3948708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供应链优化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2571608" y="4965724"/>
            <a:ext cx="68766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政府提供税收优惠、补贴等政策支持，降低企业运营成本。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2571608" y="4415940"/>
            <a:ext cx="4371364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政策支持</a:t>
            </a:r>
          </a:p>
        </p:txBody>
      </p:sp>
      <p:sp>
        <p:nvSpPr>
          <p:cNvPr id="19" name="Freeform 19"/>
          <p:cNvSpPr/>
          <p:nvPr/>
        </p:nvSpPr>
        <p:spPr>
          <a:xfrm>
            <a:off x="5885368" y="3029673"/>
            <a:ext cx="396240" cy="420624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成本降低途径探讨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8154" r="8154"/>
          <a:stretch>
            <a:fillRect/>
          </a:stretch>
        </p:blipFill>
        <p:spPr>
          <a:xfrm>
            <a:off x="-276408" y="1784333"/>
            <a:ext cx="3774096" cy="377409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3853566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853566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054790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清洁能源技术与分布式能源系统相结合，提高能源利用效率。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066852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分布式能源</a:t>
            </a:r>
          </a:p>
        </p:txBody>
      </p:sp>
      <p:sp>
        <p:nvSpPr>
          <p:cNvPr id="7" name="AutoShape 7"/>
          <p:cNvSpPr/>
          <p:nvPr/>
        </p:nvSpPr>
        <p:spPr>
          <a:xfrm>
            <a:off x="7873179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873179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8086465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智能电网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853566" y="4213236"/>
            <a:ext cx="3657600" cy="1989696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853566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066852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交通领域应用</a:t>
            </a:r>
          </a:p>
        </p:txBody>
      </p:sp>
      <p:sp>
        <p:nvSpPr>
          <p:cNvPr id="13" name="AutoShape 13"/>
          <p:cNvSpPr/>
          <p:nvPr/>
        </p:nvSpPr>
        <p:spPr>
          <a:xfrm>
            <a:off x="7873179" y="4213236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873179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8086465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工业领域应用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8074403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清洁能源并网技术不断发展，推动智能电网建设，提高电网运行稳定性。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4054790" y="46755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清洁能源在电动汽车、船舶等领域的应用不断拓展，推动交通领域低碳化。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8074403" y="46791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清洁能源在工业领域的应用，如热力供应、动力驱动等，有助于降低工业能耗和排放。</a:t>
            </a:r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技术应用前景展望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78798" y="3644837"/>
            <a:ext cx="9429750" cy="11049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市场需求分析与预测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060858" y="2108645"/>
            <a:ext cx="7677150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H="1">
            <a:off x="1209188" y="1082466"/>
            <a:ext cx="0" cy="5775534"/>
          </a:xfrm>
          <a:prstGeom prst="line">
            <a:avLst/>
          </a:prstGeom>
          <a:ln w="19050">
            <a:solidFill>
              <a:schemeClr val="accent1"/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>
            <a:off x="873196" y="1332346"/>
            <a:ext cx="669478" cy="669478"/>
          </a:xfrm>
          <a:prstGeom prst="ellipse">
            <a:avLst/>
          </a:prstGeom>
          <a:solidFill>
            <a:schemeClr val="accent2">
              <a:alpha val="42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988282" y="1447432"/>
            <a:ext cx="439305" cy="43930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2152036" y="1308906"/>
            <a:ext cx="9189734" cy="64455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 rot="-5400000">
            <a:off x="1919801" y="1473900"/>
            <a:ext cx="276816" cy="314563"/>
          </a:xfrm>
          <a:prstGeom prst="triangl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2152036" y="3067327"/>
            <a:ext cx="9189734" cy="64455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 rot="-5400000">
            <a:off x="1919801" y="3232320"/>
            <a:ext cx="276816" cy="314563"/>
          </a:xfrm>
          <a:prstGeom prst="triangl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2152036" y="4825747"/>
            <a:ext cx="9189734" cy="64455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 rot="-5400000">
            <a:off x="1919801" y="4990741"/>
            <a:ext cx="276816" cy="314563"/>
          </a:xfrm>
          <a:prstGeom prst="triangl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2373184" y="1262276"/>
            <a:ext cx="7153570" cy="73152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能源领域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72823" y="2048316"/>
            <a:ext cx="8972550" cy="8953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随着全球能源消费的不断增长，清洁能源在能源领域的需求日益凸显。各国政府纷纷提高清洁能源在能源消费中的比重，以应对气候变化和环境污染问题。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393609" y="3024192"/>
            <a:ext cx="7153570" cy="73152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交通领域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72823" y="3785029"/>
            <a:ext cx="8943975" cy="8953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电动汽车的普及和氢能源汽车的发展，推动了清洁能源在交通领域的需求。此外，公共交通和物流运输等领域也在积极探索清洁能源的应用。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2430185" y="4789171"/>
            <a:ext cx="7153570" cy="73152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建筑领域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2291111" y="5543449"/>
            <a:ext cx="8915400" cy="9620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建筑领域是能源消耗大户，因此清洁能源在建筑领域的应用具有广阔的市场前景。太阳能、风能等清洁能源在建筑供暖、制冷、照明等方面的应用逐渐普及。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873196" y="3067327"/>
            <a:ext cx="669478" cy="669478"/>
          </a:xfrm>
          <a:prstGeom prst="ellipse">
            <a:avLst/>
          </a:prstGeom>
          <a:solidFill>
            <a:schemeClr val="accent2">
              <a:alpha val="42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88282" y="3182413"/>
            <a:ext cx="439305" cy="43930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873196" y="4825747"/>
            <a:ext cx="669478" cy="669478"/>
          </a:xfrm>
          <a:prstGeom prst="ellipse">
            <a:avLst/>
          </a:prstGeom>
          <a:solidFill>
            <a:schemeClr val="accent2">
              <a:alpha val="42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88282" y="4940833"/>
            <a:ext cx="439305" cy="43930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不同领域市场需求现状</a:t>
              </a:r>
            </a:p>
          </p:txBody>
        </p:sp>
      </p:grp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https://d.book118.com/967166064015006035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BFF"/>
      </a:lt1>
      <a:dk2>
        <a:srgbClr val="002F40"/>
      </a:dk2>
      <a:lt2>
        <a:srgbClr val="FFFFFF"/>
      </a:lt2>
      <a:accent1>
        <a:srgbClr val="3045FD"/>
      </a:accent1>
      <a:accent2>
        <a:srgbClr val="0085FF"/>
      </a:accent2>
      <a:accent3>
        <a:srgbClr val="2947E8"/>
      </a:accent3>
      <a:accent4>
        <a:srgbClr val="3CD6DF"/>
      </a:accent4>
      <a:accent5>
        <a:srgbClr val="73DDE3"/>
      </a:accent5>
      <a:accent6>
        <a:srgbClr val="FFC67C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100</Paragraphs>
  <Slides>17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17</vt:i4>
      </vt:variant>
    </vt:vector>
  </HeadingPairs>
  <TitlesOfParts>
    <vt:vector baseType="lpstr" size="21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2024-09-09T08:35:11.756</cp:lastPrinted>
  <dcterms:created xsi:type="dcterms:W3CDTF">2024-09-09T00:35:11Z</dcterms:created>
  <dcterms:modified xsi:type="dcterms:W3CDTF">2024-09-09T00:35:14Z</dcterms:modified>
</cp:coreProperties>
</file>