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2"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tags" Target="tags/tag1.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59819EFC-58BB-4BD2-8F25-D69591CDC94B}"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01" name="PlaceHolder 1"/>
          <p:cNvSpPr>
            <a:spLocks noGrp="1"/>
          </p:cNvSpPr>
          <p:nvPr>
            <p:ph type="sldImg"/>
          </p:nvPr>
        </p:nvSpPr>
        <p:spPr>
          <a:xfrm>
            <a:off x="685800" y="1143000"/>
            <a:ext cx="5486040" cy="3085920"/>
          </a:xfrm>
          <a:prstGeom prst="rect">
            <a:avLst/>
          </a:prstGeom>
          <a:ln w="0">
            <a:noFill/>
          </a:ln>
        </p:spPr>
      </p:sp>
      <p:sp>
        <p:nvSpPr>
          <p:cNvPr id="302"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03"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04" name="PlaceHolder 1"/>
          <p:cNvSpPr>
            <a:spLocks noGrp="1"/>
          </p:cNvSpPr>
          <p:nvPr>
            <p:ph type="sldImg"/>
          </p:nvPr>
        </p:nvSpPr>
        <p:spPr>
          <a:xfrm>
            <a:off x="685800" y="1143000"/>
            <a:ext cx="5486040" cy="3085920"/>
          </a:xfrm>
          <a:prstGeom prst="rect">
            <a:avLst/>
          </a:prstGeom>
          <a:ln w="0">
            <a:noFill/>
          </a:ln>
        </p:spPr>
      </p:sp>
      <p:sp>
        <p:nvSpPr>
          <p:cNvPr id="305"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06"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07" name="PlaceHolder 1"/>
          <p:cNvSpPr>
            <a:spLocks noGrp="1"/>
          </p:cNvSpPr>
          <p:nvPr>
            <p:ph type="sldImg"/>
          </p:nvPr>
        </p:nvSpPr>
        <p:spPr>
          <a:xfrm>
            <a:off x="685800" y="1143000"/>
            <a:ext cx="5486040" cy="3085920"/>
          </a:xfrm>
          <a:prstGeom prst="rect">
            <a:avLst/>
          </a:prstGeom>
          <a:ln w="0">
            <a:noFill/>
          </a:ln>
        </p:spPr>
      </p:sp>
      <p:sp>
        <p:nvSpPr>
          <p:cNvPr id="308"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09"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0" name="PlaceHolder 1"/>
          <p:cNvSpPr>
            <a:spLocks noGrp="1"/>
          </p:cNvSpPr>
          <p:nvPr>
            <p:ph type="sldImg"/>
          </p:nvPr>
        </p:nvSpPr>
        <p:spPr>
          <a:xfrm>
            <a:off x="685800" y="1143000"/>
            <a:ext cx="5486040" cy="3085920"/>
          </a:xfrm>
          <a:prstGeom prst="rect">
            <a:avLst/>
          </a:prstGeom>
          <a:ln w="0">
            <a:noFill/>
          </a:ln>
        </p:spPr>
      </p:sp>
      <p:sp>
        <p:nvSpPr>
          <p:cNvPr id="311"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12"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3" name="PlaceHolder 1"/>
          <p:cNvSpPr>
            <a:spLocks noGrp="1"/>
          </p:cNvSpPr>
          <p:nvPr>
            <p:ph type="sldImg"/>
          </p:nvPr>
        </p:nvSpPr>
        <p:spPr>
          <a:xfrm>
            <a:off x="685800" y="1143000"/>
            <a:ext cx="5486040" cy="3085920"/>
          </a:xfrm>
          <a:prstGeom prst="rect">
            <a:avLst/>
          </a:prstGeom>
          <a:ln w="0">
            <a:noFill/>
          </a:ln>
        </p:spPr>
      </p:sp>
      <p:sp>
        <p:nvSpPr>
          <p:cNvPr id="314"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15"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6" name="PlaceHolder 1"/>
          <p:cNvSpPr>
            <a:spLocks noGrp="1"/>
          </p:cNvSpPr>
          <p:nvPr>
            <p:ph type="sldImg"/>
          </p:nvPr>
        </p:nvSpPr>
        <p:spPr>
          <a:xfrm>
            <a:off x="685800" y="1143000"/>
            <a:ext cx="5486040" cy="3085920"/>
          </a:xfrm>
          <a:prstGeom prst="rect">
            <a:avLst/>
          </a:prstGeom>
          <a:ln w="0">
            <a:noFill/>
          </a:ln>
        </p:spPr>
      </p:sp>
      <p:sp>
        <p:nvSpPr>
          <p:cNvPr id="317"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18"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9" name="PlaceHolder 1"/>
          <p:cNvSpPr>
            <a:spLocks noGrp="1"/>
          </p:cNvSpPr>
          <p:nvPr>
            <p:ph type="sldImg"/>
          </p:nvPr>
        </p:nvSpPr>
        <p:spPr>
          <a:xfrm>
            <a:off x="685800" y="1143000"/>
            <a:ext cx="5486040" cy="3085920"/>
          </a:xfrm>
          <a:prstGeom prst="rect">
            <a:avLst/>
          </a:prstGeom>
          <a:ln w="0">
            <a:noFill/>
          </a:ln>
        </p:spPr>
      </p:sp>
      <p:sp>
        <p:nvSpPr>
          <p:cNvPr id="320"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1"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F053068-C412-4568-A4C9-27024AD9EE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3E2E25-396D-4936-B678-7A85CCC79E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5197504-9BFE-4271-A6CF-138F0FC160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C8C41BA-AA8D-4391-B405-211D202983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82AB5E8-D8EE-413C-B4F8-71081A4F1C2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DD21295-4897-42CD-95D9-5D0BE8AC260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A286300-5609-4710-9CEE-86C904B4FF1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840B294-E4AE-49D3-9BA5-380AD2A4F2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04B528C-E0FE-4DE8-88EB-C0992A1BA3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EE92C6-FDDE-4576-8160-A86586133C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365E86-BCB5-4568-8088-D7ABFD49CD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126E57F6-4A9E-4CAD-9F06-E76988701411}"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C5DDF1F2-2E20-469F-BE25-1F83F8941077}"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8003031011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企业礼仪培训的实践经验</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80000"/>
          </a:blip>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企业礼仪培训的意义</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企业礼仪培训的内容</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企业礼仪培训的方法</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企业礼仪培训的实施策略</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企业礼仪培训的案例分析</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企业礼仪培训的总结与展望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企业礼仪培训的意义</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企业礼仪培训的定义</a:t>
            </a:r>
            <a:endParaRPr lang="en-US" sz="3600" b="0" strike="noStrike" spc="-1">
              <a:solidFill>
                <a:schemeClr val="dk1"/>
              </a:solidFill>
              <a:latin typeface="Arial"/>
            </a:endParaRPr>
          </a:p>
        </p:txBody>
      </p:sp>
      <p:sp>
        <p:nvSpPr>
          <p:cNvPr id="8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礼仪是指在社交、生活等场合中遵循的行为准则和规范。企业礼仪培训是指为了提升员工在工作和生活中的表现和素质而进行的培训。</a:t>
            </a:r>
            <a:endParaRPr lang="en-US" sz="25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8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3"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塑造企业文化</a:t>
            </a:r>
            <a:endParaRPr lang="en-US" sz="2200" b="0" strike="noStrike" spc="-1">
              <a:solidFill>
                <a:srgbClr val="000000"/>
              </a:solidFill>
              <a:latin typeface="Arial"/>
            </a:endParaRPr>
          </a:p>
        </p:txBody>
      </p:sp>
      <p:sp>
        <p:nvSpPr>
          <p:cNvPr id="84"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强调团队合作</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弘扬企业价值观</a:t>
            </a:r>
            <a:endParaRPr lang="en-US" sz="1500" b="0" strike="noStrike" spc="-1">
              <a:solidFill>
                <a:srgbClr val="000000"/>
              </a:solidFill>
              <a:latin typeface="Arial"/>
            </a:endParaRPr>
          </a:p>
        </p:txBody>
      </p:sp>
      <p:sp>
        <p:nvSpPr>
          <p:cNvPr id="8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6"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提高员工素质</a:t>
            </a:r>
            <a:endParaRPr lang="en-US" sz="2200" b="0" strike="noStrike" spc="-1">
              <a:solidFill>
                <a:srgbClr val="000000"/>
              </a:solidFill>
              <a:latin typeface="Arial"/>
            </a:endParaRPr>
          </a:p>
        </p:txBody>
      </p:sp>
      <p:sp>
        <p:nvSpPr>
          <p:cNvPr id="87"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提升职业技能</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增强服务意识</a:t>
            </a:r>
            <a:endParaRPr lang="en-US" sz="1500" b="0" strike="noStrike" spc="-1">
              <a:solidFill>
                <a:srgbClr val="000000"/>
              </a:solidFill>
              <a:latin typeface="Arial"/>
            </a:endParaRPr>
          </a:p>
        </p:txBody>
      </p:sp>
      <p:sp>
        <p:nvSpPr>
          <p:cNvPr id="8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9"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90"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1"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企业礼仪培训的目的</a:t>
            </a:r>
            <a:endParaRPr lang="en-US" sz="3600" b="0" strike="noStrike" spc="-1">
              <a:solidFill>
                <a:schemeClr val="dk1"/>
              </a:solidFill>
              <a:latin typeface="Arial"/>
            </a:endParaRPr>
          </a:p>
        </p:txBody>
      </p:sp>
      <p:sp>
        <p:nvSpPr>
          <p:cNvPr id="9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3"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提升员工形象</a:t>
            </a:r>
            <a:endParaRPr lang="en-US" sz="2200" b="0" strike="noStrike" spc="-1">
              <a:solidFill>
                <a:srgbClr val="000000"/>
              </a:solidFill>
              <a:latin typeface="Arial"/>
            </a:endParaRPr>
          </a:p>
        </p:txBody>
      </p:sp>
      <p:sp>
        <p:nvSpPr>
          <p:cNvPr id="94"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穿着得体</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言行举止得当</a:t>
            </a:r>
            <a:endParaRPr lang="en-US" sz="15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9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企业礼仪培训的益处</a:t>
            </a:r>
            <a:endParaRPr lang="en-US" sz="3600" b="0" strike="noStrike" spc="-1">
              <a:solidFill>
                <a:schemeClr val="dk1"/>
              </a:solidFill>
              <a:latin typeface="Arial"/>
            </a:endParaRPr>
          </a:p>
        </p:txBody>
      </p:sp>
      <p:sp>
        <p:nvSpPr>
          <p:cNvPr id="9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包括职业道德和职业技能方面的提升</a:t>
            </a:r>
            <a:endParaRPr lang="en-US" sz="1500" b="0" strike="noStrike" spc="-1">
              <a:solidFill>
                <a:srgbClr val="000000"/>
              </a:solidFill>
              <a:latin typeface="Arial"/>
            </a:endParaRPr>
          </a:p>
        </p:txBody>
      </p:sp>
      <p:sp>
        <p:nvSpPr>
          <p:cNvPr id="9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提高员工的职业素养</a:t>
            </a:r>
            <a:endParaRPr lang="en-US" sz="2200" b="0" strike="noStrike" spc="-1">
              <a:solidFill>
                <a:srgbClr val="000000"/>
              </a:solidFill>
              <a:latin typeface="Arial"/>
            </a:endParaRPr>
          </a:p>
        </p:txBody>
      </p:sp>
      <p:sp>
        <p:nvSpPr>
          <p:cNvPr id="9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通过礼仪培训，培养团队协作精神和相互尊重意识</a:t>
            </a:r>
            <a:endParaRPr lang="en-US" sz="1500" b="0" strike="noStrike" spc="-1">
              <a:solidFill>
                <a:srgbClr val="000000"/>
              </a:solidFill>
              <a:latin typeface="Arial"/>
            </a:endParaRPr>
          </a:p>
        </p:txBody>
      </p:sp>
      <p:sp>
        <p:nvSpPr>
          <p:cNvPr id="9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增强员工的团队合作意识</a:t>
            </a:r>
            <a:endParaRPr lang="en-US" sz="2200" b="0" strike="noStrike" spc="-1">
              <a:solidFill>
                <a:srgbClr val="000000"/>
              </a:solidFill>
              <a:latin typeface="Arial"/>
            </a:endParaRPr>
          </a:p>
        </p:txBody>
      </p:sp>
      <p:sp>
        <p:nvSpPr>
          <p:cNvPr id="10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企业礼仪培训有助于提升企业形象，提高客户对企业的认可度</a:t>
            </a:r>
            <a:endParaRPr lang="en-US" sz="1500" b="0" strike="noStrike" spc="-1">
              <a:solidFill>
                <a:srgbClr val="000000"/>
              </a:solidFill>
              <a:latin typeface="Arial"/>
            </a:endParaRPr>
          </a:p>
        </p:txBody>
      </p:sp>
      <p:sp>
        <p:nvSpPr>
          <p:cNvPr id="10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提高企业形象和客户满意度</a:t>
            </a:r>
            <a:endParaRPr lang="en-US" sz="2200" b="0" strike="noStrike" spc="-1">
              <a:solidFill>
                <a:srgbClr val="000000"/>
              </a:solidFill>
              <a:latin typeface="Arial"/>
            </a:endParaRPr>
          </a:p>
        </p:txBody>
      </p:sp>
      <p:sp>
        <p:nvSpPr>
          <p:cNvPr id="10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5"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企业礼仪培训的实践意义</a:t>
            </a:r>
            <a:endParaRPr lang="en-US" sz="3500" b="0" strike="noStrike" spc="-1">
              <a:solidFill>
                <a:srgbClr val="000000"/>
              </a:solidFill>
              <a:latin typeface="Arial"/>
            </a:endParaRPr>
          </a:p>
        </p:txBody>
      </p:sp>
      <p:sp>
        <p:nvSpPr>
          <p:cNvPr id="106"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企业礼仪培训可以提升员工的职业竞争力，使其在职场中更具优势。同时，通过规范的行为准则和礼仪规范，也能提高企业的社会形象，树立企业良好的企业形象和口碑，增强企业的市场竞争力。</a:t>
            </a:r>
            <a:endParaRPr lang="en-US" sz="2500" b="0" strike="noStrike" spc="-1">
              <a:solidFill>
                <a:srgbClr val="000000"/>
              </a:solidFill>
              <a:latin typeface="Arial"/>
            </a:endParaRPr>
          </a:p>
        </p:txBody>
      </p:sp>
      <p:sp>
        <p:nvSpPr>
          <p:cNvPr id="10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0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0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企业礼仪培训的内容</a:t>
            </a:r>
            <a:endParaRPr lang="en-US" sz="3600" b="0" strike="noStrike" spc="-1">
              <a:solidFill>
                <a:schemeClr val="dk1"/>
              </a:solidFill>
              <a:latin typeface="Arial"/>
            </a:endParaRPr>
          </a:p>
        </p:txBody>
      </p:sp>
      <p:sp>
        <p:nvSpPr>
          <p:cNvPr id="11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11"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仪容仪表</a:t>
            </a:r>
            <a:endParaRPr lang="en-US" sz="3600" b="0" strike="noStrike" spc="-1">
              <a:solidFill>
                <a:schemeClr val="dk1"/>
              </a:solidFill>
              <a:latin typeface="Arial"/>
            </a:endParaRPr>
          </a:p>
        </p:txBody>
      </p:sp>
      <p:sp>
        <p:nvSpPr>
          <p:cNvPr id="112"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仪容仪表是企业礼仪培训中的重要内容之一，包括着装指导、化妆技巧和仪表仪容规范。良好的仪容仪表能够展现出员工的专业形象，增强与客户的信任感。</a:t>
            </a:r>
            <a:endParaRPr lang="en-US" sz="25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1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言行举止</a:t>
            </a:r>
            <a:endParaRPr lang="en-US" sz="3600" b="0" strike="noStrike" spc="-1">
              <a:solidFill>
                <a:schemeClr val="dk1"/>
              </a:solidFill>
              <a:latin typeface="Arial"/>
            </a:endParaRPr>
          </a:p>
        </p:txBody>
      </p:sp>
      <p:sp>
        <p:nvSpPr>
          <p:cNvPr id="11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包括沟通能力、表达清晰等</a:t>
            </a:r>
            <a:endParaRPr lang="en-US" sz="1500" b="0" strike="noStrike" spc="-1">
              <a:solidFill>
                <a:srgbClr val="000000"/>
              </a:solidFill>
              <a:latin typeface="Arial"/>
            </a:endParaRPr>
          </a:p>
        </p:txBody>
      </p:sp>
      <p:sp>
        <p:nvSpPr>
          <p:cNvPr id="11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言谈技巧</a:t>
            </a:r>
            <a:endParaRPr lang="en-US" sz="2200" b="0" strike="noStrike" spc="-1">
              <a:solidFill>
                <a:srgbClr val="000000"/>
              </a:solidFill>
              <a:latin typeface="Arial"/>
            </a:endParaRPr>
          </a:p>
        </p:txBody>
      </p:sp>
      <p:sp>
        <p:nvSpPr>
          <p:cNvPr id="11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尊重他人、遵守礼仪规范</a:t>
            </a:r>
            <a:endParaRPr lang="en-US" sz="1500" b="0" strike="noStrike" spc="-1">
              <a:solidFill>
                <a:srgbClr val="000000"/>
              </a:solidFill>
              <a:latin typeface="Arial"/>
            </a:endParaRPr>
          </a:p>
        </p:txBody>
      </p:sp>
      <p:sp>
        <p:nvSpPr>
          <p:cNvPr id="11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礼节礼仪</a:t>
            </a:r>
            <a:endParaRPr lang="en-US" sz="2200" b="0" strike="noStrike" spc="-1">
              <a:solidFill>
                <a:srgbClr val="000000"/>
              </a:solidFill>
              <a:latin typeface="Arial"/>
            </a:endParaRPr>
          </a:p>
        </p:txBody>
      </p:sp>
      <p:sp>
        <p:nvSpPr>
          <p:cNvPr id="11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用语得当、谨慎表达</a:t>
            </a:r>
            <a:endParaRPr lang="en-US" sz="1500" b="0" strike="noStrike" spc="-1">
              <a:solidFill>
                <a:srgbClr val="000000"/>
              </a:solidFill>
              <a:latin typeface="Arial"/>
            </a:endParaRPr>
          </a:p>
        </p:txBody>
      </p:sp>
      <p:sp>
        <p:nvSpPr>
          <p:cNvPr id="11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礼貌用语</a:t>
            </a:r>
            <a:endParaRPr lang="en-US" sz="2200" b="0" strike="noStrike" spc="-1">
              <a:solidFill>
                <a:srgbClr val="000000"/>
              </a:solidFill>
              <a:latin typeface="Arial"/>
            </a:endParaRPr>
          </a:p>
        </p:txBody>
      </p:sp>
      <p:sp>
        <p:nvSpPr>
          <p:cNvPr id="12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2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礼仪礼节</a:t>
            </a:r>
            <a:endParaRPr lang="en-US" sz="3500" b="0" strike="noStrike" spc="-1">
              <a:solidFill>
                <a:srgbClr val="000000"/>
              </a:solidFill>
              <a:latin typeface="Arial"/>
            </a:endParaRPr>
          </a:p>
        </p:txBody>
      </p:sp>
      <p:sp>
        <p:nvSpPr>
          <p:cNvPr id="12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在商务场合中，礼仪礼节是企业成功的关键之一。正确的商务礼仪、客户招待和公共场合礼仪能够赢得客户的好感，有利于业务发展。</a:t>
            </a:r>
            <a:endParaRPr lang="en-US" sz="2500" b="0" strike="noStrike" spc="-1">
              <a:solidFill>
                <a:srgbClr val="000000"/>
              </a:solidFill>
              <a:latin typeface="Arial"/>
            </a:endParaRPr>
          </a:p>
        </p:txBody>
      </p:sp>
      <p:sp>
        <p:nvSpPr>
          <p:cNvPr id="12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26"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7"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团队合作</a:t>
            </a:r>
            <a:endParaRPr lang="en-US" sz="2200" b="0" strike="noStrike" spc="-1">
              <a:solidFill>
                <a:srgbClr val="000000"/>
              </a:solidFill>
              <a:latin typeface="Arial"/>
            </a:endParaRPr>
          </a:p>
        </p:txBody>
      </p:sp>
      <p:sp>
        <p:nvSpPr>
          <p:cNvPr id="128"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团结协作</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分工合作</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互相支持</a:t>
            </a:r>
            <a:endParaRPr lang="en-US" sz="1500" b="0" strike="noStrike" spc="-1">
              <a:solidFill>
                <a:srgbClr val="000000"/>
              </a:solidFill>
              <a:latin typeface="Arial"/>
            </a:endParaRPr>
          </a:p>
        </p:txBody>
      </p:sp>
      <p:sp>
        <p:nvSpPr>
          <p:cNvPr id="129"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0"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处理冲突</a:t>
            </a:r>
            <a:endParaRPr lang="en-US" sz="2200" b="0" strike="noStrike" spc="-1">
              <a:solidFill>
                <a:srgbClr val="000000"/>
              </a:solidFill>
              <a:latin typeface="Arial"/>
            </a:endParaRPr>
          </a:p>
        </p:txBody>
      </p:sp>
      <p:sp>
        <p:nvSpPr>
          <p:cNvPr id="131"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冷静沟通</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寻求共识</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解决分歧</a:t>
            </a:r>
            <a:endParaRPr lang="en-US" sz="1500" b="0" strike="noStrike" spc="-1">
              <a:solidFill>
                <a:srgbClr val="000000"/>
              </a:solidFill>
              <a:latin typeface="Arial"/>
            </a:endParaRPr>
          </a:p>
        </p:txBody>
      </p:sp>
      <p:sp>
        <p:nvSpPr>
          <p:cNvPr id="132"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3"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34"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5"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团队协作</a:t>
            </a:r>
            <a:endParaRPr lang="en-US" sz="3600" b="0" strike="noStrike" spc="-1">
              <a:solidFill>
                <a:schemeClr val="dk1"/>
              </a:solidFill>
              <a:latin typeface="Arial"/>
            </a:endParaRPr>
          </a:p>
        </p:txBody>
      </p:sp>
      <p:sp>
        <p:nvSpPr>
          <p:cNvPr id="136"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7"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沟通技巧</a:t>
            </a:r>
            <a:endParaRPr lang="en-US" sz="2200" b="0" strike="noStrike" spc="-1">
              <a:solidFill>
                <a:srgbClr val="000000"/>
              </a:solidFill>
              <a:latin typeface="Arial"/>
            </a:endParaRPr>
          </a:p>
        </p:txBody>
      </p:sp>
      <p:sp>
        <p:nvSpPr>
          <p:cNvPr id="138"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倾听他人意见</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善于表达自己</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理解彼此需求</a:t>
            </a:r>
            <a:endParaRPr lang="en-US" sz="15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9"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团队协作</a:t>
            </a:r>
            <a:endParaRPr lang="en-US" sz="3600" b="0" strike="noStrike" spc="-1">
              <a:solidFill>
                <a:schemeClr val="dk1"/>
              </a:solidFill>
              <a:latin typeface="Arial"/>
            </a:endParaRPr>
          </a:p>
        </p:txBody>
      </p:sp>
      <p:sp>
        <p:nvSpPr>
          <p:cNvPr id="140"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倾听他人意见、善于表达自己</a:t>
            </a:r>
            <a:endParaRPr lang="en-US" sz="2000" b="0" strike="noStrike" spc="-1">
              <a:solidFill>
                <a:srgbClr val="000000"/>
              </a:solidFill>
              <a:latin typeface="Arial"/>
            </a:endParaRPr>
          </a:p>
        </p:txBody>
      </p:sp>
      <p:sp>
        <p:nvSpPr>
          <p:cNvPr id="141"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沟通技巧</a:t>
            </a:r>
            <a:endParaRPr lang="en-US" sz="3000" b="0" strike="noStrike" spc="-1">
              <a:solidFill>
                <a:srgbClr val="000000"/>
              </a:solidFill>
              <a:latin typeface="Arial"/>
            </a:endParaRPr>
          </a:p>
        </p:txBody>
      </p:sp>
      <p:sp>
        <p:nvSpPr>
          <p:cNvPr id="142"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43"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冷静沟通、寻求共识</a:t>
            </a:r>
            <a:endParaRPr lang="en-US" sz="2000" b="0" strike="noStrike" spc="-1">
              <a:solidFill>
                <a:srgbClr val="000000"/>
              </a:solidFill>
              <a:latin typeface="Arial"/>
            </a:endParaRPr>
          </a:p>
        </p:txBody>
      </p:sp>
      <p:sp>
        <p:nvSpPr>
          <p:cNvPr id="144"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处理冲突</a:t>
            </a:r>
            <a:endParaRPr lang="en-US" sz="3000" b="0" strike="noStrike" spc="-1">
              <a:solidFill>
                <a:srgbClr val="000000"/>
              </a:solidFill>
              <a:latin typeface="Arial"/>
            </a:endParaRPr>
          </a:p>
        </p:txBody>
      </p:sp>
      <p:sp>
        <p:nvSpPr>
          <p:cNvPr id="14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46"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团结协作、分工合作</a:t>
            </a:r>
            <a:endParaRPr lang="en-US" sz="2000" b="0" strike="noStrike" spc="-1">
              <a:solidFill>
                <a:srgbClr val="000000"/>
              </a:solidFill>
              <a:latin typeface="Arial"/>
            </a:endParaRPr>
          </a:p>
        </p:txBody>
      </p:sp>
      <p:sp>
        <p:nvSpPr>
          <p:cNvPr id="147"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团队合作</a:t>
            </a:r>
            <a:endParaRPr lang="en-US" sz="3000" b="0" strike="noStrike" spc="-1">
              <a:solidFill>
                <a:srgbClr val="000000"/>
              </a:solidFill>
              <a:latin typeface="Arial"/>
            </a:endParaRPr>
          </a:p>
        </p:txBody>
      </p:sp>
      <p:sp>
        <p:nvSpPr>
          <p:cNvPr id="148"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4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50"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企业礼仪培训的方法</a:t>
            </a:r>
            <a:endParaRPr lang="en-US" sz="3600" b="0" strike="noStrike" spc="-1">
              <a:solidFill>
                <a:schemeClr val="dk1"/>
              </a:solidFill>
              <a:latin typeface="Arial"/>
            </a:endParaRPr>
          </a:p>
        </p:txBody>
      </p:sp>
      <p:sp>
        <p:nvSpPr>
          <p:cNvPr id="15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培训形式</a:t>
            </a:r>
            <a:endParaRPr lang="en-US" sz="3500" b="0" strike="noStrike" spc="-1">
              <a:solidFill>
                <a:srgbClr val="000000"/>
              </a:solidFill>
              <a:latin typeface="Arial"/>
            </a:endParaRPr>
          </a:p>
        </p:txBody>
      </p:sp>
      <p:sp>
        <p:nvSpPr>
          <p:cNvPr id="15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企业礼仪培训的方法包括线下培训、在线培训和集中培训。线下培训适合互动性强的讲解，在线培训方便学员随时随地学习，而集中培训可加深学员印象。</a:t>
            </a:r>
            <a:endParaRPr lang="en-US" sz="2500" b="0" strike="noStrike" spc="-1">
              <a:solidFill>
                <a:srgbClr val="000000"/>
              </a:solidFill>
              <a:latin typeface="Arial"/>
            </a:endParaRPr>
          </a:p>
        </p:txBody>
      </p:sp>
      <p:sp>
        <p:nvSpPr>
          <p:cNvPr id="15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5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培训工具</a:t>
            </a:r>
            <a:endParaRPr lang="en-US" sz="3600" b="0" strike="noStrike" spc="-1">
              <a:solidFill>
                <a:schemeClr val="dk1"/>
              </a:solidFill>
              <a:latin typeface="Arial"/>
            </a:endParaRPr>
          </a:p>
        </p:txBody>
      </p:sp>
      <p:sp>
        <p:nvSpPr>
          <p:cNvPr id="15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视觉辅助</a:t>
            </a:r>
            <a:endParaRPr lang="en-US" sz="1500" b="0" strike="noStrike" spc="-1">
              <a:solidFill>
                <a:srgbClr val="000000"/>
              </a:solidFill>
              <a:latin typeface="Arial"/>
            </a:endParaRPr>
          </a:p>
        </p:txBody>
      </p:sp>
      <p:sp>
        <p:nvSpPr>
          <p:cNvPr id="15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PPT</a:t>
            </a:r>
            <a:r>
              <a:rPr lang="zh-CN" sz="2200" b="1" strike="noStrike" spc="-1">
                <a:solidFill>
                  <a:schemeClr val="dk1"/>
                </a:solidFill>
                <a:latin typeface="微软雅黑"/>
                <a:ea typeface="微软雅黑"/>
              </a:rPr>
              <a:t>演示</a:t>
            </a:r>
            <a:endParaRPr lang="en-US" sz="2200" b="0" strike="noStrike" spc="-1">
              <a:solidFill>
                <a:srgbClr val="000000"/>
              </a:solidFill>
              <a:latin typeface="Arial"/>
            </a:endParaRPr>
          </a:p>
        </p:txBody>
      </p:sp>
      <p:sp>
        <p:nvSpPr>
          <p:cNvPr id="15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生动直观</a:t>
            </a:r>
            <a:endParaRPr lang="en-US" sz="1500" b="0" strike="noStrike" spc="-1">
              <a:solidFill>
                <a:srgbClr val="000000"/>
              </a:solidFill>
              <a:latin typeface="Arial"/>
            </a:endParaRPr>
          </a:p>
        </p:txBody>
      </p:sp>
      <p:sp>
        <p:nvSpPr>
          <p:cNvPr id="16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视频教学</a:t>
            </a:r>
            <a:endParaRPr lang="en-US" sz="2200" b="0" strike="noStrike" spc="-1">
              <a:solidFill>
                <a:srgbClr val="000000"/>
              </a:solidFill>
              <a:latin typeface="Arial"/>
            </a:endParaRPr>
          </a:p>
        </p:txBody>
      </p:sp>
      <p:sp>
        <p:nvSpPr>
          <p:cNvPr id="16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切身体验</a:t>
            </a:r>
            <a:endParaRPr lang="en-US" sz="1500" b="0" strike="noStrike" spc="-1">
              <a:solidFill>
                <a:srgbClr val="000000"/>
              </a:solidFill>
              <a:latin typeface="Arial"/>
            </a:endParaRPr>
          </a:p>
        </p:txBody>
      </p:sp>
      <p:sp>
        <p:nvSpPr>
          <p:cNvPr id="16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角色扮演</a:t>
            </a:r>
            <a:endParaRPr lang="en-US" sz="2200" b="0" strike="noStrike" spc="-1">
              <a:solidFill>
                <a:srgbClr val="000000"/>
              </a:solidFill>
              <a:latin typeface="Arial"/>
            </a:endParaRPr>
          </a:p>
        </p:txBody>
      </p:sp>
      <p:sp>
        <p:nvSpPr>
          <p:cNvPr id="16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65"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培训评估</a:t>
            </a:r>
            <a:endParaRPr lang="en-US" sz="3600" b="0" strike="noStrike" spc="-1">
              <a:solidFill>
                <a:schemeClr val="dk1"/>
              </a:solidFill>
              <a:latin typeface="Arial"/>
            </a:endParaRPr>
          </a:p>
        </p:txBody>
      </p:sp>
      <p:sp>
        <p:nvSpPr>
          <p:cNvPr id="166"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企业礼仪培训的评估至关重要，包括培训效果评估、反馈问卷调查和考核评价。这些评估方法能够帮助培训机构了解学员接受程度和培训效果。</a:t>
            </a:r>
            <a:endParaRPr lang="en-US" sz="25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7"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持续跟踪</a:t>
            </a:r>
            <a:endParaRPr lang="en-US" sz="3600" b="0" strike="noStrike" spc="-1">
              <a:solidFill>
                <a:schemeClr val="dk1"/>
              </a:solidFill>
              <a:latin typeface="Arial"/>
            </a:endParaRPr>
          </a:p>
        </p:txBody>
      </p:sp>
      <p:sp>
        <p:nvSpPr>
          <p:cNvPr id="168"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关注学员实际应用</a:t>
            </a:r>
            <a:endParaRPr lang="en-US" sz="2000" b="0" strike="noStrike" spc="-1">
              <a:solidFill>
                <a:srgbClr val="000000"/>
              </a:solidFill>
              <a:latin typeface="Arial"/>
            </a:endParaRPr>
          </a:p>
        </p:txBody>
      </p:sp>
      <p:sp>
        <p:nvSpPr>
          <p:cNvPr id="169"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培训后的跟进</a:t>
            </a:r>
            <a:endParaRPr lang="en-US" sz="3000" b="0" strike="noStrike" spc="-1">
              <a:solidFill>
                <a:srgbClr val="000000"/>
              </a:solidFill>
              <a:latin typeface="Arial"/>
            </a:endParaRPr>
          </a:p>
        </p:txBody>
      </p:sp>
      <p:sp>
        <p:nvSpPr>
          <p:cNvPr id="170"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71"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确认培训成果</a:t>
            </a:r>
            <a:endParaRPr lang="en-US" sz="2000" b="0" strike="noStrike" spc="-1">
              <a:solidFill>
                <a:srgbClr val="000000"/>
              </a:solidFill>
              <a:latin typeface="Arial"/>
            </a:endParaRPr>
          </a:p>
        </p:txBody>
      </p:sp>
      <p:sp>
        <p:nvSpPr>
          <p:cNvPr id="172"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培训效果检验</a:t>
            </a:r>
            <a:endParaRPr lang="en-US" sz="3000" b="0" strike="noStrike" spc="-1">
              <a:solidFill>
                <a:srgbClr val="000000"/>
              </a:solidFill>
              <a:latin typeface="Arial"/>
            </a:endParaRPr>
          </a:p>
        </p:txBody>
      </p:sp>
      <p:sp>
        <p:nvSpPr>
          <p:cNvPr id="17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74"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巩固培训内容</a:t>
            </a:r>
            <a:endParaRPr lang="en-US" sz="2000" b="0" strike="noStrike" spc="-1">
              <a:solidFill>
                <a:srgbClr val="000000"/>
              </a:solidFill>
              <a:latin typeface="Arial"/>
            </a:endParaRPr>
          </a:p>
        </p:txBody>
      </p:sp>
      <p:sp>
        <p:nvSpPr>
          <p:cNvPr id="175"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反复强化</a:t>
            </a:r>
            <a:endParaRPr lang="en-US" sz="3000" b="0" strike="noStrike" spc="-1">
              <a:solidFill>
                <a:srgbClr val="000000"/>
              </a:solidFill>
              <a:latin typeface="Arial"/>
            </a:endParaRPr>
          </a:p>
        </p:txBody>
      </p:sp>
      <p:sp>
        <p:nvSpPr>
          <p:cNvPr id="176"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https://d.book118.com/968003031011006050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110</Paragraphs>
  <Slides>19</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19</vt:i4>
      </vt:variant>
    </vt:vector>
  </HeadingPairs>
  <TitlesOfParts>
    <vt:vector baseType="lpstr" size="27">
      <vt:lpstr>Arial</vt:lpstr>
      <vt:lpstr>Calibri</vt:lpstr>
      <vt:lpstr>微软雅黑</vt:lpstr>
      <vt:lpstr>Times New Roman</vt:lpstr>
      <vt:lpstr>Wingdings</vt:lpstr>
      <vt:lpstr>Symbol</vt:lpstr>
      <vt:lpstr>DejaVu Sans</vt:lpstr>
      <vt:lpstr>Office Theme</vt:lpstr>
      <vt:lpstr>企业礼仪培训的实践经验</vt:lpstr>
      <vt:lpstr>目录</vt:lpstr>
      <vt:lpstr>第1章 企业礼仪培训的意义</vt:lpstr>
      <vt:lpstr>企业礼仪培训的定义</vt:lpstr>
      <vt:lpstr>企业礼仪培训的目的</vt:lpstr>
      <vt:lpstr>企业礼仪培训的益处</vt:lpstr>
      <vt:lpstr> </vt:lpstr>
      <vt:lpstr>第2章 企业礼仪培训的内容</vt:lpstr>
      <vt:lpstr>仪容仪表</vt:lpstr>
      <vt:lpstr>言行举止</vt:lpstr>
      <vt:lpstr> </vt:lpstr>
      <vt:lpstr>团队协作</vt:lpstr>
      <vt:lpstr>团队协作</vt:lpstr>
      <vt:lpstr>第3章 企业礼仪培训的方法</vt:lpstr>
      <vt:lpstr> </vt:lpstr>
      <vt:lpstr>培训工具</vt:lpstr>
      <vt:lpstr>培训评估</vt:lpstr>
      <vt:lpstr>持续跟踪</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2024-09-29T14:46:45.745</cp:lastPrinted>
  <dcterms:created xsi:type="dcterms:W3CDTF">2024-09-29T06:46:45Z</dcterms:created>
  <dcterms:modified xsi:type="dcterms:W3CDTF">2024-09-29T06:46:47Z</dcterms:modified>
</cp:coreProperties>
</file>