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5929C6D-A047-4F3A-8CA5-3A75CA59479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7" name="PlaceHolder 1"/>
          <p:cNvSpPr>
            <a:spLocks noGrp="1"/>
          </p:cNvSpPr>
          <p:nvPr>
            <p:ph type="sldImg"/>
          </p:nvPr>
        </p:nvSpPr>
        <p:spPr>
          <a:xfrm>
            <a:off x="685800" y="1143000"/>
            <a:ext cx="5486040" cy="3085920"/>
          </a:xfrm>
          <a:prstGeom prst="rect">
            <a:avLst/>
          </a:prstGeom>
          <a:ln w="0">
            <a:noFill/>
          </a:ln>
        </p:spPr>
      </p:sp>
      <p:sp>
        <p:nvSpPr>
          <p:cNvPr id="40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 name="PlaceHolder 1"/>
          <p:cNvSpPr>
            <a:spLocks noGrp="1"/>
          </p:cNvSpPr>
          <p:nvPr>
            <p:ph type="sldImg"/>
          </p:nvPr>
        </p:nvSpPr>
        <p:spPr>
          <a:xfrm>
            <a:off x="685800" y="1143000"/>
            <a:ext cx="5486040" cy="3085920"/>
          </a:xfrm>
          <a:prstGeom prst="rect">
            <a:avLst/>
          </a:prstGeom>
          <a:ln w="0">
            <a:noFill/>
          </a:ln>
        </p:spPr>
      </p:sp>
      <p:sp>
        <p:nvSpPr>
          <p:cNvPr id="41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3" name="PlaceHolder 1"/>
          <p:cNvSpPr>
            <a:spLocks noGrp="1"/>
          </p:cNvSpPr>
          <p:nvPr>
            <p:ph type="sldImg"/>
          </p:nvPr>
        </p:nvSpPr>
        <p:spPr>
          <a:xfrm>
            <a:off x="685800" y="1143000"/>
            <a:ext cx="5486040" cy="3085920"/>
          </a:xfrm>
          <a:prstGeom prst="rect">
            <a:avLst/>
          </a:prstGeom>
          <a:ln w="0">
            <a:noFill/>
          </a:ln>
        </p:spPr>
      </p:sp>
      <p:sp>
        <p:nvSpPr>
          <p:cNvPr id="41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6" name="PlaceHolder 1"/>
          <p:cNvSpPr>
            <a:spLocks noGrp="1"/>
          </p:cNvSpPr>
          <p:nvPr>
            <p:ph type="sldImg"/>
          </p:nvPr>
        </p:nvSpPr>
        <p:spPr>
          <a:xfrm>
            <a:off x="685800" y="1143000"/>
            <a:ext cx="5486040" cy="3085920"/>
          </a:xfrm>
          <a:prstGeom prst="rect">
            <a:avLst/>
          </a:prstGeom>
          <a:ln w="0">
            <a:noFill/>
          </a:ln>
        </p:spPr>
      </p:sp>
      <p:sp>
        <p:nvSpPr>
          <p:cNvPr id="41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9" name="PlaceHolder 1"/>
          <p:cNvSpPr>
            <a:spLocks noGrp="1"/>
          </p:cNvSpPr>
          <p:nvPr>
            <p:ph type="sldImg"/>
          </p:nvPr>
        </p:nvSpPr>
        <p:spPr>
          <a:xfrm>
            <a:off x="685800" y="1143000"/>
            <a:ext cx="5486040" cy="3085920"/>
          </a:xfrm>
          <a:prstGeom prst="rect">
            <a:avLst/>
          </a:prstGeom>
          <a:ln w="0">
            <a:noFill/>
          </a:ln>
        </p:spPr>
      </p:sp>
      <p:sp>
        <p:nvSpPr>
          <p:cNvPr id="42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2" name="PlaceHolder 1"/>
          <p:cNvSpPr>
            <a:spLocks noGrp="1"/>
          </p:cNvSpPr>
          <p:nvPr>
            <p:ph type="sldImg"/>
          </p:nvPr>
        </p:nvSpPr>
        <p:spPr>
          <a:xfrm>
            <a:off x="685800" y="1143000"/>
            <a:ext cx="5486040" cy="3085920"/>
          </a:xfrm>
          <a:prstGeom prst="rect">
            <a:avLst/>
          </a:prstGeom>
          <a:ln w="0">
            <a:noFill/>
          </a:ln>
        </p:spPr>
      </p:sp>
      <p:sp>
        <p:nvSpPr>
          <p:cNvPr id="42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5" name="PlaceHolder 1"/>
          <p:cNvSpPr>
            <a:spLocks noGrp="1"/>
          </p:cNvSpPr>
          <p:nvPr>
            <p:ph type="sldImg"/>
          </p:nvPr>
        </p:nvSpPr>
        <p:spPr>
          <a:xfrm>
            <a:off x="685800" y="1143000"/>
            <a:ext cx="5486040" cy="3085920"/>
          </a:xfrm>
          <a:prstGeom prst="rect">
            <a:avLst/>
          </a:prstGeom>
          <a:ln w="0">
            <a:noFill/>
          </a:ln>
        </p:spPr>
      </p:sp>
      <p:sp>
        <p:nvSpPr>
          <p:cNvPr id="42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AC4114-99D5-4B1A-B18A-1A0B732D3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754FD-0B63-40C8-873A-8F1DF343B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A6E8CE-1F8D-4D13-9390-103EEE1C9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E0BAD0-3FAB-4B71-A4F5-AABF1554DD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3180C0-6098-4327-B6BC-C5FF878A3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2287A-3FE1-4CA3-90F5-E6BE497C7C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37A43E-D1A3-4962-B25A-697B53B84F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94C754-AAA9-40CA-BE4E-0D8F51A88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657278-9EDE-4832-91EA-8B8A92926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5FE748-DCED-48B5-9C4B-7B5013747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05BED2-9EA2-41D3-AF47-FDAE2C7EB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728BEBB-47DD-4718-99DC-514036F4F69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A206547-E750-4C4F-9F09-307F67C762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03035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企业礼仪培训如何帮助员工实现自我突破</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员工自我突破的实践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企业礼仪培训的成功案例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员工自我突破的挑战与应对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企业礼仪培训如何帮助员工实现自我突破</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企业礼仪培训是指为了培养员工良好的职业素养和礼仪修养而开展的培训活动。在竞争激烈的职场环境中，良好的企业礼仪是员工成功的关键之一，可以提升整体企业形象，增强内部外部交流效果。</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外在形象的重要性</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提升员工形象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企业价值观传承</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塑造良好企业文化</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职业能力提升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增强员工职业素养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企业礼仪培训的内容</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传统文化与现代社交礼仪</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礼仪知识传授</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有效沟通的重要性</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沟通技巧培训</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商务场合礼仪规范</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商务礼仪指导</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企业礼仪培训的目标</a:t>
            </a:r>
            <a:endParaRPr lang="en-US" sz="3600" b="0" strike="noStrike" spc="-1">
              <a:solidFill>
                <a:schemeClr val="dk1"/>
              </a:solidFill>
              <a:latin typeface="Arial"/>
            </a:endParaRPr>
          </a:p>
        </p:txBody>
      </p:sp>
      <p:sp>
        <p:nvSpPr>
          <p:cNvPr id="10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自信心与成功的关系</a:t>
            </a:r>
            <a:endParaRPr lang="en-US" sz="1500" b="0" strike="noStrike" spc="-1">
              <a:solidFill>
                <a:srgbClr val="000000"/>
              </a:solidFill>
              <a:latin typeface="Arial"/>
            </a:endParaRPr>
          </a:p>
        </p:txBody>
      </p:sp>
      <p:sp>
        <p:nvSpPr>
          <p:cNvPr id="10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增强员工职业自信心</a:t>
            </a:r>
            <a:endParaRPr lang="en-US" sz="2200" b="0" strike="noStrike" spc="-1">
              <a:solidFill>
                <a:srgbClr val="000000"/>
              </a:solidFill>
              <a:latin typeface="Arial"/>
            </a:endParaRPr>
          </a:p>
        </p:txBody>
      </p:sp>
      <p:sp>
        <p:nvSpPr>
          <p:cNvPr id="10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专业技能提升</a:t>
            </a:r>
            <a:endParaRPr lang="en-US" sz="1500" b="0" strike="noStrike" spc="-1">
              <a:solidFill>
                <a:srgbClr val="000000"/>
              </a:solidFill>
              <a:latin typeface="Arial"/>
            </a:endParaRPr>
          </a:p>
        </p:txBody>
      </p:sp>
      <p:sp>
        <p:nvSpPr>
          <p:cNvPr id="10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提高员工专业素养</a:t>
            </a:r>
            <a:endParaRPr lang="en-US" sz="2200" b="0" strike="noStrike" spc="-1">
              <a:solidFill>
                <a:srgbClr val="000000"/>
              </a:solidFill>
              <a:latin typeface="Arial"/>
            </a:endParaRPr>
          </a:p>
        </p:txBody>
      </p:sp>
      <p:sp>
        <p:nvSpPr>
          <p:cNvPr id="10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企业形象塑造策略</a:t>
            </a:r>
            <a:endParaRPr lang="en-US" sz="1500" b="0" strike="noStrike" spc="-1">
              <a:solidFill>
                <a:srgbClr val="000000"/>
              </a:solidFill>
              <a:latin typeface="Arial"/>
            </a:endParaRPr>
          </a:p>
        </p:txBody>
      </p:sp>
      <p:sp>
        <p:nvSpPr>
          <p:cNvPr id="10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塑造企业良好形象</a:t>
            </a:r>
            <a:endParaRPr lang="en-US" sz="2200" b="0" strike="noStrike" spc="-1">
              <a:solidFill>
                <a:srgbClr val="000000"/>
              </a:solidFill>
              <a:latin typeface="Arial"/>
            </a:endParaRPr>
          </a:p>
        </p:txBody>
      </p:sp>
      <p:sp>
        <p:nvSpPr>
          <p:cNvPr id="10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企业礼仪培训的实施步骤</a:t>
            </a:r>
            <a:endParaRPr lang="en-US" sz="3600" b="0" strike="noStrike" spc="-1">
              <a:solidFill>
                <a:schemeClr val="dk1"/>
              </a:solidFill>
              <a:latin typeface="Arial"/>
            </a:endParaRPr>
          </a:p>
        </p:txBody>
      </p:sp>
      <p:sp>
        <p:nvSpPr>
          <p:cNvPr id="11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了解员工需求</a:t>
            </a:r>
            <a:endParaRPr lang="en-US" sz="2000" b="0" strike="noStrike" spc="-1">
              <a:solidFill>
                <a:srgbClr val="000000"/>
              </a:solidFill>
              <a:latin typeface="Arial"/>
            </a:endParaRPr>
          </a:p>
        </p:txBody>
      </p:sp>
      <p:sp>
        <p:nvSpPr>
          <p:cNvPr id="11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需求分析</a:t>
            </a:r>
            <a:endParaRPr lang="en-US" sz="3000" b="0" strike="noStrike" spc="-1">
              <a:solidFill>
                <a:srgbClr val="000000"/>
              </a:solidFill>
              <a:latin typeface="Arial"/>
            </a:endParaRPr>
          </a:p>
        </p:txBody>
      </p:sp>
      <p:sp>
        <p:nvSpPr>
          <p:cNvPr id="11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具体培训内容</a:t>
            </a:r>
            <a:endParaRPr lang="en-US" sz="2000" b="0" strike="noStrike" spc="-1">
              <a:solidFill>
                <a:srgbClr val="000000"/>
              </a:solidFill>
              <a:latin typeface="Arial"/>
            </a:endParaRPr>
          </a:p>
        </p:txBody>
      </p:sp>
      <p:sp>
        <p:nvSpPr>
          <p:cNvPr id="11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培训实施</a:t>
            </a:r>
            <a:endParaRPr lang="en-US" sz="3000" b="0" strike="noStrike" spc="-1">
              <a:solidFill>
                <a:srgbClr val="000000"/>
              </a:solidFill>
              <a:latin typeface="Arial"/>
            </a:endParaRPr>
          </a:p>
        </p:txBody>
      </p:sp>
      <p:sp>
        <p:nvSpPr>
          <p:cNvPr id="11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培训计划安排</a:t>
            </a:r>
            <a:endParaRPr lang="en-US" sz="2000" b="0" strike="noStrike" spc="-1">
              <a:solidFill>
                <a:srgbClr val="000000"/>
              </a:solidFill>
              <a:latin typeface="Arial"/>
            </a:endParaRPr>
          </a:p>
        </p:txBody>
      </p:sp>
      <p:sp>
        <p:nvSpPr>
          <p:cNvPr id="12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计划制定</a:t>
            </a:r>
            <a:endParaRPr lang="en-US" sz="3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促进团队合作</a:t>
            </a:r>
            <a:endParaRPr lang="en-US" sz="2200" b="0" strike="noStrike" spc="-1">
              <a:solidFill>
                <a:srgbClr val="000000"/>
              </a:solidFill>
              <a:latin typeface="Arial"/>
            </a:endParaRPr>
          </a:p>
        </p:txBody>
      </p:sp>
      <p:sp>
        <p:nvSpPr>
          <p:cNvPr id="12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有效沟通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互相尊重</a:t>
            </a:r>
            <a:endParaRPr lang="en-US" sz="1500" b="0" strike="noStrike" spc="-1">
              <a:solidFill>
                <a:srgbClr val="000000"/>
              </a:solidFill>
              <a:latin typeface="Arial"/>
            </a:endParaRPr>
          </a:p>
        </p:txBody>
      </p:sp>
      <p:sp>
        <p:nvSpPr>
          <p:cNvPr id="12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改善工作效率</a:t>
            </a:r>
            <a:endParaRPr lang="en-US" sz="2200" b="0" strike="noStrike" spc="-1">
              <a:solidFill>
                <a:srgbClr val="000000"/>
              </a:solidFill>
              <a:latin typeface="Arial"/>
            </a:endParaRPr>
          </a:p>
        </p:txBody>
      </p:sp>
      <p:sp>
        <p:nvSpPr>
          <p:cNvPr id="12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减少冲突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提高团队效率</a:t>
            </a:r>
            <a:endParaRPr lang="en-US" sz="1500" b="0" strike="noStrike" spc="-1">
              <a:solidFill>
                <a:srgbClr val="000000"/>
              </a:solidFill>
              <a:latin typeface="Arial"/>
            </a:endParaRPr>
          </a:p>
        </p:txBody>
      </p:sp>
      <p:sp>
        <p:nvSpPr>
          <p:cNvPr id="12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增强企业凝聚力</a:t>
            </a:r>
            <a:endParaRPr lang="en-US" sz="2200" b="0" strike="noStrike" spc="-1">
              <a:solidFill>
                <a:srgbClr val="000000"/>
              </a:solidFill>
              <a:latin typeface="Arial"/>
            </a:endParaRPr>
          </a:p>
        </p:txBody>
      </p:sp>
      <p:sp>
        <p:nvSpPr>
          <p:cNvPr id="12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共同价值观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团队认同感</a:t>
            </a:r>
            <a:endParaRPr lang="en-US" sz="1500" b="0" strike="noStrike" spc="-1">
              <a:solidFill>
                <a:srgbClr val="000000"/>
              </a:solidFill>
              <a:latin typeface="Arial"/>
            </a:endParaRPr>
          </a:p>
        </p:txBody>
      </p:sp>
      <p:sp>
        <p:nvSpPr>
          <p:cNvPr id="13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企业礼仪培训对员工的影响</a:t>
            </a:r>
            <a:endParaRPr lang="en-US" sz="3600" b="0" strike="noStrike" spc="-1">
              <a:solidFill>
                <a:schemeClr val="dk1"/>
              </a:solidFill>
              <a:latin typeface="Arial"/>
            </a:endParaRPr>
          </a:p>
        </p:txBody>
      </p:sp>
      <p:sp>
        <p:nvSpPr>
          <p:cNvPr id="13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提升职场竞争力</a:t>
            </a:r>
            <a:endParaRPr lang="en-US" sz="2200" b="0" strike="noStrike" spc="-1">
              <a:solidFill>
                <a:srgbClr val="000000"/>
              </a:solidFill>
              <a:latin typeface="Arial"/>
            </a:endParaRPr>
          </a:p>
        </p:txBody>
      </p:sp>
      <p:sp>
        <p:nvSpPr>
          <p:cNvPr id="13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增加自身优势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脱颖而出</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企业礼仪培训的方法</a:t>
            </a:r>
            <a:endParaRPr lang="en-US" sz="3600" b="0" strike="noStrike" spc="-1">
              <a:solidFill>
                <a:schemeClr val="dk1"/>
              </a:solidFill>
              <a:latin typeface="Arial"/>
            </a:endParaRPr>
          </a:p>
        </p:txBody>
      </p:sp>
      <p:sp>
        <p:nvSpPr>
          <p:cNvPr id="13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培训形式</a:t>
            </a:r>
            <a:endParaRPr lang="en-US" sz="3600" b="0" strike="noStrike" spc="-1">
              <a:solidFill>
                <a:schemeClr val="dk1"/>
              </a:solidFill>
              <a:latin typeface="Arial"/>
            </a:endParaRPr>
          </a:p>
        </p:txBody>
      </p:sp>
      <p:sp>
        <p:nvSpPr>
          <p:cNvPr id="13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企业礼仪培训有多种形式，包括线上培训、线下培训和情景模拟培训。线上培训便于员工随时随地学习，线下培训更具互动性，情景模拟培训则可以帮助员工更好地理解实际场景下的应对方式。</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a:t>
            </a:r>
            <a:endParaRPr lang="en-US" sz="3600" b="0" strike="noStrike" spc="-1">
              <a:solidFill>
                <a:schemeClr val="dk1"/>
              </a:solidFill>
              <a:latin typeface="Arial"/>
            </a:endParaRPr>
          </a:p>
        </p:txBody>
      </p:sp>
      <p:sp>
        <p:nvSpPr>
          <p:cNvPr id="1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着装得体，仪表端庄</a:t>
            </a:r>
            <a:endParaRPr lang="en-US" sz="1500" b="0" strike="noStrike" spc="-1">
              <a:solidFill>
                <a:srgbClr val="000000"/>
              </a:solidFill>
              <a:latin typeface="Arial"/>
            </a:endParaRPr>
          </a:p>
        </p:txBody>
      </p:sp>
      <p:sp>
        <p:nvSpPr>
          <p:cNvPr id="1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仪表形象</a:t>
            </a:r>
            <a:endParaRPr lang="en-US" sz="2200" b="0" strike="noStrike" spc="-1">
              <a:solidFill>
                <a:srgbClr val="000000"/>
              </a:solidFill>
              <a:latin typeface="Arial"/>
            </a:endParaRPr>
          </a:p>
        </p:txBody>
      </p:sp>
      <p:sp>
        <p:nvSpPr>
          <p:cNvPr id="1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语言文明，态度和善</a:t>
            </a:r>
            <a:endParaRPr lang="en-US" sz="1500" b="0" strike="noStrike" spc="-1">
              <a:solidFill>
                <a:srgbClr val="000000"/>
              </a:solidFill>
              <a:latin typeface="Arial"/>
            </a:endParaRPr>
          </a:p>
        </p:txBody>
      </p:sp>
      <p:sp>
        <p:nvSpPr>
          <p:cNvPr id="1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言谈举止</a:t>
            </a:r>
            <a:endParaRPr lang="en-US" sz="2200" b="0" strike="noStrike" spc="-1">
              <a:solidFill>
                <a:srgbClr val="000000"/>
              </a:solidFill>
              <a:latin typeface="Arial"/>
            </a:endParaRPr>
          </a:p>
        </p:txBody>
      </p:sp>
      <p:sp>
        <p:nvSpPr>
          <p:cNvPr id="1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尊重他人，处事得当</a:t>
            </a:r>
            <a:endParaRPr lang="en-US" sz="1500" b="0" strike="noStrike" spc="-1">
              <a:solidFill>
                <a:srgbClr val="000000"/>
              </a:solidFill>
              <a:latin typeface="Arial"/>
            </a:endParaRPr>
          </a:p>
        </p:txBody>
      </p:sp>
      <p:sp>
        <p:nvSpPr>
          <p:cNvPr id="1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礼仪礼节</a:t>
            </a:r>
            <a:endParaRPr lang="en-US" sz="2200" b="0" strike="noStrike" spc="-1">
              <a:solidFill>
                <a:srgbClr val="000000"/>
              </a:solidFill>
              <a:latin typeface="Arial"/>
            </a:endParaRPr>
          </a:p>
        </p:txBody>
      </p:sp>
      <p:sp>
        <p:nvSpPr>
          <p:cNvPr id="1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成效评估</a:t>
            </a:r>
            <a:endParaRPr lang="en-US" sz="3600" b="0" strike="noStrike" spc="-1">
              <a:solidFill>
                <a:schemeClr val="dk1"/>
              </a:solidFill>
              <a:latin typeface="Arial"/>
            </a:endParaRPr>
          </a:p>
        </p:txBody>
      </p:sp>
      <p:sp>
        <p:nvSpPr>
          <p:cNvPr id="14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根据员工在工作中的表现评估培训成效</a:t>
            </a:r>
            <a:endParaRPr lang="en-US" sz="2000" b="0" strike="noStrike" spc="-1">
              <a:solidFill>
                <a:srgbClr val="000000"/>
              </a:solidFill>
              <a:latin typeface="Arial"/>
            </a:endParaRPr>
          </a:p>
        </p:txBody>
      </p:sp>
      <p:sp>
        <p:nvSpPr>
          <p:cNvPr id="15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员工表现评估</a:t>
            </a:r>
            <a:endParaRPr lang="en-US" sz="3000" b="0" strike="noStrike" spc="-1">
              <a:solidFill>
                <a:srgbClr val="000000"/>
              </a:solidFill>
              <a:latin typeface="Arial"/>
            </a:endParaRPr>
          </a:p>
        </p:txBody>
      </p:sp>
      <p:sp>
        <p:nvSpPr>
          <p:cNvPr id="15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2"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根据评估结果制定持续改进方案</a:t>
            </a:r>
            <a:endParaRPr lang="en-US" sz="2000" b="0" strike="noStrike" spc="-1">
              <a:solidFill>
                <a:srgbClr val="000000"/>
              </a:solidFill>
              <a:latin typeface="Arial"/>
            </a:endParaRPr>
          </a:p>
        </p:txBody>
      </p:sp>
      <p:sp>
        <p:nvSpPr>
          <p:cNvPr id="15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持续改进方案</a:t>
            </a:r>
            <a:endParaRPr lang="en-US" sz="3000" b="0" strike="noStrike" spc="-1">
              <a:solidFill>
                <a:srgbClr val="000000"/>
              </a:solidFill>
              <a:latin typeface="Arial"/>
            </a:endParaRPr>
          </a:p>
        </p:txBody>
      </p:sp>
      <p:sp>
        <p:nvSpPr>
          <p:cNvPr id="15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通过测验等方式评估培训效果</a:t>
            </a:r>
            <a:endParaRPr lang="en-US" sz="2000" b="0" strike="noStrike" spc="-1">
              <a:solidFill>
                <a:srgbClr val="000000"/>
              </a:solidFill>
              <a:latin typeface="Arial"/>
            </a:endParaRPr>
          </a:p>
        </p:txBody>
      </p:sp>
      <p:sp>
        <p:nvSpPr>
          <p:cNvPr id="15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培训效果测评</a:t>
            </a:r>
            <a:endParaRPr lang="en-US" sz="3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企业文化建设成本</a:t>
            </a:r>
            <a:endParaRPr lang="en-US" sz="2200" b="0" strike="noStrike" spc="-1">
              <a:solidFill>
                <a:srgbClr val="000000"/>
              </a:solidFill>
              <a:latin typeface="Arial"/>
            </a:endParaRPr>
          </a:p>
        </p:txBody>
      </p:sp>
      <p:sp>
        <p:nvSpPr>
          <p:cNvPr id="16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打造企业良好文化的投入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文化建设所带来的企业价值</a:t>
            </a:r>
            <a:endParaRPr lang="en-US" sz="1500" b="0" strike="noStrike" spc="-1">
              <a:solidFill>
                <a:srgbClr val="000000"/>
              </a:solidFill>
              <a:latin typeface="Arial"/>
            </a:endParaRPr>
          </a:p>
        </p:txBody>
      </p:sp>
      <p:sp>
        <p:nvSpPr>
          <p:cNvPr id="16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经济效益分析</a:t>
            </a:r>
            <a:endParaRPr lang="en-US" sz="2200" b="0" strike="noStrike" spc="-1">
              <a:solidFill>
                <a:srgbClr val="000000"/>
              </a:solidFill>
              <a:latin typeface="Arial"/>
            </a:endParaRPr>
          </a:p>
        </p:txBody>
      </p:sp>
      <p:sp>
        <p:nvSpPr>
          <p:cNvPr id="16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根据培训投入和返回效益进行经济分析</a:t>
            </a:r>
            <a:endParaRPr lang="en-US" sz="1500" b="0" strike="noStrike" spc="-1">
              <a:solidFill>
                <a:srgbClr val="000000"/>
              </a:solidFill>
              <a:latin typeface="Arial"/>
            </a:endParaRPr>
          </a:p>
        </p:txBody>
      </p:sp>
      <p:sp>
        <p:nvSpPr>
          <p:cNvPr id="16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成本效益分析</a:t>
            </a:r>
            <a:endParaRPr lang="en-US" sz="3600" b="0" strike="noStrike" spc="-1">
              <a:solidFill>
                <a:schemeClr val="dk1"/>
              </a:solidFill>
              <a:latin typeface="Arial"/>
            </a:endParaRPr>
          </a:p>
        </p:txBody>
      </p:sp>
      <p:sp>
        <p:nvSpPr>
          <p:cNvPr id="16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培训投入与回报</a:t>
            </a:r>
            <a:endParaRPr lang="en-US" sz="2200" b="0" strike="noStrike" spc="-1">
              <a:solidFill>
                <a:srgbClr val="000000"/>
              </a:solidFill>
              <a:latin typeface="Arial"/>
            </a:endParaRPr>
          </a:p>
        </p:txBody>
      </p:sp>
      <p:sp>
        <p:nvSpPr>
          <p:cNvPr id="17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企业投入的培训成本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培训带来的员工提升和效益</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企业礼仪培训的重要性</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企业礼仪培训不仅可以提升员工的仪表形象和专业素养，更重要的是帮助员工建立良好的职场人际关系，增强团队合作意识，促进企业文化的发展。通过培训，员工可以实现自我突破，助力企业更好地发展。</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员工自我突破的实践</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专业技能提升</a:t>
            </a:r>
            <a:endParaRPr lang="en-US" sz="3600" b="0" strike="noStrike" spc="-1">
              <a:solidFill>
                <a:schemeClr val="dk1"/>
              </a:solidFill>
              <a:latin typeface="Arial"/>
            </a:endParaRPr>
          </a:p>
        </p:txBody>
      </p:sp>
      <p:sp>
        <p:nvSpPr>
          <p:cNvPr id="17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在企业礼仪培训中，员工可以通过选择适合自己的培训课程来提升专业技能。同时，争取实践机会和制定持续学习计划也是实现自我突破的重要步骤。</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职场人际关系</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有效沟通是职场中必备的技能，培养良好的沟通技巧有助于建立良好的人际关系。</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沟通技巧培养</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团队协作是实现团队目标的关键，通过相关训练可以提高员工的团队合作能力。</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团队协作训练</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在职场中，冲突不可避免，掌握有效的冲突管理策略可以帮助员工更好地解决问题。</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冲突管理策略</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职业规划与目标</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明确的职业目标是自我突破的前提，通过分解目标可以更好地实现职业规划。</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目标设定与分解</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通过实践和努力，员工可以逐步实现自我突破，走向成功的职业道路。</a:t>
            </a:r>
            <a:endParaRPr lang="en-US" sz="2000" b="0" strike="noStrike" spc="-1">
              <a:solidFill>
                <a:srgbClr val="000000"/>
              </a:solidFill>
              <a:latin typeface="Arial"/>
            </a:endParaRPr>
          </a:p>
        </p:txBody>
      </p:sp>
      <p:sp>
        <p:nvSpPr>
          <p:cNvPr id="19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自我突破实践</a:t>
            </a:r>
            <a:endParaRPr lang="en-US" sz="3000" b="0" strike="noStrike" spc="-1">
              <a:solidFill>
                <a:srgbClr val="000000"/>
              </a:solidFill>
              <a:latin typeface="Arial"/>
            </a:endParaRPr>
          </a:p>
        </p:txBody>
      </p:sp>
      <p:sp>
        <p:nvSpPr>
          <p:cNvPr id="19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获得专业的职业规划指导有助于员工更好地规划职业发展道路。</a:t>
            </a:r>
            <a:endParaRPr lang="en-US" sz="2000" b="0" strike="noStrike" spc="-1">
              <a:solidFill>
                <a:srgbClr val="000000"/>
              </a:solidFill>
              <a:latin typeface="Arial"/>
            </a:endParaRPr>
          </a:p>
        </p:txBody>
      </p:sp>
      <p:sp>
        <p:nvSpPr>
          <p:cNvPr id="19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职业规划指导</a:t>
            </a:r>
            <a:endParaRPr lang="en-US" sz="3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成长之路分享</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自我突破心得</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自我认知与成长</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自我评估与反思</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a:t>
            </a:r>
            <a:endParaRPr lang="en-US" sz="3500" b="0" strike="noStrike" spc="-1">
              <a:solidFill>
                <a:srgbClr val="000000"/>
              </a:solidFill>
              <a:latin typeface="Arial"/>
            </a:endParaRPr>
          </a:p>
        </p:txBody>
      </p:sp>
      <p:sp>
        <p:nvSpPr>
          <p:cNvPr id="21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企业礼仪培训是帮助员工提升形象、提升职业素养的重要途径。通过礼仪培训，员工可以树立正确的职场形象，提高职业素养，从而实现自我突破。</a:t>
            </a:r>
            <a:endParaRPr lang="en-US" sz="2500" b="0" strike="noStrike" spc="-1">
              <a:solidFill>
                <a:srgbClr val="000000"/>
              </a:solidFill>
              <a:latin typeface="Arial"/>
            </a:endParaRPr>
          </a:p>
        </p:txBody>
      </p:sp>
      <p:sp>
        <p:nvSpPr>
          <p:cNvPr id="2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企业礼仪培训的成功案例</a:t>
            </a:r>
            <a:endParaRPr lang="en-US" sz="3600" b="0" strike="noStrike" spc="-1">
              <a:solidFill>
                <a:schemeClr val="dk1"/>
              </a:solidFill>
              <a:latin typeface="Arial"/>
            </a:endParaRPr>
          </a:p>
        </p:txBody>
      </p:sp>
      <p:sp>
        <p:nvSpPr>
          <p:cNvPr id="2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a:t>
            </a:r>
            <a:r>
              <a:rPr lang="en-US" sz="3500" b="1" strike="noStrike" spc="299">
                <a:solidFill>
                  <a:schemeClr val="dk1"/>
                </a:solidFill>
                <a:latin typeface="Arial"/>
                <a:ea typeface="微软雅黑"/>
              </a:rPr>
              <a:t>A</a:t>
            </a:r>
            <a:r>
              <a:rPr lang="zh-CN" sz="3500" b="1" strike="noStrike" spc="299">
                <a:solidFill>
                  <a:schemeClr val="dk1"/>
                </a:solidFill>
                <a:latin typeface="Arial"/>
                <a:ea typeface="微软雅黑"/>
              </a:rPr>
              <a:t>的礼仪培训实践</a:t>
            </a:r>
            <a:endParaRPr lang="en-US" sz="3500" b="0" strike="noStrike" spc="-1">
              <a:solidFill>
                <a:srgbClr val="000000"/>
              </a:solidFill>
              <a:latin typeface="Arial"/>
            </a:endParaRPr>
          </a:p>
        </p:txBody>
      </p:sp>
      <p:sp>
        <p:nvSpPr>
          <p:cNvPr id="2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a:t>
            </a:r>
            <a:r>
              <a:rPr lang="en-US" sz="2500" b="0" strike="noStrike" spc="148">
                <a:solidFill>
                  <a:schemeClr val="dk1"/>
                </a:solidFill>
                <a:latin typeface="Arial"/>
                <a:ea typeface="微软雅黑"/>
              </a:rPr>
              <a:t>A</a:t>
            </a:r>
            <a:r>
              <a:rPr lang="zh-CN" sz="2500" b="0" strike="noStrike" spc="148">
                <a:solidFill>
                  <a:schemeClr val="dk1"/>
                </a:solidFill>
                <a:latin typeface="Arial"/>
                <a:ea typeface="微软雅黑"/>
              </a:rPr>
              <a:t>在礼仪培训方案中注重培养员工的沟通技巧和形象管理能力，通过定期评估分析培训效果，并分享成功经验。</a:t>
            </a:r>
            <a:endParaRPr lang="en-US" sz="2500" b="0" strike="noStrike" spc="-1">
              <a:solidFill>
                <a:srgbClr val="000000"/>
              </a:solidFill>
              <a:latin typeface="Arial"/>
            </a:endParaRPr>
          </a:p>
        </p:txBody>
      </p:sp>
      <p:sp>
        <p:nvSpPr>
          <p:cNvPr id="2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a:t>
            </a:r>
            <a:r>
              <a:rPr lang="en-US" sz="3600" b="1" strike="noStrike" spc="299">
                <a:solidFill>
                  <a:schemeClr val="dk1"/>
                </a:solidFill>
                <a:latin typeface="微软雅黑"/>
                <a:ea typeface="微软雅黑"/>
              </a:rPr>
              <a:t>A</a:t>
            </a:r>
            <a:r>
              <a:rPr lang="zh-CN" sz="3600" b="1" strike="noStrike" spc="299">
                <a:solidFill>
                  <a:schemeClr val="dk1"/>
                </a:solidFill>
                <a:latin typeface="微软雅黑"/>
                <a:ea typeface="微软雅黑"/>
              </a:rPr>
              <a:t>的礼仪培训实践</a:t>
            </a:r>
            <a:endParaRPr lang="en-US" sz="3600" b="0" strike="noStrike" spc="-1">
              <a:solidFill>
                <a:schemeClr val="dk1"/>
              </a:solidFill>
              <a:latin typeface="Arial"/>
            </a:endParaRPr>
          </a:p>
        </p:txBody>
      </p:sp>
      <p:sp>
        <p:nvSpPr>
          <p:cNvPr id="2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沟通技巧</a:t>
            </a:r>
            <a:endParaRPr lang="en-US" sz="1500" b="0" strike="noStrike" spc="-1">
              <a:solidFill>
                <a:srgbClr val="000000"/>
              </a:solidFill>
              <a:latin typeface="Arial"/>
            </a:endParaRPr>
          </a:p>
        </p:txBody>
      </p:sp>
      <p:sp>
        <p:nvSpPr>
          <p:cNvPr id="2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培训方案介绍</a:t>
            </a:r>
            <a:endParaRPr lang="en-US" sz="2200" b="0" strike="noStrike" spc="-1">
              <a:solidFill>
                <a:srgbClr val="000000"/>
              </a:solidFill>
              <a:latin typeface="Arial"/>
            </a:endParaRPr>
          </a:p>
        </p:txBody>
      </p:sp>
      <p:sp>
        <p:nvSpPr>
          <p:cNvPr id="2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效果评估</a:t>
            </a:r>
            <a:endParaRPr lang="en-US" sz="1500" b="0" strike="noStrike" spc="-1">
              <a:solidFill>
                <a:srgbClr val="000000"/>
              </a:solidFill>
              <a:latin typeface="Arial"/>
            </a:endParaRPr>
          </a:p>
        </p:txBody>
      </p:sp>
      <p:sp>
        <p:nvSpPr>
          <p:cNvPr id="2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成效评估分析</a:t>
            </a:r>
            <a:endParaRPr lang="en-US" sz="2200" b="0" strike="noStrike" spc="-1">
              <a:solidFill>
                <a:srgbClr val="000000"/>
              </a:solidFill>
              <a:latin typeface="Arial"/>
            </a:endParaRPr>
          </a:p>
        </p:txBody>
      </p:sp>
      <p:sp>
        <p:nvSpPr>
          <p:cNvPr id="2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经验分享</a:t>
            </a:r>
            <a:endParaRPr lang="en-US" sz="1500" b="0" strike="noStrike" spc="-1">
              <a:solidFill>
                <a:srgbClr val="000000"/>
              </a:solidFill>
              <a:latin typeface="Arial"/>
            </a:endParaRPr>
          </a:p>
        </p:txBody>
      </p:sp>
      <p:sp>
        <p:nvSpPr>
          <p:cNvPr id="2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成功经验分享</a:t>
            </a:r>
            <a:endParaRPr lang="en-US" sz="2200" b="0" strike="noStrike" spc="-1">
              <a:solidFill>
                <a:srgbClr val="000000"/>
              </a:solidFill>
              <a:latin typeface="Arial"/>
            </a:endParaRPr>
          </a:p>
        </p:txBody>
      </p:sp>
      <p:sp>
        <p:nvSpPr>
          <p:cNvPr id="2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https://d.book118.com/968003035011006050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158</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企业礼仪培训如何帮助员工实现自我突破</vt:lpstr>
      <vt:lpstr>目录</vt:lpstr>
      <vt:lpstr>第1章 企业礼仪培训的重要性</vt:lpstr>
      <vt:lpstr> </vt:lpstr>
      <vt:lpstr>企业礼仪培训的意义</vt:lpstr>
      <vt:lpstr>企业礼仪培训的内容</vt:lpstr>
      <vt:lpstr>企业礼仪培训的目标</vt:lpstr>
      <vt:lpstr>企业礼仪培训的实施步骤</vt:lpstr>
      <vt:lpstr>企业礼仪培训对员工的影响</vt:lpstr>
      <vt:lpstr>第2章 企业礼仪培训的方法</vt:lpstr>
      <vt:lpstr>培训形式</vt:lpstr>
      <vt:lpstr>培训内容</vt:lpstr>
      <vt:lpstr>成效评估</vt:lpstr>
      <vt:lpstr>成本效益分析</vt:lpstr>
      <vt:lpstr> </vt:lpstr>
      <vt:lpstr>第3章 员工自我突破的实践</vt:lpstr>
      <vt:lpstr>专业技能提升</vt:lpstr>
      <vt:lpstr>职场人际关系</vt:lpstr>
      <vt:lpstr>职业规划与目标</vt:lpstr>
      <vt:lpstr>自我认知与成长</vt:lpstr>
      <vt:lpstr> </vt:lpstr>
      <vt:lpstr>第四章 企业礼仪培训的成功案例</vt:lpstr>
      <vt:lpstr> </vt:lpstr>
      <vt:lpstr>企业A的礼仪培训实践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2024-09-29T14:46:48.953</cp:lastPrinted>
  <dcterms:created xsi:type="dcterms:W3CDTF">2024-09-29T06:46:48Z</dcterms:created>
  <dcterms:modified xsi:type="dcterms:W3CDTF">2024-09-29T06:46:51Z</dcterms:modified>
</cp:coreProperties>
</file>