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RTSVMV+RCODNE+MicrosoftYaHei-Bold"/>
      <p:regular r:id="rId15"/>
    </p:embeddedFont>
    <p:embeddedFont>
      <p:font typeface="RIAVVU+DHIGHR+MicrosoftYaHei"/>
      <p:regular r:id="rId16"/>
    </p:embeddedFont>
    <p:embeddedFont>
      <p:font typeface="FTJGTN+MS-UIGothic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CD905-E7E3-42D2-8011-A24F3E61C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4429B-6318-4B43-BFFD-814993487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A7E96-9AF0-49C1-BE1F-3FF2EB32D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2B26B-BF5D-481D-B32D-073242DD6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0A906B-8E9A-4F9A-9182-3858347C9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438DDA-DCC3-4EB9-8998-84FE85900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FEF857-9ED5-47DE-A095-953352E46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40BC3-5B30-480E-96F2-379676E8C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1E76B8-4223-4261-B929-ECAE5439C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513E5-87A3-4F9D-A532-17F3D012E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A9FC4-2AEF-4DAB-B8BE-A4F490A8E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03114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RTSVMV+RCODNE+MicrosoftYaHei-Bold"/>
                <a:cs typeface="RTSVMV+RCODNE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RIAVVU+DHIGHR+MicrosoftYaHei"/>
                <a:cs typeface="RIAVVU+DHIGHR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FTJGTN+MS-UIGothic"/>
                <a:cs typeface="FTJGTN+MS-UIGothic"/>
              </a:rPr>
              <a:t>胰腺的生理功能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TSVMV+RCODNE+MicrosoftYaHei-Bold"/>
                <a:cs typeface="RTSVMV+RCODN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TSVMV+RCODNE+MicrosoftYaHei-Bold"/>
                <a:cs typeface="RTSVMV+RCODN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TSVMV+RCODNE+MicrosoftYaHei-Bold"/>
                <a:cs typeface="RTSVMV+RCODN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FTJGTN+MS-UIGothic"/>
                <a:cs typeface="FTJGTN+MS-UIGothic"/>
              </a:rPr>
              <a:t>分泌胰液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调节</a:t>
            </a:r>
            <a:r>
              <a:rPr sz="2000" spc="25">
                <a:solidFill>
                  <a:srgbClr val="00BEA8"/>
                </a:solidFill>
                <a:latin typeface="FTJGTN+MS-UIGothic"/>
                <a:cs typeface="FTJGTN+MS-UIGothic"/>
              </a:rPr>
              <a:t>血糖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维</a:t>
            </a:r>
            <a:r>
              <a:rPr sz="2000" spc="25">
                <a:solidFill>
                  <a:srgbClr val="00BEA8"/>
                </a:solidFill>
                <a:latin typeface="FTJGTN+MS-UIGothic"/>
                <a:cs typeface="FTJGTN+MS-UIGothic"/>
              </a:rPr>
              <a:t>持酸碱平衡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FTJGTN+MS-UIGothic"/>
                <a:cs typeface="FTJGTN+MS-UIGothic"/>
              </a:rPr>
              <a:t>胰腺疾病的分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FTJGTN+MS-UIGothic"/>
                <a:cs typeface="FTJGTN+MS-UIGothic"/>
              </a:rPr>
              <a:t>急性胰腺炎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FTJGTN+MS-UIGothic"/>
                <a:cs typeface="FTJGTN+MS-UIGothic"/>
              </a:rPr>
              <a:t>慢性胰腺炎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FTJGTN+MS-UIGothic"/>
                <a:cs typeface="FTJGTN+MS-UIGothic"/>
              </a:rPr>
              <a:t>胰腺癌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FTJGTN+MS-UIGothic"/>
                <a:cs typeface="FTJGTN+MS-UIGothic"/>
              </a:rPr>
              <a:t>胰腺疾病的流行病学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FFFDFD"/>
                </a:solidFill>
                <a:latin typeface="FTJGTN+MS-UIGothic"/>
                <a:cs typeface="FTJGTN+MS-UIGothic"/>
              </a:rPr>
              <a:t>病率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FFFDFD"/>
                </a:solidFill>
                <a:latin typeface="FTJGTN+MS-UIGothic"/>
                <a:cs typeface="FTJGTN+MS-UIGothic"/>
              </a:rPr>
              <a:t>防策略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DFD"/>
                </a:solidFill>
                <a:latin typeface="FTJGTN+MS-UIGothic"/>
                <a:cs typeface="FTJGTN+MS-UIGothic"/>
              </a:rPr>
              <a:t>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FTJGTN+MS-UIGothic"/>
                <a:cs typeface="FTJGTN+MS-UIGothic"/>
              </a:rPr>
              <a:t>因素采取相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FTJGTN+MS-UIGothic"/>
                <a:cs typeface="FTJGTN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FTJGTN+MS-UIGothic"/>
                <a:cs typeface="FTJGTN+MS-UIGothic"/>
              </a:rPr>
              <a:t>防措施，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JGTN+MS-UIGothic"/>
                <a:cs typeface="FTJGTN+MS-UIGothic"/>
              </a:rPr>
              <a:t>如控制体重、戒烟限酒等，有助于降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JGTN+MS-UIGothic"/>
                <a:cs typeface="FTJGTN+MS-UIGothic"/>
              </a:rPr>
              <a:t>低胰腺疾病的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FTJGTN+MS-UIGothic"/>
                <a:cs typeface="FTJGTN+MS-UIGothic"/>
              </a:rPr>
              <a:t>病率。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JGTN+MS-UIGothic"/>
                <a:cs typeface="FTJGTN+MS-UIGothic"/>
              </a:rPr>
              <a:t>胰腺疾病的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FTJGTN+MS-UIGothic"/>
                <a:cs typeface="FTJGTN+MS-UIGothic"/>
              </a:rPr>
              <a:t>病率因地区、人种和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JGTN+MS-UIGothic"/>
                <a:cs typeface="FTJGTN+MS-UIGothic"/>
              </a:rPr>
              <a:t>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DFD"/>
                </a:solidFill>
                <a:latin typeface="FTJGTN+MS-UIGothic"/>
                <a:cs typeface="FTJGTN+MS-UIGothic"/>
              </a:rPr>
              <a:t>的不同而有所差异。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FTJGTN+MS-UIGothic"/>
                <a:cs typeface="FTJGTN+MS-UIGothic"/>
              </a:rPr>
              <a:t>危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2000" spc="25">
                <a:solidFill>
                  <a:srgbClr val="FFFDFD"/>
                </a:solidFill>
                <a:latin typeface="FTJGTN+MS-UIGothic"/>
                <a:cs typeface="FTJGTN+MS-UIGothic"/>
              </a:rPr>
              <a:t>因素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28441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JGTN+MS-UIGothic"/>
                <a:cs typeface="FTJGTN+MS-UIGothic"/>
              </a:rPr>
              <a:t>肥胖、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FTJGTN+MS-UIGothic"/>
                <a:cs typeface="FTJGTN+MS-UIGothic"/>
              </a:rPr>
              <a:t>期吸烟、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FTJGTN+MS-UIGothic"/>
                <a:cs typeface="FTJGTN+MS-UIGothic"/>
              </a:rPr>
              <a:t>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FTJGTN+MS-UIGothic"/>
                <a:cs typeface="FTJGTN+MS-UIGothic"/>
              </a:rPr>
              <a:t>酒、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DFD"/>
                </a:solidFill>
                <a:latin typeface="FTJGTN+MS-UIGothic"/>
                <a:cs typeface="FTJGTN+MS-UIGothic"/>
              </a:rPr>
              <a:t>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JGTN+MS-UIGothic"/>
                <a:cs typeface="FTJGTN+MS-UIGothic"/>
              </a:rPr>
              <a:t>素等是胰腺疾病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FTJGTN+MS-UIGothic"/>
                <a:cs typeface="FTJGTN+MS-UIGothic"/>
              </a:rPr>
              <a:t>病的危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FTJGTN+MS-UIGothic"/>
                <a:cs typeface="FTJGTN+MS-UIGothic"/>
              </a:rPr>
              <a:t>因素。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RTSVMV+RCODNE+MicrosoftYaHei-Bold"/>
                <a:cs typeface="RTSVMV+RCODNE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RIAVVU+DHIGHR+MicrosoftYaHei"/>
                <a:cs typeface="RIAVVU+DHIGHR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FTJGTN+MS-UIGothic"/>
                <a:cs typeface="FTJGTN+MS-UIGothic"/>
              </a:rPr>
              <a:t>急性胰腺炎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FTJGTN+MS-UIGothic"/>
                <a:cs typeface="FTJGTN+MS-UIGothic"/>
              </a:rPr>
              <a:t>慢性胰腺炎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FTJGTN+MS-UIGothic"/>
                <a:cs typeface="FTJGTN+MS-UIGothic"/>
              </a:rPr>
              <a:t>胰腺癌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JGTN+MS-UIGothic"/>
                <a:cs typeface="FTJGTN+MS-UIGothic"/>
              </a:rPr>
              <a:t>胰腺癌是一种常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FTJGTN+MS-UIGothic"/>
                <a:cs typeface="FTJGTN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FFFFFF"/>
                </a:solidFill>
                <a:latin typeface="FTJGTN+MS-UIGothic"/>
                <a:cs typeface="FTJGTN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FTJGTN+MS-UIGothic"/>
                <a:cs typeface="FTJGTN+MS-UIGothic"/>
              </a:rPr>
              <a:t>瘤，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JGTN+MS-UIGothic"/>
                <a:cs typeface="FTJGTN+MS-UIGothic"/>
              </a:rPr>
              <a:t>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FTJGTN+MS-UIGothic"/>
                <a:cs typeface="FTJGTN+MS-UIGothic"/>
              </a:rPr>
              <a:t>病率和死亡率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FTJGTN+MS-UIGothic"/>
                <a:cs typeface="FTJGTN+MS-UIGothic"/>
              </a:rPr>
              <a:t>高。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JGTN+MS-UIGothic"/>
                <a:cs typeface="FTJGTN+MS-UIGothic"/>
              </a:rPr>
              <a:t>主要症状包括上腹部疼痛、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胀</a:t>
            </a:r>
            <a:r>
              <a:rPr sz="1500">
                <a:solidFill>
                  <a:srgbClr val="FFFFFF"/>
                </a:solidFill>
                <a:latin typeface="FTJGTN+MS-UIGothic"/>
                <a:cs typeface="FTJGTN+MS-UIGothic"/>
              </a:rPr>
              <a:t>不适、食欲减退、体重下降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JGTN+MS-UIGothic"/>
                <a:cs typeface="FTJGTN+MS-UIGothic"/>
              </a:rPr>
              <a:t>和黄疸。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JGTN+MS-UIGothic"/>
                <a:cs typeface="FTJGTN+MS-UIGothic"/>
              </a:rPr>
              <a:t>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FTJGTN+MS-UIGothic"/>
                <a:cs typeface="FTJGTN+MS-UIGothic"/>
              </a:rPr>
              <a:t>症包括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FTJGTN+MS-UIGothic"/>
                <a:cs typeface="FTJGTN+MS-UIGothic"/>
              </a:rPr>
              <a:t>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FTJGTN+MS-UIGothic"/>
                <a:cs typeface="FTJGTN+MS-UIGothic"/>
              </a:rPr>
              <a:t>移和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FTJGTN+MS-UIGothic"/>
                <a:cs typeface="FTJGTN+MS-UIGothic"/>
              </a:rPr>
              <a:t>迫其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733155" y="492606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TJGTN+MS-UIGothic"/>
                <a:cs typeface="FTJGTN+MS-UIGothic"/>
              </a:rPr>
              <a:t>他器官。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https://d.book118.com/968003114017006047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RTSVMV+RCODNE+MicrosoftYaHei-Bold</vt:lpstr>
      <vt:lpstr>RIAVVU+DHIGHR+MicrosoftYaHei</vt:lpstr>
      <vt:lpstr>FTJGTN+MS-UIGothic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2024-09-28T07:25:40.374</cp:lastPrinted>
  <dcterms:created xsi:type="dcterms:W3CDTF">2024-09-27T23:25:40Z</dcterms:created>
  <dcterms:modified xsi:type="dcterms:W3CDTF">2024-09-27T23:25:41Z</dcterms:modified>
</cp:coreProperties>
</file>