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5335886" cy="10475595"/>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4165E4B-C96B-4194-952A-69636D4578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9AE9E8-6694-4709-B473-AB15D144F7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307E45-C0B3-425D-95D7-8DF04A759F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931990-38A8-4583-9C8F-F1D601A002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41BA5B-25C7-40A8-AE94-D6ED0A4DDC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16A8EC-FB46-4F68-A696-CC8DDFAD92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927988-9401-49CC-80B2-345248AE6A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AFD82E-7BB2-4888-8417-492EE62094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37FD65-12FD-4E0E-944A-D5647E9A29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6D4A03-B6AB-47BD-8286-2A0629D359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C1C4E8-93BA-4DCE-AD78-8DB69EDDB4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 Id="rId8" Type="http://schemas.openxmlformats.org/officeDocument/2006/relationships/image" Target="../media/image7.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jpe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2.png" /><Relationship Id="rId3" Type="http://schemas.openxmlformats.org/officeDocument/2006/relationships/image" Target="../media/image13.png" /><Relationship Id="rId4" Type="http://schemas.openxmlformats.org/officeDocument/2006/relationships/image" Target="../media/image1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22.png" /><Relationship Id="rId11" Type="http://schemas.openxmlformats.org/officeDocument/2006/relationships/image" Target="../media/image23.png" /><Relationship Id="rId12" Type="http://schemas.openxmlformats.org/officeDocument/2006/relationships/image" Target="../media/image24.png" /><Relationship Id="rId13" Type="http://schemas.openxmlformats.org/officeDocument/2006/relationships/image" Target="../media/image25.png" /><Relationship Id="rId14" Type="http://schemas.openxmlformats.org/officeDocument/2006/relationships/image" Target="../media/image26.png" /><Relationship Id="rId15" Type="http://schemas.openxmlformats.org/officeDocument/2006/relationships/image" Target="../media/image27.png" /><Relationship Id="rId16" Type="http://schemas.openxmlformats.org/officeDocument/2006/relationships/image" Target="../media/image28.png" /><Relationship Id="rId17" Type="http://schemas.openxmlformats.org/officeDocument/2006/relationships/image" Target="../media/image29.png" /><Relationship Id="rId18" Type="http://schemas.openxmlformats.org/officeDocument/2006/relationships/image" Target="../media/image30.png" /><Relationship Id="rId19" Type="http://schemas.openxmlformats.org/officeDocument/2006/relationships/image" Target="../media/image31.png" /><Relationship Id="rId2" Type="http://schemas.openxmlformats.org/officeDocument/2006/relationships/image" Target="../media/image15.png" /><Relationship Id="rId20" Type="http://schemas.openxmlformats.org/officeDocument/2006/relationships/image" Target="../media/image32.png" /><Relationship Id="rId21" Type="http://schemas.openxmlformats.org/officeDocument/2006/relationships/image" Target="../media/image33.png" /><Relationship Id="rId22" Type="http://schemas.openxmlformats.org/officeDocument/2006/relationships/image" Target="../media/image34.png" /><Relationship Id="rId23" Type="http://schemas.openxmlformats.org/officeDocument/2006/relationships/image" Target="../media/image35.png" /><Relationship Id="rId24" Type="http://schemas.openxmlformats.org/officeDocument/2006/relationships/image" Target="../media/image36.png" /><Relationship Id="rId25" Type="http://schemas.openxmlformats.org/officeDocument/2006/relationships/image" Target="../media/image37.png" /><Relationship Id="rId26" Type="http://schemas.openxmlformats.org/officeDocument/2006/relationships/image" Target="../media/image38.png" /><Relationship Id="rId27" Type="http://schemas.openxmlformats.org/officeDocument/2006/relationships/image" Target="../media/image39.png" /><Relationship Id="rId28" Type="http://schemas.openxmlformats.org/officeDocument/2006/relationships/image" Target="../media/image40.png" /><Relationship Id="rId29" Type="http://schemas.openxmlformats.org/officeDocument/2006/relationships/image" Target="../media/image41.png" /><Relationship Id="rId3" Type="http://schemas.openxmlformats.org/officeDocument/2006/relationships/image" Target="../media/image13.png" /><Relationship Id="rId30" Type="http://schemas.openxmlformats.org/officeDocument/2006/relationships/image" Target="../media/image42.png" /><Relationship Id="rId31" Type="http://schemas.openxmlformats.org/officeDocument/2006/relationships/image" Target="../media/image43.png" /><Relationship Id="rId32" Type="http://schemas.openxmlformats.org/officeDocument/2006/relationships/image" Target="../media/image44.png" /><Relationship Id="rId33" Type="http://schemas.openxmlformats.org/officeDocument/2006/relationships/image" Target="../media/image45.png" /><Relationship Id="rId34" Type="http://schemas.openxmlformats.org/officeDocument/2006/relationships/image" Target="../media/image46.png" /><Relationship Id="rId35" Type="http://schemas.openxmlformats.org/officeDocument/2006/relationships/image" Target="../media/image47.png" /><Relationship Id="rId36" Type="http://schemas.openxmlformats.org/officeDocument/2006/relationships/image" Target="../media/image48.png" /><Relationship Id="rId37" Type="http://schemas.openxmlformats.org/officeDocument/2006/relationships/image" Target="../media/image49.png" /><Relationship Id="rId38" Type="http://schemas.openxmlformats.org/officeDocument/2006/relationships/image" Target="../media/image50.png" /><Relationship Id="rId39" Type="http://schemas.openxmlformats.org/officeDocument/2006/relationships/image" Target="../media/image51.png" /><Relationship Id="rId4" Type="http://schemas.openxmlformats.org/officeDocument/2006/relationships/image" Target="../media/image16.png" /><Relationship Id="rId5" Type="http://schemas.openxmlformats.org/officeDocument/2006/relationships/image" Target="../media/image17.png" /><Relationship Id="rId6" Type="http://schemas.openxmlformats.org/officeDocument/2006/relationships/image" Target="../media/image18.png" /><Relationship Id="rId7" Type="http://schemas.openxmlformats.org/officeDocument/2006/relationships/image" Target="../media/image19.png" /><Relationship Id="rId8" Type="http://schemas.openxmlformats.org/officeDocument/2006/relationships/image" Target="../media/image20.png" /><Relationship Id="rId9" Type="http://schemas.openxmlformats.org/officeDocument/2006/relationships/image" Target="../media/image2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59.png" /><Relationship Id="rId11" Type="http://schemas.openxmlformats.org/officeDocument/2006/relationships/image" Target="../media/image60.png" /><Relationship Id="rId12" Type="http://schemas.openxmlformats.org/officeDocument/2006/relationships/image" Target="../media/image61.png" /><Relationship Id="rId13" Type="http://schemas.openxmlformats.org/officeDocument/2006/relationships/image" Target="../media/image62.png" /><Relationship Id="rId14" Type="http://schemas.openxmlformats.org/officeDocument/2006/relationships/image" Target="../media/image63.png" /><Relationship Id="rId2" Type="http://schemas.openxmlformats.org/officeDocument/2006/relationships/image" Target="../media/image13.png" /><Relationship Id="rId3" Type="http://schemas.openxmlformats.org/officeDocument/2006/relationships/image" Target="../media/image52.png" /><Relationship Id="rId4" Type="http://schemas.openxmlformats.org/officeDocument/2006/relationships/image" Target="../media/image53.png" /><Relationship Id="rId5" Type="http://schemas.openxmlformats.org/officeDocument/2006/relationships/image" Target="../media/image54.png" /><Relationship Id="rId6" Type="http://schemas.openxmlformats.org/officeDocument/2006/relationships/image" Target="../media/image55.png" /><Relationship Id="rId7" Type="http://schemas.openxmlformats.org/officeDocument/2006/relationships/image" Target="../media/image56.png" /><Relationship Id="rId8" Type="http://schemas.openxmlformats.org/officeDocument/2006/relationships/image" Target="../media/image57.png" /><Relationship Id="rId9" Type="http://schemas.openxmlformats.org/officeDocument/2006/relationships/image" Target="../media/image58.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71.jpeg" /><Relationship Id="rId11" Type="http://schemas.openxmlformats.org/officeDocument/2006/relationships/image" Target="../media/image72.jpeg" /><Relationship Id="rId12" Type="http://schemas.openxmlformats.org/officeDocument/2006/relationships/image" Target="../media/image73.jpeg" /><Relationship Id="rId13" Type="http://schemas.openxmlformats.org/officeDocument/2006/relationships/image" Target="../media/image74.png" /><Relationship Id="rId14" Type="http://schemas.openxmlformats.org/officeDocument/2006/relationships/image" Target="../media/image75.png" /><Relationship Id="rId15" Type="http://schemas.openxmlformats.org/officeDocument/2006/relationships/image" Target="../media/image76.png" /><Relationship Id="rId16" Type="http://schemas.openxmlformats.org/officeDocument/2006/relationships/image" Target="../media/image77.png" /><Relationship Id="rId17" Type="http://schemas.openxmlformats.org/officeDocument/2006/relationships/image" Target="../media/image78.png" /><Relationship Id="rId18" Type="http://schemas.openxmlformats.org/officeDocument/2006/relationships/image" Target="../media/image79.png" /><Relationship Id="rId19" Type="http://schemas.openxmlformats.org/officeDocument/2006/relationships/image" Target="../media/image80.png" /><Relationship Id="rId2" Type="http://schemas.openxmlformats.org/officeDocument/2006/relationships/image" Target="../media/image13.png" /><Relationship Id="rId20" Type="http://schemas.openxmlformats.org/officeDocument/2006/relationships/image" Target="../media/image81.png" /><Relationship Id="rId21" Type="http://schemas.openxmlformats.org/officeDocument/2006/relationships/image" Target="../media/image82.png" /><Relationship Id="rId22" Type="http://schemas.openxmlformats.org/officeDocument/2006/relationships/image" Target="../media/image83.png" /><Relationship Id="rId23" Type="http://schemas.openxmlformats.org/officeDocument/2006/relationships/image" Target="../media/image84.png" /><Relationship Id="rId24" Type="http://schemas.openxmlformats.org/officeDocument/2006/relationships/image" Target="../media/image85.png" /><Relationship Id="rId25" Type="http://schemas.openxmlformats.org/officeDocument/2006/relationships/image" Target="../media/image86.png" /><Relationship Id="rId3" Type="http://schemas.openxmlformats.org/officeDocument/2006/relationships/image" Target="../media/image64.png" /><Relationship Id="rId4" Type="http://schemas.openxmlformats.org/officeDocument/2006/relationships/image" Target="../media/image65.png" /><Relationship Id="rId5" Type="http://schemas.openxmlformats.org/officeDocument/2006/relationships/image" Target="../media/image66.png" /><Relationship Id="rId6" Type="http://schemas.openxmlformats.org/officeDocument/2006/relationships/image" Target="../media/image67.jpeg" /><Relationship Id="rId7" Type="http://schemas.openxmlformats.org/officeDocument/2006/relationships/image" Target="../media/image68.png" /><Relationship Id="rId8" Type="http://schemas.openxmlformats.org/officeDocument/2006/relationships/image" Target="../media/image69.jpeg" /><Relationship Id="rId9" Type="http://schemas.openxmlformats.org/officeDocument/2006/relationships/image" Target="../media/image70.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7.png" /><Relationship Id="rId3" Type="http://schemas.openxmlformats.org/officeDocument/2006/relationships/image" Target="../media/image13.png" /><Relationship Id="rId4" Type="http://schemas.openxmlformats.org/officeDocument/2006/relationships/image" Target="../media/image88.png" /><Relationship Id="rId5" Type="http://schemas.openxmlformats.org/officeDocument/2006/relationships/image" Target="../media/image89.png" /><Relationship Id="rId6" Type="http://schemas.openxmlformats.org/officeDocument/2006/relationships/image" Target="../media/image90.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91.png" /><Relationship Id="rId3" Type="http://schemas.openxmlformats.org/officeDocument/2006/relationships/image" Target="../media/image92.png" /><Relationship Id="rId4" Type="http://schemas.openxmlformats.org/officeDocument/2006/relationships/image" Target="../media/image93.png" /><Relationship Id="rId5" Type="http://schemas.openxmlformats.org/officeDocument/2006/relationships/image" Target="../media/image9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102.png" /><Relationship Id="rId11" Type="http://schemas.openxmlformats.org/officeDocument/2006/relationships/image" Target="../media/image103.png" /><Relationship Id="rId12" Type="http://schemas.openxmlformats.org/officeDocument/2006/relationships/image" Target="../media/image104.png" /><Relationship Id="rId13" Type="http://schemas.openxmlformats.org/officeDocument/2006/relationships/image" Target="../media/image105.png" /><Relationship Id="rId14" Type="http://schemas.openxmlformats.org/officeDocument/2006/relationships/image" Target="../media/image106.png" /><Relationship Id="rId15" Type="http://schemas.openxmlformats.org/officeDocument/2006/relationships/image" Target="../media/image107.png" /><Relationship Id="rId16" Type="http://schemas.openxmlformats.org/officeDocument/2006/relationships/image" Target="../media/image108.png" /><Relationship Id="rId17" Type="http://schemas.openxmlformats.org/officeDocument/2006/relationships/image" Target="../media/image109.png" /><Relationship Id="rId18" Type="http://schemas.openxmlformats.org/officeDocument/2006/relationships/image" Target="../media/image110.png" /><Relationship Id="rId19" Type="http://schemas.openxmlformats.org/officeDocument/2006/relationships/image" Target="../media/image111.png" /><Relationship Id="rId2" Type="http://schemas.openxmlformats.org/officeDocument/2006/relationships/image" Target="../media/image95.png" /><Relationship Id="rId20" Type="http://schemas.openxmlformats.org/officeDocument/2006/relationships/image" Target="../media/image112.png" /><Relationship Id="rId21" Type="http://schemas.openxmlformats.org/officeDocument/2006/relationships/image" Target="../media/image113.png" /><Relationship Id="rId22" Type="http://schemas.openxmlformats.org/officeDocument/2006/relationships/image" Target="../media/image114.png" /><Relationship Id="rId23" Type="http://schemas.openxmlformats.org/officeDocument/2006/relationships/image" Target="../media/image115.png" /><Relationship Id="rId24" Type="http://schemas.openxmlformats.org/officeDocument/2006/relationships/image" Target="../media/image116.png" /><Relationship Id="rId25" Type="http://schemas.openxmlformats.org/officeDocument/2006/relationships/image" Target="../media/image117.png" /><Relationship Id="rId26" Type="http://schemas.openxmlformats.org/officeDocument/2006/relationships/image" Target="../media/image118.png" /><Relationship Id="rId27" Type="http://schemas.openxmlformats.org/officeDocument/2006/relationships/image" Target="../media/image119.png" /><Relationship Id="rId28" Type="http://schemas.openxmlformats.org/officeDocument/2006/relationships/image" Target="../media/image120.png" /><Relationship Id="rId29" Type="http://schemas.openxmlformats.org/officeDocument/2006/relationships/image" Target="../media/image121.png" /><Relationship Id="rId3" Type="http://schemas.openxmlformats.org/officeDocument/2006/relationships/image" Target="../media/image96.png" /><Relationship Id="rId30" Type="http://schemas.openxmlformats.org/officeDocument/2006/relationships/image" Target="../media/image122.png" /><Relationship Id="rId31" Type="http://schemas.openxmlformats.org/officeDocument/2006/relationships/image" Target="../media/image123.png" /><Relationship Id="rId32" Type="http://schemas.openxmlformats.org/officeDocument/2006/relationships/image" Target="../media/image124.png" /><Relationship Id="rId33" Type="http://schemas.openxmlformats.org/officeDocument/2006/relationships/image" Target="../media/image125.png" /><Relationship Id="rId34" Type="http://schemas.openxmlformats.org/officeDocument/2006/relationships/image" Target="../media/image126.png" /><Relationship Id="rId35" Type="http://schemas.openxmlformats.org/officeDocument/2006/relationships/image" Target="../media/image127.png" /><Relationship Id="rId36" Type="http://schemas.openxmlformats.org/officeDocument/2006/relationships/image" Target="../media/image128.png" /><Relationship Id="rId37" Type="http://schemas.openxmlformats.org/officeDocument/2006/relationships/image" Target="../media/image129.png" /><Relationship Id="rId4" Type="http://schemas.openxmlformats.org/officeDocument/2006/relationships/image" Target="../media/image13.png" /><Relationship Id="rId5" Type="http://schemas.openxmlformats.org/officeDocument/2006/relationships/image" Target="../media/image97.jpeg" /><Relationship Id="rId6" Type="http://schemas.openxmlformats.org/officeDocument/2006/relationships/image" Target="../media/image98.png" /><Relationship Id="rId7" Type="http://schemas.openxmlformats.org/officeDocument/2006/relationships/image" Target="../media/image99.png" /><Relationship Id="rId8" Type="http://schemas.openxmlformats.org/officeDocument/2006/relationships/image" Target="../media/image100.png" /><Relationship Id="rId9" Type="http://schemas.openxmlformats.org/officeDocument/2006/relationships/image" Target="../media/image10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30.png" /><Relationship Id="rId3" Type="http://schemas.openxmlformats.org/officeDocument/2006/relationships/image" Target="../media/image13.png" /><Relationship Id="rId4" Type="http://schemas.openxmlformats.org/officeDocument/2006/relationships/image" Target="../media/image131.png" /><Relationship Id="rId5" Type="http://schemas.openxmlformats.org/officeDocument/2006/relationships/image" Target="../media/image132.png" /><Relationship Id="rId6" Type="http://schemas.openxmlformats.org/officeDocument/2006/relationships/image" Target="../media/image133.png" /><Relationship Id="rId7" Type="http://schemas.openxmlformats.org/officeDocument/2006/relationships/image" Target="../media/image13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01713705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
          <p:cNvSpPr/>
          <p:nvPr/>
        </p:nvSpPr>
        <p:spPr>
          <a:xfrm>
            <a:off x="0" y="0"/>
            <a:ext cx="15335989" cy="10475950"/>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rect"/>
          <p:cNvSpPr/>
          <p:nvPr/>
        </p:nvSpPr>
        <p:spPr>
          <a:xfrm>
            <a:off x="8157449" y="2999247"/>
            <a:ext cx="6505587" cy="6797370"/>
          </a:xfrm>
          <a:prstGeom prst="rect">
            <a:avLst/>
          </a:pr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4" name="picture 3"/>
          <p:cNvPicPr>
            <a:picLocks noChangeAspect="1"/>
          </p:cNvPicPr>
          <p:nvPr/>
        </p:nvPicPr>
        <p:blipFill>
          <a:blip r:embed="rId2"/>
          <a:stretch>
            <a:fillRect/>
          </a:stretch>
        </p:blipFill>
        <p:spPr>
          <a:xfrm rot="21600000">
            <a:off x="7914485" y="2214067"/>
            <a:ext cx="6976709" cy="6886526"/>
          </a:xfrm>
          <a:prstGeom prst="rect">
            <a:avLst/>
          </a:prstGeom>
        </p:spPr>
      </p:pic>
      <p:pic>
        <p:nvPicPr>
          <p:cNvPr id="5" name="picture 4"/>
          <p:cNvPicPr>
            <a:picLocks noChangeAspect="1"/>
          </p:cNvPicPr>
          <p:nvPr/>
        </p:nvPicPr>
        <p:blipFill>
          <a:blip r:embed="rId3"/>
          <a:stretch>
            <a:fillRect/>
          </a:stretch>
        </p:blipFill>
        <p:spPr>
          <a:xfrm rot="21600000">
            <a:off x="8273252" y="675984"/>
            <a:ext cx="4749281" cy="742326"/>
          </a:xfrm>
          <a:prstGeom prst="rect">
            <a:avLst/>
          </a:prstGeom>
        </p:spPr>
      </p:pic>
      <p:pic>
        <p:nvPicPr>
          <p:cNvPr id="6" name="picture 5"/>
          <p:cNvPicPr>
            <a:picLocks noChangeAspect="1"/>
          </p:cNvPicPr>
          <p:nvPr/>
        </p:nvPicPr>
        <p:blipFill>
          <a:blip r:embed="rId4"/>
          <a:stretch>
            <a:fillRect/>
          </a:stretch>
        </p:blipFill>
        <p:spPr>
          <a:xfrm rot="21600000">
            <a:off x="8304771" y="1512798"/>
            <a:ext cx="3763685" cy="601287"/>
          </a:xfrm>
          <a:prstGeom prst="rect">
            <a:avLst/>
          </a:prstGeom>
        </p:spPr>
      </p:pic>
      <p:graphicFrame>
        <p:nvGraphicFramePr>
          <p:cNvPr id="7" name="table 6"/>
          <p:cNvGraphicFramePr>
            <a:graphicFrameLocks noGrp="1"/>
          </p:cNvGraphicFramePr>
          <p:nvPr/>
        </p:nvGraphicFramePr>
        <p:xfrm>
          <a:off x="2179482" y="9403774"/>
          <a:ext cx="3338194" cy="443230"/>
        </p:xfrm>
        <a:graphic>
          <a:graphicData uri="http://schemas.openxmlformats.org/drawingml/2006/table">
            <a:tbl>
              <a:tblPr/>
              <a:tblGrid>
                <a:gridCol w="3338194"/>
              </a:tblGrid>
              <a:tr h="443230">
                <a:tc>
                  <a:txBody>
                    <a:bodyPr vert="horz" wrap="square"/>
                    <a:lstStyle/>
                    <a:p>
                      <a:pPr algn="l" rtl="0" eaLnBrk="0">
                        <a:lnSpc>
                          <a:spcPct val="100000"/>
                        </a:lnSpc>
                      </a:pPr>
                      <a:endParaRPr lang="en-US" altLang="en-US" sz="1000"/>
                    </a:p>
                  </a:txBody>
                  <a:tcPr marL="0" marR="0" marT="0" marB="0">
                    <a:lnL w="12700" cap="flat" cmpd="sng" algn="ctr">
                      <a:solidFill>
                        <a:srgbClr val="FEC210"/>
                      </a:solidFill>
                      <a:prstDash val="solid"/>
                      <a:round/>
                      <a:headEnd type="none" w="med" len="med"/>
                      <a:tailEnd type="none" w="med" len="med"/>
                    </a:lnL>
                    <a:lnR w="12700" cap="flat" cmpd="sng" algn="ctr">
                      <a:solidFill>
                        <a:srgbClr val="FEC210"/>
                      </a:solidFill>
                      <a:prstDash val="solid"/>
                      <a:round/>
                      <a:headEnd type="none" w="med" len="med"/>
                      <a:tailEnd type="none" w="med" len="med"/>
                    </a:lnR>
                    <a:lnT w="12700" cap="flat" cmpd="sng" algn="ctr">
                      <a:solidFill>
                        <a:srgbClr val="FEC210"/>
                      </a:solidFill>
                      <a:prstDash val="solid"/>
                      <a:round/>
                      <a:headEnd type="none" w="med" len="med"/>
                      <a:tailEnd type="none" w="med" len="med"/>
                    </a:lnT>
                    <a:lnB w="12700" cap="flat" cmpd="sng" algn="ctr">
                      <a:solidFill>
                        <a:srgbClr val="FEC210"/>
                      </a:solidFill>
                      <a:prstDash val="solid"/>
                      <a:round/>
                      <a:headEnd type="none" w="med" len="med"/>
                      <a:tailEnd type="none" w="med" len="med"/>
                    </a:lnB>
                    <a:solidFill>
                      <a:srgbClr val="FEC210"/>
                    </a:solidFill>
                  </a:tcPr>
                </a:tc>
              </a:tr>
            </a:tbl>
          </a:graphicData>
        </a:graphic>
      </p:graphicFrame>
      <p:pic>
        <p:nvPicPr>
          <p:cNvPr id="8" name="picture 7"/>
          <p:cNvPicPr>
            <a:picLocks noChangeAspect="1"/>
          </p:cNvPicPr>
          <p:nvPr/>
        </p:nvPicPr>
        <p:blipFill>
          <a:blip r:embed="rId5"/>
          <a:stretch>
            <a:fillRect/>
          </a:stretch>
        </p:blipFill>
        <p:spPr>
          <a:xfrm rot="21600000">
            <a:off x="2179482" y="9403774"/>
            <a:ext cx="3338665" cy="456225"/>
          </a:xfrm>
          <a:prstGeom prst="rect">
            <a:avLst/>
          </a:prstGeom>
        </p:spPr>
      </p:pic>
      <p:graphicFrame>
        <p:nvGraphicFramePr>
          <p:cNvPr id="9" name="table 8"/>
          <p:cNvGraphicFramePr>
            <a:graphicFrameLocks noGrp="1"/>
          </p:cNvGraphicFramePr>
          <p:nvPr/>
        </p:nvGraphicFramePr>
        <p:xfrm>
          <a:off x="9819459" y="9291582"/>
          <a:ext cx="3204210" cy="454025"/>
        </p:xfrm>
        <a:graphic>
          <a:graphicData uri="http://schemas.openxmlformats.org/drawingml/2006/table">
            <a:tbl>
              <a:tblPr/>
              <a:tblGrid>
                <a:gridCol w="3204210"/>
              </a:tblGrid>
              <a:tr h="454025">
                <a:tc>
                  <a:txBody>
                    <a:bodyPr vert="horz" wrap="square"/>
                    <a:lstStyle/>
                    <a:p>
                      <a:pPr algn="l" rtl="0" eaLnBrk="0">
                        <a:lnSpc>
                          <a:spcPct val="100000"/>
                        </a:lnSpc>
                      </a:pPr>
                      <a:endParaRPr lang="en-US" altLang="en-US" sz="1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tr>
            </a:tbl>
          </a:graphicData>
        </a:graphic>
      </p:graphicFrame>
      <p:pic>
        <p:nvPicPr>
          <p:cNvPr id="10" name="picture 9"/>
          <p:cNvPicPr>
            <a:picLocks noChangeAspect="1"/>
          </p:cNvPicPr>
          <p:nvPr/>
        </p:nvPicPr>
        <p:blipFill>
          <a:blip r:embed="rId6"/>
          <a:stretch>
            <a:fillRect/>
          </a:stretch>
        </p:blipFill>
        <p:spPr>
          <a:xfrm rot="21600000">
            <a:off x="9819459" y="9291582"/>
            <a:ext cx="3204395" cy="466817"/>
          </a:xfrm>
          <a:prstGeom prst="rect">
            <a:avLst/>
          </a:prstGeom>
        </p:spPr>
      </p:pic>
      <p:pic>
        <p:nvPicPr>
          <p:cNvPr id="11" name="picture 10"/>
          <p:cNvPicPr>
            <a:picLocks noChangeAspect="1"/>
          </p:cNvPicPr>
          <p:nvPr/>
        </p:nvPicPr>
        <p:blipFill>
          <a:blip r:embed="rId7"/>
          <a:stretch>
            <a:fillRect/>
          </a:stretch>
        </p:blipFill>
        <p:spPr>
          <a:xfrm rot="21600000">
            <a:off x="13888217" y="2006344"/>
            <a:ext cx="264104" cy="127289"/>
          </a:xfrm>
          <a:prstGeom prst="rect">
            <a:avLst/>
          </a:prstGeom>
        </p:spPr>
      </p:pic>
      <p:pic>
        <p:nvPicPr>
          <p:cNvPr id="12" name="picture 11"/>
          <p:cNvPicPr>
            <a:picLocks noChangeAspect="1"/>
          </p:cNvPicPr>
          <p:nvPr/>
        </p:nvPicPr>
        <p:blipFill>
          <a:blip r:embed="rId8"/>
          <a:stretch>
            <a:fillRect/>
          </a:stretch>
        </p:blipFill>
        <p:spPr>
          <a:xfrm rot="21600000">
            <a:off x="13686434" y="2092156"/>
            <a:ext cx="80877" cy="85543"/>
          </a:xfrm>
          <a:prstGeom prst="rect">
            <a:avLst/>
          </a:prstGeom>
        </p:spPr>
      </p:pic>
      <p:sp>
        <p:nvSpPr>
          <p:cNvPr id="13" name="rect"/>
          <p:cNvSpPr/>
          <p:nvPr/>
        </p:nvSpPr>
        <p:spPr>
          <a:xfrm>
            <a:off x="14301053" y="2145503"/>
            <a:ext cx="20575" cy="15964"/>
          </a:xfrm>
          <a:prstGeom prst="rect">
            <a:avLst/>
          </a:pr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 name="rect"/>
          <p:cNvSpPr/>
          <p:nvPr/>
        </p:nvSpPr>
        <p:spPr>
          <a:xfrm>
            <a:off x="14403105" y="2150140"/>
            <a:ext cx="20575" cy="15964"/>
          </a:xfrm>
          <a:prstGeom prst="rect">
            <a:avLst/>
          </a:pr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rect"/>
          <p:cNvSpPr/>
          <p:nvPr/>
        </p:nvSpPr>
        <p:spPr>
          <a:xfrm>
            <a:off x="14092318" y="2180290"/>
            <a:ext cx="20575" cy="15964"/>
          </a:xfrm>
          <a:prstGeom prst="rect">
            <a:avLst/>
          </a:pr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rect"/>
          <p:cNvSpPr/>
          <p:nvPr/>
        </p:nvSpPr>
        <p:spPr>
          <a:xfrm>
            <a:off x="13865025" y="1862544"/>
            <a:ext cx="20575" cy="15964"/>
          </a:xfrm>
          <a:prstGeom prst="rect">
            <a:avLst/>
          </a:pr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rect"/>
          <p:cNvSpPr/>
          <p:nvPr/>
        </p:nvSpPr>
        <p:spPr>
          <a:xfrm>
            <a:off x="14087680" y="1932123"/>
            <a:ext cx="20575" cy="15964"/>
          </a:xfrm>
          <a:prstGeom prst="rect">
            <a:avLst/>
          </a:pr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 name="textbox 17"/>
          <p:cNvSpPr/>
          <p:nvPr/>
        </p:nvSpPr>
        <p:spPr>
          <a:xfrm>
            <a:off x="8327766" y="2014732"/>
            <a:ext cx="6079490" cy="44767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3970" algn="l" rtl="0" eaLnBrk="0">
              <a:lnSpc>
                <a:spcPct val="91000"/>
              </a:lnSpc>
            </a:pPr>
            <a:r>
              <a:rPr sz="1500" spc="10">
                <a:ln w="3175" cap="flat" cmpd="sng">
                  <a:solidFill>
                    <a:srgbClr val="231F20">
                      <a:alpha val="100000"/>
                    </a:srgbClr>
                  </a:solidFill>
                  <a:prstDash val="solid"/>
                  <a:miter lim="0"/>
                </a:ln>
                <a:solidFill>
                  <a:srgbClr val="231F20">
                    <a:alpha val="100000"/>
                  </a:srgbClr>
                </a:solidFill>
                <a:latin typeface="微软雅黑" panose="020b0503020204020204" charset="-122"/>
                <a:ea typeface="微软雅黑" panose="020b0503020204020204" charset="-122"/>
                <a:cs typeface="微软雅黑" panose="020b0503020204020204" charset="-122"/>
              </a:rPr>
              <a:t>行业</a:t>
            </a:r>
            <a:r>
              <a:rPr sz="1500" strike="sngStrike" spc="10">
                <a:solidFill>
                  <a:srgbClr val="231F20">
                    <a:alpha val="100000"/>
                  </a:srgbClr>
                </a:solidFill>
                <a:latin typeface="微软雅黑" panose="020b0503020204020204" charset="-122"/>
                <a:ea typeface="微软雅黑" panose="020b0503020204020204" charset="-122"/>
                <a:cs typeface="微软雅黑" panose="020b0503020204020204" charset="-122"/>
              </a:rPr>
              <a:t>                 </a:t>
            </a:r>
            <a:r>
              <a:rPr sz="1500" strike="sngStrike" spc="0">
                <a:solidFill>
                  <a:srgbClr val="231F20">
                    <a:alpha val="100000"/>
                  </a:srgbClr>
                </a:solidFill>
                <a:latin typeface="微软雅黑" panose="020b0503020204020204" charset="-122"/>
                <a:ea typeface="微软雅黑" panose="020b0503020204020204" charset="-122"/>
                <a:cs typeface="微软雅黑" panose="020b0503020204020204" charset="-122"/>
              </a:rPr>
              <a:t>                                                                                  </a:t>
            </a:r>
            <a:r>
              <a:rPr sz="1500" spc="0" baseline="-7000">
                <a:solidFill>
                  <a:srgbClr val="3E3E3F">
                    <a:alpha val="100000"/>
                  </a:srgbClr>
                </a:solidFill>
                <a:latin typeface="微软雅黑" panose="020b0503020204020204" charset="-122"/>
                <a:ea typeface="微软雅黑" panose="020b0503020204020204" charset="-122"/>
                <a:cs typeface="微软雅黑" panose="020b0503020204020204" charset="-122"/>
              </a:rPr>
              <a:t>3</a:t>
            </a:r>
            <a:endParaRPr lang="en-US" altLang="en-US" sz="975"/>
          </a:p>
          <a:p>
            <a:pPr marL="108585" algn="l" rtl="0" eaLnBrk="0">
              <a:lnSpc>
                <a:spcPct val="88000"/>
              </a:lnSpc>
              <a:spcBef>
                <a:spcPts val="750"/>
              </a:spcBef>
              <a:tabLst>
                <a:tab pos="387350"/>
              </a:tabLst>
            </a:pP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美容美体行业整体韧性较强，但经营情况恢复不及预期</a:t>
            </a:r>
            <a:r>
              <a:rPr sz="1000" strike="sngStrike" spc="-1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trike="sngStrike"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3</a:t>
            </a:r>
            <a:endParaRPr lang="en-US" altLang="en-US" sz="1000"/>
          </a:p>
          <a:p>
            <a:pPr marL="108585" algn="l" rtl="0" eaLnBrk="0">
              <a:lnSpc>
                <a:spcPct val="88000"/>
              </a:lnSpc>
              <a:spcBef>
                <a:spcPts val="1040"/>
              </a:spcBef>
              <a:tabLst>
                <a:tab pos="387350"/>
              </a:tabLst>
            </a:pP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美容美体行业线上交易规模大幅增加，线上化率稳步提升</a:t>
            </a:r>
            <a:r>
              <a:rPr sz="1000" strike="sngStrike" spc="-1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trike="sngStrike"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4</a:t>
            </a:r>
            <a:endParaRPr lang="en-US" altLang="en-US" sz="1000"/>
          </a:p>
          <a:p>
            <a:pPr marL="108585" algn="l" rtl="0" eaLnBrk="0">
              <a:lnSpc>
                <a:spcPct val="88000"/>
              </a:lnSpc>
              <a:spcBef>
                <a:spcPts val="1040"/>
              </a:spcBef>
              <a:tabLst>
                <a:tab pos="387350"/>
              </a:tabLst>
            </a:pP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美容美体行业开店率创新高，从业者充满对行业充满信心</a:t>
            </a:r>
            <a:r>
              <a:rPr sz="1000" strike="sngStrike" spc="-1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trike="sngStrike"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5</a:t>
            </a:r>
            <a:endParaRPr lang="en-US" altLang="en-US" sz="1000"/>
          </a:p>
          <a:p>
            <a:pPr marL="108585" algn="l" rtl="0" eaLnBrk="0">
              <a:lnSpc>
                <a:spcPct val="88000"/>
              </a:lnSpc>
              <a:spcBef>
                <a:spcPts val="1040"/>
              </a:spcBef>
              <a:tabLst>
                <a:tab pos="387350"/>
              </a:tabLst>
            </a:pP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美容美体行业市场分散，连锁化率低，多以小店、散店为主</a:t>
            </a:r>
            <a:r>
              <a:rPr sz="1000" strike="sngStrike" spc="-2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trike="sngStrike"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5</a:t>
            </a:r>
            <a:endParaRPr lang="en-US" altLang="en-US" sz="1000"/>
          </a:p>
          <a:p>
            <a:pPr algn="l" rtl="0" eaLnBrk="0">
              <a:lnSpc>
                <a:spcPct val="162000"/>
              </a:lnSpc>
            </a:pPr>
            <a:endParaRPr lang="en-US" altLang="en-US" sz="1000"/>
          </a:p>
          <a:p>
            <a:pPr marL="14605" algn="l" rtl="0" eaLnBrk="0">
              <a:lnSpc>
                <a:spcPct val="87000"/>
              </a:lnSpc>
              <a:spcBef>
                <a:spcPts val="460"/>
              </a:spcBef>
            </a:pPr>
            <a:r>
              <a:rPr sz="1500" spc="10">
                <a:ln w="3175" cap="flat" cmpd="sng">
                  <a:solidFill>
                    <a:srgbClr val="231F20">
                      <a:alpha val="100000"/>
                    </a:srgbClr>
                  </a:solidFill>
                  <a:prstDash val="solid"/>
                  <a:miter lim="0"/>
                </a:ln>
                <a:solidFill>
                  <a:srgbClr val="231F20">
                    <a:alpha val="100000"/>
                  </a:srgbClr>
                </a:solidFill>
                <a:latin typeface="微软雅黑" panose="020b0503020204020204" charset="-122"/>
                <a:ea typeface="微软雅黑" panose="020b0503020204020204" charset="-122"/>
                <a:cs typeface="微软雅黑" panose="020b0503020204020204" charset="-122"/>
              </a:rPr>
              <a:t>用户侧</a:t>
            </a:r>
            <a:r>
              <a:rPr sz="1500" strike="sngStrike" spc="10">
                <a:solidFill>
                  <a:srgbClr val="231F20">
                    <a:alpha val="100000"/>
                  </a:srgbClr>
                </a:solidFill>
                <a:latin typeface="微软雅黑" panose="020b0503020204020204" charset="-122"/>
                <a:ea typeface="微软雅黑" panose="020b0503020204020204" charset="-122"/>
                <a:cs typeface="微软雅黑" panose="020b0503020204020204" charset="-122"/>
              </a:rPr>
              <a:t>  </a:t>
            </a:r>
            <a:r>
              <a:rPr sz="1500" strike="sngStrike" spc="0">
                <a:solidFill>
                  <a:srgbClr val="231F20">
                    <a:alpha val="100000"/>
                  </a:srgbClr>
                </a:solidFill>
                <a:latin typeface="微软雅黑" panose="020b0503020204020204" charset="-122"/>
                <a:ea typeface="微软雅黑" panose="020b0503020204020204" charset="-122"/>
                <a:cs typeface="微软雅黑" panose="020b0503020204020204" charset="-122"/>
              </a:rPr>
              <a:t>                                                                                              </a:t>
            </a:r>
            <a:r>
              <a:rPr sz="1500" spc="0" baseline="-7000">
                <a:solidFill>
                  <a:srgbClr val="3E3E3F">
                    <a:alpha val="100000"/>
                  </a:srgbClr>
                </a:solidFill>
                <a:latin typeface="微软雅黑" panose="020b0503020204020204" charset="-122"/>
                <a:ea typeface="微软雅黑" panose="020b0503020204020204" charset="-122"/>
                <a:cs typeface="微软雅黑" panose="020b0503020204020204" charset="-122"/>
              </a:rPr>
              <a:t>6</a:t>
            </a:r>
            <a:endParaRPr lang="en-US" altLang="en-US" sz="975"/>
          </a:p>
          <a:p>
            <a:pPr marL="108585" algn="l" rtl="0" eaLnBrk="0">
              <a:lnSpc>
                <a:spcPct val="97000"/>
              </a:lnSpc>
              <a:spcBef>
                <a:spcPts val="1000"/>
              </a:spcBef>
              <a:tabLst>
                <a:tab pos="387350"/>
              </a:tabLst>
            </a:pP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女性群体是主要消费者，但男性群体价值更高</a:t>
            </a:r>
            <a:r>
              <a:rPr sz="1000" strike="sngStrike" spc="-1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trike="sngStrike"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500" spc="0" baseline="7000">
                <a:solidFill>
                  <a:srgbClr val="3E3E3F">
                    <a:alpha val="100000"/>
                  </a:srgbClr>
                </a:solidFill>
                <a:latin typeface="微软雅黑" panose="020b0503020204020204" charset="-122"/>
                <a:ea typeface="微软雅黑" panose="020b0503020204020204" charset="-122"/>
                <a:cs typeface="微软雅黑" panose="020b0503020204020204" charset="-122"/>
              </a:rPr>
              <a:t>6</a:t>
            </a:r>
            <a:endParaRPr lang="en-US" altLang="en-US" sz="975"/>
          </a:p>
          <a:p>
            <a:pPr marL="108585" algn="l" rtl="0" eaLnBrk="0">
              <a:lnSpc>
                <a:spcPct val="100000"/>
              </a:lnSpc>
              <a:spcBef>
                <a:spcPts val="895"/>
              </a:spcBef>
              <a:tabLst>
                <a:tab pos="387350"/>
              </a:tabLst>
            </a:pP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年轻群体是核心消费者，中年群体消费能力更强</a:t>
            </a:r>
            <a:r>
              <a:rPr sz="1000" strike="sngStrike" spc="-1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trike="sngStrike"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500" spc="0" baseline="10000">
                <a:solidFill>
                  <a:srgbClr val="3E3E3F">
                    <a:alpha val="100000"/>
                  </a:srgbClr>
                </a:solidFill>
                <a:latin typeface="微软雅黑" panose="020b0503020204020204" charset="-122"/>
                <a:ea typeface="微软雅黑" panose="020b0503020204020204" charset="-122"/>
                <a:cs typeface="微软雅黑" panose="020b0503020204020204" charset="-122"/>
              </a:rPr>
              <a:t>6</a:t>
            </a:r>
            <a:endParaRPr lang="en-US" altLang="en-US" sz="975"/>
          </a:p>
          <a:p>
            <a:pPr marL="108585" algn="l" rtl="0" eaLnBrk="0">
              <a:lnSpc>
                <a:spcPct val="97000"/>
              </a:lnSpc>
              <a:spcBef>
                <a:spcPts val="930"/>
              </a:spcBef>
              <a:tabLst>
                <a:tab pos="387350"/>
              </a:tabLst>
            </a:pP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美业用户在平台上消费的客单价提升，愿意为优质体验付费</a:t>
            </a:r>
            <a:r>
              <a:rPr sz="1000" strike="sngStrike" spc="-1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trike="sngStrike"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500" spc="0" baseline="7000">
                <a:solidFill>
                  <a:srgbClr val="3E3E3F">
                    <a:alpha val="100000"/>
                  </a:srgbClr>
                </a:solidFill>
                <a:latin typeface="微软雅黑" panose="020b0503020204020204" charset="-122"/>
                <a:ea typeface="微软雅黑" panose="020b0503020204020204" charset="-122"/>
                <a:cs typeface="微软雅黑" panose="020b0503020204020204" charset="-122"/>
              </a:rPr>
              <a:t>7</a:t>
            </a:r>
            <a:endParaRPr lang="en-US" altLang="en-US" sz="975"/>
          </a:p>
          <a:p>
            <a:pPr marL="108585" algn="l" rtl="0" eaLnBrk="0">
              <a:lnSpc>
                <a:spcPct val="92000"/>
              </a:lnSpc>
              <a:spcBef>
                <a:spcPts val="975"/>
              </a:spcBef>
              <a:tabLst>
                <a:tab pos="388620"/>
              </a:tabLst>
            </a:pP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下沉城市美业用户的消费需求和消费能力齐升</a:t>
            </a:r>
            <a:r>
              <a:rPr sz="1000" strike="sngStrike" spc="1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trike="sngStrike"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500" spc="0" baseline="3000">
                <a:solidFill>
                  <a:srgbClr val="3E3E3F">
                    <a:alpha val="100000"/>
                  </a:srgbClr>
                </a:solidFill>
                <a:latin typeface="微软雅黑" panose="020b0503020204020204" charset="-122"/>
                <a:ea typeface="微软雅黑" panose="020b0503020204020204" charset="-122"/>
                <a:cs typeface="微软雅黑" panose="020b0503020204020204" charset="-122"/>
              </a:rPr>
              <a:t>8</a:t>
            </a:r>
            <a:endParaRPr lang="en-US" altLang="en-US" sz="975"/>
          </a:p>
          <a:p>
            <a:pPr algn="l" rtl="0" eaLnBrk="0">
              <a:lnSpc>
                <a:spcPct val="102000"/>
              </a:lnSpc>
            </a:pPr>
            <a:endParaRPr lang="en-US" altLang="en-US" sz="1000"/>
          </a:p>
          <a:p>
            <a:pPr algn="l" rtl="0" eaLnBrk="0">
              <a:lnSpc>
                <a:spcPct val="102000"/>
              </a:lnSpc>
            </a:pPr>
            <a:endParaRPr lang="en-US" altLang="en-US" sz="1000"/>
          </a:p>
          <a:p>
            <a:pPr marL="19050" algn="l" rtl="0" eaLnBrk="0">
              <a:lnSpc>
                <a:spcPct val="87000"/>
              </a:lnSpc>
              <a:spcBef>
                <a:spcPts val="460"/>
              </a:spcBef>
            </a:pPr>
            <a:r>
              <a:rPr sz="1500" spc="0">
                <a:ln w="3175" cap="flat" cmpd="sng">
                  <a:solidFill>
                    <a:srgbClr val="231F20">
                      <a:alpha val="100000"/>
                    </a:srgbClr>
                  </a:solidFill>
                  <a:prstDash val="solid"/>
                  <a:miter lim="0"/>
                </a:ln>
                <a:solidFill>
                  <a:srgbClr val="231F20">
                    <a:alpha val="100000"/>
                  </a:srgbClr>
                </a:solidFill>
                <a:latin typeface="微软雅黑" panose="020b0503020204020204" charset="-122"/>
                <a:ea typeface="微软雅黑" panose="020b0503020204020204" charset="-122"/>
                <a:cs typeface="微软雅黑" panose="020b0503020204020204" charset="-122"/>
              </a:rPr>
              <a:t>商户侧</a:t>
            </a:r>
            <a:r>
              <a:rPr sz="1500" strike="sngStrike" spc="0">
                <a:solidFill>
                  <a:srgbClr val="231F20">
                    <a:alpha val="100000"/>
                  </a:srgbClr>
                </a:solidFill>
                <a:latin typeface="微软雅黑" panose="020b0503020204020204" charset="-122"/>
                <a:ea typeface="微软雅黑" panose="020b0503020204020204" charset="-122"/>
                <a:cs typeface="微软雅黑" panose="020b0503020204020204" charset="-122"/>
              </a:rPr>
              <a:t>                                                                                                </a:t>
            </a:r>
            <a:r>
              <a:rPr sz="1500" spc="0" baseline="-7000">
                <a:solidFill>
                  <a:srgbClr val="3E3E3F">
                    <a:alpha val="100000"/>
                  </a:srgbClr>
                </a:solidFill>
                <a:latin typeface="微软雅黑" panose="020b0503020204020204" charset="-122"/>
                <a:ea typeface="微软雅黑" panose="020b0503020204020204" charset="-122"/>
                <a:cs typeface="微软雅黑" panose="020b0503020204020204" charset="-122"/>
              </a:rPr>
              <a:t>9</a:t>
            </a:r>
            <a:endParaRPr lang="en-US" altLang="en-US" sz="975"/>
          </a:p>
          <a:p>
            <a:pPr marL="108585" algn="l" rtl="0" eaLnBrk="0">
              <a:lnSpc>
                <a:spcPct val="98000"/>
              </a:lnSpc>
              <a:spcBef>
                <a:spcPts val="985"/>
              </a:spcBef>
              <a:tabLst>
                <a:tab pos="387350"/>
              </a:tabLst>
            </a:pP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美容美体商户经营品项相对集中，但也开始出现差异化品项</a:t>
            </a:r>
            <a:r>
              <a:rPr sz="1000" strike="sngStrike" spc="-1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trike="sngStrike"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500" spc="0" baseline="7000">
                <a:solidFill>
                  <a:srgbClr val="3E3E3F">
                    <a:alpha val="100000"/>
                  </a:srgbClr>
                </a:solidFill>
                <a:latin typeface="微软雅黑" panose="020b0503020204020204" charset="-122"/>
                <a:ea typeface="微软雅黑" panose="020b0503020204020204" charset="-122"/>
                <a:cs typeface="微软雅黑" panose="020b0503020204020204" charset="-122"/>
              </a:rPr>
              <a:t>9</a:t>
            </a:r>
            <a:endParaRPr lang="en-US" altLang="en-US" sz="975"/>
          </a:p>
          <a:p>
            <a:pPr marL="108585" algn="l" rtl="0" eaLnBrk="0">
              <a:lnSpc>
                <a:spcPct val="87000"/>
              </a:lnSpc>
              <a:spcBef>
                <a:spcPts val="1050"/>
              </a:spcBef>
              <a:tabLst>
                <a:tab pos="387350"/>
              </a:tabLst>
            </a:pP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美容美体商户门店选址多元化</a:t>
            </a:r>
            <a:r>
              <a:rPr sz="1000" strike="sngStrike" spc="1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trike="sngStrike"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9</a:t>
            </a:r>
            <a:endParaRPr lang="en-US" altLang="en-US" sz="1000"/>
          </a:p>
          <a:p>
            <a:pPr marL="108585" algn="l" rtl="0" eaLnBrk="0">
              <a:lnSpc>
                <a:spcPct val="86000"/>
              </a:lnSpc>
              <a:spcBef>
                <a:spcPts val="1050"/>
              </a:spcBef>
              <a:tabLst>
                <a:tab pos="387350"/>
              </a:tabLst>
            </a:pP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美容美体商</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户的经营发展面临人才缺口的制约</a:t>
            </a:r>
            <a:r>
              <a:rPr sz="1000" strike="sngStrike"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10</a:t>
            </a:r>
            <a:endParaRPr lang="en-US" altLang="en-US" sz="1000"/>
          </a:p>
          <a:p>
            <a:pPr algn="l" rtl="0" eaLnBrk="0">
              <a:lnSpc>
                <a:spcPct val="104000"/>
              </a:lnSpc>
            </a:pPr>
            <a:endParaRPr lang="en-US" altLang="en-US" sz="700"/>
          </a:p>
          <a:p>
            <a:pPr marL="108585" algn="l" rtl="0" eaLnBrk="0">
              <a:lnSpc>
                <a:spcPts val="1220"/>
              </a:lnSpc>
              <a:spcBef>
                <a:spcPts val="5"/>
              </a:spcBef>
              <a:tabLst>
                <a:tab pos="387350"/>
              </a:tabLst>
            </a:pP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美容美体商户加强对下沉市</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场的布局</a:t>
            </a:r>
            <a:r>
              <a:rPr sz="1000" strike="sngStrike"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500" spc="0" baseline="11000">
                <a:solidFill>
                  <a:srgbClr val="3E3E3F">
                    <a:alpha val="100000"/>
                  </a:srgbClr>
                </a:solidFill>
                <a:latin typeface="微软雅黑" panose="020b0503020204020204" charset="-122"/>
                <a:ea typeface="微软雅黑" panose="020b0503020204020204" charset="-122"/>
                <a:cs typeface="微软雅黑" panose="020b0503020204020204" charset="-122"/>
              </a:rPr>
              <a:t>11</a:t>
            </a:r>
            <a:endParaRPr lang="en-US" altLang="en-US" sz="975"/>
          </a:p>
        </p:txBody>
      </p:sp>
      <p:sp>
        <p:nvSpPr>
          <p:cNvPr id="18" name="path"/>
          <p:cNvSpPr/>
          <p:nvPr/>
        </p:nvSpPr>
        <p:spPr>
          <a:xfrm>
            <a:off x="8340466" y="6357449"/>
            <a:ext cx="95910" cy="95910"/>
          </a:xfrm>
          <a:custGeom>
            <a:rect l="0" t="0" r="0" b="0"/>
            <a:pathLst>
              <a:path w="151" h="151">
                <a:moveTo>
                  <a:pt x="131" y="75"/>
                </a:moveTo>
                <a:cubicBezTo>
                  <a:pt x="131" y="106"/>
                  <a:pt x="106" y="131"/>
                  <a:pt x="75" y="131"/>
                </a:cubicBezTo>
                <a:cubicBezTo>
                  <a:pt x="44" y="131"/>
                  <a:pt x="20" y="106"/>
                  <a:pt x="20" y="75"/>
                </a:cubicBezTo>
                <a:cubicBezTo>
                  <a:pt x="20" y="44"/>
                  <a:pt x="44" y="20"/>
                  <a:pt x="75" y="20"/>
                </a:cubicBezTo>
                <a:cubicBezTo>
                  <a:pt x="106" y="20"/>
                  <a:pt x="131" y="44"/>
                  <a:pt x="131" y="75"/>
                </a:cubicBezTo>
              </a:path>
            </a:pathLst>
          </a:custGeom>
          <a:noFill/>
          <a:ln w="25400" cap="flat">
            <a:solidFill>
              <a:srgbClr val="FCB814">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path"/>
          <p:cNvSpPr/>
          <p:nvPr/>
        </p:nvSpPr>
        <p:spPr>
          <a:xfrm>
            <a:off x="8340466" y="6093458"/>
            <a:ext cx="95910" cy="95910"/>
          </a:xfrm>
          <a:custGeom>
            <a:rect l="0" t="0" r="0" b="0"/>
            <a:pathLst>
              <a:path w="151" h="151">
                <a:moveTo>
                  <a:pt x="131" y="75"/>
                </a:moveTo>
                <a:cubicBezTo>
                  <a:pt x="131" y="106"/>
                  <a:pt x="106" y="131"/>
                  <a:pt x="75" y="131"/>
                </a:cubicBezTo>
                <a:cubicBezTo>
                  <a:pt x="44" y="131"/>
                  <a:pt x="20" y="106"/>
                  <a:pt x="20" y="75"/>
                </a:cubicBezTo>
                <a:cubicBezTo>
                  <a:pt x="20" y="44"/>
                  <a:pt x="44" y="20"/>
                  <a:pt x="75" y="20"/>
                </a:cubicBezTo>
                <a:cubicBezTo>
                  <a:pt x="106" y="20"/>
                  <a:pt x="131" y="44"/>
                  <a:pt x="131" y="75"/>
                </a:cubicBezTo>
              </a:path>
            </a:pathLst>
          </a:custGeom>
          <a:noFill/>
          <a:ln w="25400" cap="flat">
            <a:solidFill>
              <a:srgbClr val="FCB814">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path"/>
          <p:cNvSpPr/>
          <p:nvPr/>
        </p:nvSpPr>
        <p:spPr>
          <a:xfrm>
            <a:off x="8340466" y="5829468"/>
            <a:ext cx="95910" cy="95910"/>
          </a:xfrm>
          <a:custGeom>
            <a:rect l="0" t="0" r="0" b="0"/>
            <a:pathLst>
              <a:path w="151" h="151">
                <a:moveTo>
                  <a:pt x="131" y="75"/>
                </a:moveTo>
                <a:cubicBezTo>
                  <a:pt x="131" y="106"/>
                  <a:pt x="106" y="131"/>
                  <a:pt x="75" y="131"/>
                </a:cubicBezTo>
                <a:cubicBezTo>
                  <a:pt x="44" y="131"/>
                  <a:pt x="20" y="106"/>
                  <a:pt x="20" y="75"/>
                </a:cubicBezTo>
                <a:cubicBezTo>
                  <a:pt x="20" y="44"/>
                  <a:pt x="44" y="20"/>
                  <a:pt x="75" y="20"/>
                </a:cubicBezTo>
                <a:cubicBezTo>
                  <a:pt x="106" y="20"/>
                  <a:pt x="131" y="44"/>
                  <a:pt x="131" y="75"/>
                </a:cubicBezTo>
              </a:path>
            </a:pathLst>
          </a:custGeom>
          <a:noFill/>
          <a:ln w="25400" cap="flat">
            <a:solidFill>
              <a:srgbClr val="FCB814">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path"/>
          <p:cNvSpPr/>
          <p:nvPr/>
        </p:nvSpPr>
        <p:spPr>
          <a:xfrm>
            <a:off x="8340466" y="5565477"/>
            <a:ext cx="95910" cy="95910"/>
          </a:xfrm>
          <a:custGeom>
            <a:rect l="0" t="0" r="0" b="0"/>
            <a:pathLst>
              <a:path w="151" h="151">
                <a:moveTo>
                  <a:pt x="131" y="75"/>
                </a:moveTo>
                <a:cubicBezTo>
                  <a:pt x="131" y="106"/>
                  <a:pt x="106" y="131"/>
                  <a:pt x="75" y="131"/>
                </a:cubicBezTo>
                <a:cubicBezTo>
                  <a:pt x="44" y="131"/>
                  <a:pt x="20" y="106"/>
                  <a:pt x="20" y="75"/>
                </a:cubicBezTo>
                <a:cubicBezTo>
                  <a:pt x="20" y="44"/>
                  <a:pt x="44" y="20"/>
                  <a:pt x="75" y="20"/>
                </a:cubicBezTo>
                <a:cubicBezTo>
                  <a:pt x="106" y="20"/>
                  <a:pt x="131" y="44"/>
                  <a:pt x="131" y="75"/>
                </a:cubicBezTo>
              </a:path>
            </a:pathLst>
          </a:custGeom>
          <a:noFill/>
          <a:ln w="25400" cap="flat">
            <a:solidFill>
              <a:srgbClr val="FCB814">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 name="path"/>
          <p:cNvSpPr/>
          <p:nvPr/>
        </p:nvSpPr>
        <p:spPr>
          <a:xfrm>
            <a:off x="8340466" y="4718176"/>
            <a:ext cx="95910" cy="95910"/>
          </a:xfrm>
          <a:custGeom>
            <a:rect l="0" t="0" r="0" b="0"/>
            <a:pathLst>
              <a:path w="151" h="151">
                <a:moveTo>
                  <a:pt x="131" y="75"/>
                </a:moveTo>
                <a:cubicBezTo>
                  <a:pt x="131" y="106"/>
                  <a:pt x="106" y="131"/>
                  <a:pt x="75" y="131"/>
                </a:cubicBezTo>
                <a:cubicBezTo>
                  <a:pt x="44" y="131"/>
                  <a:pt x="20" y="106"/>
                  <a:pt x="20" y="75"/>
                </a:cubicBezTo>
                <a:cubicBezTo>
                  <a:pt x="20" y="44"/>
                  <a:pt x="44" y="20"/>
                  <a:pt x="75" y="20"/>
                </a:cubicBezTo>
                <a:cubicBezTo>
                  <a:pt x="106" y="20"/>
                  <a:pt x="131" y="44"/>
                  <a:pt x="131" y="75"/>
                </a:cubicBezTo>
              </a:path>
            </a:pathLst>
          </a:custGeom>
          <a:noFill/>
          <a:ln w="25400" cap="flat">
            <a:solidFill>
              <a:srgbClr val="FCB814">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 name="path"/>
          <p:cNvSpPr/>
          <p:nvPr/>
        </p:nvSpPr>
        <p:spPr>
          <a:xfrm>
            <a:off x="8340466" y="4454187"/>
            <a:ext cx="95910" cy="95910"/>
          </a:xfrm>
          <a:custGeom>
            <a:rect l="0" t="0" r="0" b="0"/>
            <a:pathLst>
              <a:path w="151" h="151">
                <a:moveTo>
                  <a:pt x="131" y="75"/>
                </a:moveTo>
                <a:cubicBezTo>
                  <a:pt x="131" y="106"/>
                  <a:pt x="106" y="131"/>
                  <a:pt x="75" y="131"/>
                </a:cubicBezTo>
                <a:cubicBezTo>
                  <a:pt x="44" y="131"/>
                  <a:pt x="20" y="106"/>
                  <a:pt x="20" y="75"/>
                </a:cubicBezTo>
                <a:cubicBezTo>
                  <a:pt x="20" y="44"/>
                  <a:pt x="44" y="20"/>
                  <a:pt x="75" y="20"/>
                </a:cubicBezTo>
                <a:cubicBezTo>
                  <a:pt x="106" y="20"/>
                  <a:pt x="131" y="44"/>
                  <a:pt x="131" y="75"/>
                </a:cubicBezTo>
              </a:path>
            </a:pathLst>
          </a:custGeom>
          <a:noFill/>
          <a:ln w="25400" cap="flat">
            <a:solidFill>
              <a:srgbClr val="FCB814">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 name="path"/>
          <p:cNvSpPr/>
          <p:nvPr/>
        </p:nvSpPr>
        <p:spPr>
          <a:xfrm>
            <a:off x="8340466" y="4190195"/>
            <a:ext cx="95910" cy="95910"/>
          </a:xfrm>
          <a:custGeom>
            <a:rect l="0" t="0" r="0" b="0"/>
            <a:pathLst>
              <a:path w="151" h="151">
                <a:moveTo>
                  <a:pt x="131" y="75"/>
                </a:moveTo>
                <a:cubicBezTo>
                  <a:pt x="131" y="106"/>
                  <a:pt x="106" y="131"/>
                  <a:pt x="75" y="131"/>
                </a:cubicBezTo>
                <a:cubicBezTo>
                  <a:pt x="44" y="131"/>
                  <a:pt x="20" y="106"/>
                  <a:pt x="20" y="75"/>
                </a:cubicBezTo>
                <a:cubicBezTo>
                  <a:pt x="20" y="44"/>
                  <a:pt x="44" y="20"/>
                  <a:pt x="75" y="20"/>
                </a:cubicBezTo>
                <a:cubicBezTo>
                  <a:pt x="106" y="20"/>
                  <a:pt x="131" y="44"/>
                  <a:pt x="131" y="75"/>
                </a:cubicBezTo>
              </a:path>
            </a:pathLst>
          </a:custGeom>
          <a:noFill/>
          <a:ln w="25400" cap="flat">
            <a:solidFill>
              <a:srgbClr val="FCB814">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path"/>
          <p:cNvSpPr/>
          <p:nvPr/>
        </p:nvSpPr>
        <p:spPr>
          <a:xfrm>
            <a:off x="8340466" y="3926206"/>
            <a:ext cx="95910" cy="95910"/>
          </a:xfrm>
          <a:custGeom>
            <a:rect l="0" t="0" r="0" b="0"/>
            <a:pathLst>
              <a:path w="151" h="151">
                <a:moveTo>
                  <a:pt x="131" y="75"/>
                </a:moveTo>
                <a:cubicBezTo>
                  <a:pt x="131" y="106"/>
                  <a:pt x="106" y="131"/>
                  <a:pt x="75" y="131"/>
                </a:cubicBezTo>
                <a:cubicBezTo>
                  <a:pt x="44" y="131"/>
                  <a:pt x="20" y="106"/>
                  <a:pt x="20" y="75"/>
                </a:cubicBezTo>
                <a:cubicBezTo>
                  <a:pt x="20" y="44"/>
                  <a:pt x="44" y="20"/>
                  <a:pt x="75" y="20"/>
                </a:cubicBezTo>
                <a:cubicBezTo>
                  <a:pt x="106" y="20"/>
                  <a:pt x="131" y="44"/>
                  <a:pt x="131" y="75"/>
                </a:cubicBezTo>
              </a:path>
            </a:pathLst>
          </a:custGeom>
          <a:noFill/>
          <a:ln w="25400" cap="flat">
            <a:solidFill>
              <a:srgbClr val="FCB814">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 name="path"/>
          <p:cNvSpPr/>
          <p:nvPr/>
        </p:nvSpPr>
        <p:spPr>
          <a:xfrm>
            <a:off x="8340466" y="3139926"/>
            <a:ext cx="95910" cy="95910"/>
          </a:xfrm>
          <a:custGeom>
            <a:rect l="0" t="0" r="0" b="0"/>
            <a:pathLst>
              <a:path w="151" h="151">
                <a:moveTo>
                  <a:pt x="131" y="75"/>
                </a:moveTo>
                <a:cubicBezTo>
                  <a:pt x="131" y="106"/>
                  <a:pt x="106" y="131"/>
                  <a:pt x="75" y="131"/>
                </a:cubicBezTo>
                <a:cubicBezTo>
                  <a:pt x="44" y="131"/>
                  <a:pt x="20" y="106"/>
                  <a:pt x="20" y="75"/>
                </a:cubicBezTo>
                <a:cubicBezTo>
                  <a:pt x="20" y="44"/>
                  <a:pt x="44" y="20"/>
                  <a:pt x="75" y="20"/>
                </a:cubicBezTo>
                <a:cubicBezTo>
                  <a:pt x="106" y="20"/>
                  <a:pt x="131" y="44"/>
                  <a:pt x="131" y="75"/>
                </a:cubicBezTo>
              </a:path>
            </a:pathLst>
          </a:custGeom>
          <a:noFill/>
          <a:ln w="25400" cap="flat">
            <a:solidFill>
              <a:srgbClr val="FCB814">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 name="path"/>
          <p:cNvSpPr/>
          <p:nvPr/>
        </p:nvSpPr>
        <p:spPr>
          <a:xfrm>
            <a:off x="8340466" y="2875934"/>
            <a:ext cx="95910" cy="95910"/>
          </a:xfrm>
          <a:custGeom>
            <a:rect l="0" t="0" r="0" b="0"/>
            <a:pathLst>
              <a:path w="151" h="151">
                <a:moveTo>
                  <a:pt x="131" y="75"/>
                </a:moveTo>
                <a:cubicBezTo>
                  <a:pt x="131" y="106"/>
                  <a:pt x="106" y="131"/>
                  <a:pt x="75" y="131"/>
                </a:cubicBezTo>
                <a:cubicBezTo>
                  <a:pt x="44" y="131"/>
                  <a:pt x="20" y="106"/>
                  <a:pt x="20" y="75"/>
                </a:cubicBezTo>
                <a:cubicBezTo>
                  <a:pt x="20" y="44"/>
                  <a:pt x="44" y="20"/>
                  <a:pt x="75" y="20"/>
                </a:cubicBezTo>
                <a:cubicBezTo>
                  <a:pt x="106" y="20"/>
                  <a:pt x="131" y="44"/>
                  <a:pt x="131" y="75"/>
                </a:cubicBezTo>
              </a:path>
            </a:pathLst>
          </a:custGeom>
          <a:noFill/>
          <a:ln w="25400" cap="flat">
            <a:solidFill>
              <a:srgbClr val="FCB814">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 name="path"/>
          <p:cNvSpPr/>
          <p:nvPr/>
        </p:nvSpPr>
        <p:spPr>
          <a:xfrm>
            <a:off x="8340466" y="2611942"/>
            <a:ext cx="95910" cy="95910"/>
          </a:xfrm>
          <a:custGeom>
            <a:rect l="0" t="0" r="0" b="0"/>
            <a:pathLst>
              <a:path w="151" h="151">
                <a:moveTo>
                  <a:pt x="131" y="75"/>
                </a:moveTo>
                <a:cubicBezTo>
                  <a:pt x="131" y="106"/>
                  <a:pt x="106" y="131"/>
                  <a:pt x="75" y="131"/>
                </a:cubicBezTo>
                <a:cubicBezTo>
                  <a:pt x="44" y="131"/>
                  <a:pt x="20" y="106"/>
                  <a:pt x="20" y="75"/>
                </a:cubicBezTo>
                <a:cubicBezTo>
                  <a:pt x="20" y="44"/>
                  <a:pt x="44" y="20"/>
                  <a:pt x="75" y="20"/>
                </a:cubicBezTo>
                <a:cubicBezTo>
                  <a:pt x="106" y="20"/>
                  <a:pt x="131" y="44"/>
                  <a:pt x="131" y="75"/>
                </a:cubicBezTo>
              </a:path>
            </a:pathLst>
          </a:custGeom>
          <a:noFill/>
          <a:ln w="25400" cap="flat">
            <a:solidFill>
              <a:srgbClr val="FCB814">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path"/>
          <p:cNvSpPr/>
          <p:nvPr/>
        </p:nvSpPr>
        <p:spPr>
          <a:xfrm>
            <a:off x="8340466" y="2347952"/>
            <a:ext cx="95910" cy="95910"/>
          </a:xfrm>
          <a:custGeom>
            <a:rect l="0" t="0" r="0" b="0"/>
            <a:pathLst>
              <a:path w="151" h="151">
                <a:moveTo>
                  <a:pt x="131" y="75"/>
                </a:moveTo>
                <a:cubicBezTo>
                  <a:pt x="131" y="106"/>
                  <a:pt x="106" y="131"/>
                  <a:pt x="75" y="131"/>
                </a:cubicBezTo>
                <a:cubicBezTo>
                  <a:pt x="44" y="131"/>
                  <a:pt x="20" y="106"/>
                  <a:pt x="20" y="75"/>
                </a:cubicBezTo>
                <a:cubicBezTo>
                  <a:pt x="20" y="44"/>
                  <a:pt x="44" y="20"/>
                  <a:pt x="75" y="20"/>
                </a:cubicBezTo>
                <a:cubicBezTo>
                  <a:pt x="106" y="20"/>
                  <a:pt x="131" y="44"/>
                  <a:pt x="131" y="75"/>
                </a:cubicBezTo>
              </a:path>
            </a:pathLst>
          </a:custGeom>
          <a:noFill/>
          <a:ln w="25400" cap="flat">
            <a:solidFill>
              <a:srgbClr val="FCB814">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textbox 30"/>
          <p:cNvSpPr/>
          <p:nvPr/>
        </p:nvSpPr>
        <p:spPr>
          <a:xfrm>
            <a:off x="8329401" y="7141012"/>
            <a:ext cx="6119495" cy="19665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5000"/>
              </a:lnSpc>
            </a:pPr>
            <a:endParaRPr lang="en-US" altLang="en-US" sz="100"/>
          </a:p>
          <a:p>
            <a:pPr marL="18415" algn="l" rtl="0" eaLnBrk="0">
              <a:lnSpc>
                <a:spcPct val="86000"/>
              </a:lnSpc>
            </a:pPr>
            <a:r>
              <a:rPr sz="2000" spc="-20">
                <a:ln w="3175" cap="flat" cmpd="sng">
                  <a:solidFill>
                    <a:srgbClr val="FCB814">
                      <a:alpha val="100000"/>
                    </a:srgbClr>
                  </a:solidFill>
                  <a:prstDash val="solid"/>
                  <a:miter lim="0"/>
                </a:ln>
                <a:solidFill>
                  <a:srgbClr val="FCB814">
                    <a:alpha val="100000"/>
                  </a:srgbClr>
                </a:solidFill>
                <a:latin typeface="微软雅黑" panose="020b0503020204020204" charset="-122"/>
                <a:ea typeface="微软雅黑" panose="020b0503020204020204" charset="-122"/>
                <a:cs typeface="微软雅黑" panose="020b0503020204020204" charset="-122"/>
              </a:rPr>
              <a:t>二、行业发</a:t>
            </a:r>
            <a:r>
              <a:rPr sz="2000" spc="-10">
                <a:ln w="3175" cap="flat" cmpd="sng">
                  <a:solidFill>
                    <a:srgbClr val="FCB814">
                      <a:alpha val="100000"/>
                    </a:srgbClr>
                  </a:solidFill>
                  <a:prstDash val="solid"/>
                  <a:miter lim="0"/>
                </a:ln>
                <a:solidFill>
                  <a:srgbClr val="FCB814">
                    <a:alpha val="100000"/>
                  </a:srgbClr>
                </a:solidFill>
                <a:latin typeface="微软雅黑" panose="020b0503020204020204" charset="-122"/>
                <a:ea typeface="微软雅黑" panose="020b0503020204020204" charset="-122"/>
                <a:cs typeface="微软雅黑" panose="020b0503020204020204" charset="-122"/>
              </a:rPr>
              <a:t>展</a:t>
            </a:r>
            <a:r>
              <a:rPr sz="2000" spc="0">
                <a:ln w="3175" cap="flat" cmpd="sng">
                  <a:solidFill>
                    <a:srgbClr val="FCB814">
                      <a:alpha val="100000"/>
                    </a:srgbClr>
                  </a:solidFill>
                  <a:prstDash val="solid"/>
                  <a:miter lim="0"/>
                </a:ln>
                <a:solidFill>
                  <a:srgbClr val="FCB814">
                    <a:alpha val="100000"/>
                  </a:srgbClr>
                </a:solidFill>
                <a:latin typeface="微软雅黑" panose="020b0503020204020204" charset="-122"/>
                <a:ea typeface="微软雅黑" panose="020b0503020204020204" charset="-122"/>
                <a:cs typeface="微软雅黑" panose="020b0503020204020204" charset="-122"/>
              </a:rPr>
              <a:t>新趋势</a:t>
            </a:r>
            <a:r>
              <a:rPr sz="2000" spc="0">
                <a:solidFill>
                  <a:srgbClr val="FCB814">
                    <a:alpha val="100000"/>
                  </a:srgbClr>
                </a:solidFill>
                <a:latin typeface="微软雅黑" panose="020b0503020204020204" charset="-122"/>
                <a:ea typeface="微软雅黑" panose="020b0503020204020204" charset="-122"/>
                <a:cs typeface="微软雅黑" panose="020b0503020204020204" charset="-122"/>
              </a:rPr>
              <a:t>   </a:t>
            </a:r>
            <a:endParaRPr lang="en-US" altLang="en-US" sz="2000"/>
          </a:p>
          <a:p>
            <a:pPr marL="14605" algn="l" rtl="0" eaLnBrk="0">
              <a:lnSpc>
                <a:spcPts val="1860"/>
              </a:lnSpc>
              <a:spcBef>
                <a:spcPts val="1395"/>
              </a:spcBef>
            </a:pPr>
            <a:r>
              <a:rPr sz="1500" spc="-10">
                <a:ln w="3175" cap="flat" cmpd="sng">
                  <a:solidFill>
                    <a:srgbClr val="231F20">
                      <a:alpha val="100000"/>
                    </a:srgbClr>
                  </a:solidFill>
                  <a:prstDash val="solid"/>
                  <a:miter lim="0"/>
                </a:ln>
                <a:solidFill>
                  <a:srgbClr val="231F20">
                    <a:alpha val="100000"/>
                  </a:srgbClr>
                </a:solidFill>
                <a:latin typeface="微软雅黑" panose="020b0503020204020204" charset="-122"/>
                <a:ea typeface="微软雅黑" panose="020b0503020204020204" charset="-122"/>
                <a:cs typeface="微软雅黑" panose="020b0503020204020204" charset="-122"/>
              </a:rPr>
              <a:t>横</a:t>
            </a:r>
            <a:r>
              <a:rPr sz="1500" spc="0">
                <a:ln w="3175" cap="flat" cmpd="sng">
                  <a:solidFill>
                    <a:srgbClr val="231F20">
                      <a:alpha val="100000"/>
                    </a:srgbClr>
                  </a:solidFill>
                  <a:prstDash val="solid"/>
                  <a:miter lim="0"/>
                </a:ln>
                <a:solidFill>
                  <a:srgbClr val="231F20">
                    <a:alpha val="100000"/>
                  </a:srgbClr>
                </a:solidFill>
                <a:latin typeface="微软雅黑" panose="020b0503020204020204" charset="-122"/>
                <a:ea typeface="微软雅黑" panose="020b0503020204020204" charset="-122"/>
                <a:cs typeface="微软雅黑" panose="020b0503020204020204" charset="-122"/>
              </a:rPr>
              <a:t>向边界延伸，纵向赛道细分</a:t>
            </a:r>
            <a:r>
              <a:rPr sz="1500" strike="sngStrike" spc="0">
                <a:solidFill>
                  <a:srgbClr val="231F20">
                    <a:alpha val="100000"/>
                  </a:srgbClr>
                </a:solidFill>
                <a:latin typeface="微软雅黑" panose="020b0503020204020204" charset="-122"/>
                <a:ea typeface="微软雅黑" panose="020b0503020204020204" charset="-122"/>
                <a:cs typeface="微软雅黑" panose="020b0503020204020204" charset="-122"/>
              </a:rPr>
              <a:t>                                                             </a:t>
            </a:r>
            <a:r>
              <a:rPr sz="1500" spc="0" baseline="20000">
                <a:solidFill>
                  <a:srgbClr val="3E3E3F">
                    <a:alpha val="100000"/>
                  </a:srgbClr>
                </a:solidFill>
                <a:latin typeface="微软雅黑" panose="020b0503020204020204" charset="-122"/>
                <a:ea typeface="微软雅黑" panose="020b0503020204020204" charset="-122"/>
                <a:cs typeface="微软雅黑" panose="020b0503020204020204" charset="-122"/>
              </a:rPr>
              <a:t>12</a:t>
            </a:r>
            <a:endParaRPr lang="en-US" altLang="en-US" sz="975"/>
          </a:p>
          <a:p>
            <a:pPr marL="15240" indent="-2540" algn="l" rtl="0" eaLnBrk="0">
              <a:lnSpc>
                <a:spcPct val="184000"/>
              </a:lnSpc>
              <a:spcBef>
                <a:spcPts val="40"/>
              </a:spcBef>
            </a:pPr>
            <a:r>
              <a:rPr sz="1500" spc="10">
                <a:ln w="3175" cap="flat" cmpd="sng">
                  <a:solidFill>
                    <a:srgbClr val="231F20">
                      <a:alpha val="100000"/>
                    </a:srgbClr>
                  </a:solidFill>
                  <a:prstDash val="solid"/>
                  <a:miter lim="0"/>
                </a:ln>
                <a:solidFill>
                  <a:srgbClr val="231F20">
                    <a:alpha val="100000"/>
                  </a:srgbClr>
                </a:solidFill>
                <a:latin typeface="微软雅黑" panose="020b0503020204020204" charset="-122"/>
                <a:ea typeface="微软雅黑" panose="020b0503020204020204" charset="-122"/>
                <a:cs typeface="微软雅黑" panose="020b0503020204020204" charset="-122"/>
              </a:rPr>
              <a:t>数字化运营成为美业店的必修课</a:t>
            </a:r>
            <a:r>
              <a:rPr sz="1500" strike="sngStrike" spc="10">
                <a:solidFill>
                  <a:srgbClr val="231F20">
                    <a:alpha val="100000"/>
                  </a:srgbClr>
                </a:solidFill>
                <a:latin typeface="微软雅黑" panose="020b0503020204020204" charset="-122"/>
                <a:ea typeface="微软雅黑" panose="020b0503020204020204" charset="-122"/>
                <a:cs typeface="微软雅黑" panose="020b0503020204020204" charset="-122"/>
              </a:rPr>
              <a:t>       </a:t>
            </a:r>
            <a:r>
              <a:rPr sz="1500" strike="sngStrike" spc="0">
                <a:solidFill>
                  <a:srgbClr val="231F20">
                    <a:alpha val="100000"/>
                  </a:srgbClr>
                </a:solidFill>
                <a:latin typeface="微软雅黑" panose="020b0503020204020204" charset="-122"/>
                <a:ea typeface="微软雅黑" panose="020b0503020204020204" charset="-122"/>
                <a:cs typeface="微软雅黑" panose="020b0503020204020204" charset="-122"/>
              </a:rPr>
              <a:t>                                                  </a:t>
            </a:r>
            <a:r>
              <a:rPr sz="1500" spc="0" baseline="17000">
                <a:solidFill>
                  <a:srgbClr val="3E3E3F">
                    <a:alpha val="100000"/>
                  </a:srgbClr>
                </a:solidFill>
                <a:latin typeface="微软雅黑" panose="020b0503020204020204" charset="-122"/>
                <a:ea typeface="微软雅黑" panose="020b0503020204020204" charset="-122"/>
                <a:cs typeface="微软雅黑" panose="020b0503020204020204" charset="-122"/>
              </a:rPr>
              <a:t>13</a:t>
            </a:r>
            <a:r>
              <a:rPr sz="9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500" spc="-10">
                <a:ln w="3175" cap="flat" cmpd="sng">
                  <a:solidFill>
                    <a:srgbClr val="231F20">
                      <a:alpha val="100000"/>
                    </a:srgbClr>
                  </a:solidFill>
                  <a:prstDash val="solid"/>
                  <a:miter lim="0"/>
                </a:ln>
                <a:solidFill>
                  <a:srgbClr val="231F20">
                    <a:alpha val="100000"/>
                  </a:srgbClr>
                </a:solidFill>
                <a:latin typeface="微软雅黑" panose="020b0503020204020204" charset="-122"/>
                <a:ea typeface="微软雅黑" panose="020b0503020204020204" charset="-122"/>
                <a:cs typeface="微软雅黑" panose="020b0503020204020204" charset="-122"/>
              </a:rPr>
              <a:t>平台信息标准</a:t>
            </a:r>
            <a:r>
              <a:rPr sz="1500" spc="0">
                <a:ln w="3175" cap="flat" cmpd="sng">
                  <a:solidFill>
                    <a:srgbClr val="231F20">
                      <a:alpha val="100000"/>
                    </a:srgbClr>
                  </a:solidFill>
                  <a:prstDash val="solid"/>
                  <a:miter lim="0"/>
                </a:ln>
                <a:solidFill>
                  <a:srgbClr val="231F20">
                    <a:alpha val="100000"/>
                  </a:srgbClr>
                </a:solidFill>
                <a:latin typeface="微软雅黑" panose="020b0503020204020204" charset="-122"/>
                <a:ea typeface="微软雅黑" panose="020b0503020204020204" charset="-122"/>
                <a:cs typeface="微软雅黑" panose="020b0503020204020204" charset="-122"/>
              </a:rPr>
              <a:t>化减少用户决策成本、促进商户供给质量升级</a:t>
            </a:r>
            <a:r>
              <a:rPr sz="1500" strike="sngStrike" spc="0">
                <a:solidFill>
                  <a:srgbClr val="231F20">
                    <a:alpha val="100000"/>
                  </a:srgbClr>
                </a:solidFill>
                <a:latin typeface="微软雅黑" panose="020b0503020204020204" charset="-122"/>
                <a:ea typeface="微软雅黑" panose="020b0503020204020204" charset="-122"/>
                <a:cs typeface="微软雅黑" panose="020b0503020204020204" charset="-122"/>
              </a:rPr>
              <a:t>                 </a:t>
            </a:r>
            <a:r>
              <a:rPr sz="1500" spc="0" baseline="17000">
                <a:solidFill>
                  <a:srgbClr val="3E3E3F">
                    <a:alpha val="100000"/>
                  </a:srgbClr>
                </a:solidFill>
                <a:latin typeface="微软雅黑" panose="020b0503020204020204" charset="-122"/>
                <a:ea typeface="微软雅黑" panose="020b0503020204020204" charset="-122"/>
                <a:cs typeface="微软雅黑" panose="020b0503020204020204" charset="-122"/>
              </a:rPr>
              <a:t>13</a:t>
            </a:r>
            <a:r>
              <a:rPr sz="9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500" spc="10">
                <a:ln w="3175" cap="flat" cmpd="sng">
                  <a:solidFill>
                    <a:srgbClr val="231F20">
                      <a:alpha val="100000"/>
                    </a:srgbClr>
                  </a:solidFill>
                  <a:prstDash val="solid"/>
                  <a:miter lim="0"/>
                </a:ln>
                <a:solidFill>
                  <a:srgbClr val="231F20">
                    <a:alpha val="100000"/>
                  </a:srgbClr>
                </a:solidFill>
                <a:latin typeface="微软雅黑" panose="020b0503020204020204" charset="-122"/>
                <a:ea typeface="微软雅黑" panose="020b0503020204020204" charset="-122"/>
                <a:cs typeface="微软雅黑" panose="020b0503020204020204" charset="-122"/>
              </a:rPr>
              <a:t>高端专业人才全面助力美业</a:t>
            </a:r>
            <a:r>
              <a:rPr sz="1500" spc="0">
                <a:ln w="3175" cap="flat" cmpd="sng">
                  <a:solidFill>
                    <a:srgbClr val="231F20">
                      <a:alpha val="100000"/>
                    </a:srgbClr>
                  </a:solidFill>
                  <a:prstDash val="solid"/>
                  <a:miter lim="0"/>
                </a:ln>
                <a:solidFill>
                  <a:srgbClr val="231F20">
                    <a:alpha val="100000"/>
                  </a:srgbClr>
                </a:solidFill>
                <a:latin typeface="微软雅黑" panose="020b0503020204020204" charset="-122"/>
                <a:ea typeface="微软雅黑" panose="020b0503020204020204" charset="-122"/>
                <a:cs typeface="微软雅黑" panose="020b0503020204020204" charset="-122"/>
              </a:rPr>
              <a:t>数字化转型</a:t>
            </a:r>
            <a:r>
              <a:rPr sz="1500" strike="sngStrike" spc="0">
                <a:solidFill>
                  <a:srgbClr val="231F20">
                    <a:alpha val="100000"/>
                  </a:srgbClr>
                </a:solidFill>
                <a:latin typeface="微软雅黑" panose="020b0503020204020204" charset="-122"/>
                <a:ea typeface="微软雅黑" panose="020b0503020204020204" charset="-122"/>
                <a:cs typeface="微软雅黑" panose="020b0503020204020204" charset="-122"/>
              </a:rPr>
              <a:t>                                               </a:t>
            </a:r>
            <a:r>
              <a:rPr sz="1500" spc="0" baseline="24000">
                <a:solidFill>
                  <a:srgbClr val="3E3E3F">
                    <a:alpha val="100000"/>
                  </a:srgbClr>
                </a:solidFill>
                <a:latin typeface="微软雅黑" panose="020b0503020204020204" charset="-122"/>
                <a:ea typeface="微软雅黑" panose="020b0503020204020204" charset="-122"/>
                <a:cs typeface="微软雅黑" panose="020b0503020204020204" charset="-122"/>
              </a:rPr>
              <a:t>14</a:t>
            </a:r>
            <a:endParaRPr lang="en-US" altLang="en-US" sz="975"/>
          </a:p>
        </p:txBody>
      </p:sp>
      <p:pic>
        <p:nvPicPr>
          <p:cNvPr id="31" name="picture 31"/>
          <p:cNvPicPr>
            <a:picLocks noChangeAspect="1"/>
          </p:cNvPicPr>
          <p:nvPr/>
        </p:nvPicPr>
        <p:blipFill>
          <a:blip r:embed="rId2"/>
          <a:stretch>
            <a:fillRect/>
          </a:stretch>
        </p:blipFill>
        <p:spPr>
          <a:xfrm rot="21600000">
            <a:off x="10863262" y="7162127"/>
            <a:ext cx="3572319" cy="197840"/>
          </a:xfrm>
          <a:prstGeom prst="rect">
            <a:avLst/>
          </a:prstGeom>
        </p:spPr>
      </p:pic>
      <p:pic>
        <p:nvPicPr>
          <p:cNvPr id="32" name="picture 32"/>
          <p:cNvPicPr>
            <a:picLocks noChangeAspect="1"/>
          </p:cNvPicPr>
          <p:nvPr/>
        </p:nvPicPr>
        <p:blipFill>
          <a:blip r:embed="rId3"/>
          <a:stretch>
            <a:fillRect/>
          </a:stretch>
        </p:blipFill>
        <p:spPr>
          <a:xfrm rot="21600000">
            <a:off x="6578257" y="0"/>
            <a:ext cx="1089735" cy="10475950"/>
          </a:xfrm>
          <a:prstGeom prst="rect">
            <a:avLst/>
          </a:prstGeom>
        </p:spPr>
      </p:pic>
      <p:graphicFrame>
        <p:nvGraphicFramePr>
          <p:cNvPr id="33" name="table 33"/>
          <p:cNvGraphicFramePr>
            <a:graphicFrameLocks noGrp="1"/>
          </p:cNvGraphicFramePr>
          <p:nvPr/>
        </p:nvGraphicFramePr>
        <p:xfrm>
          <a:off x="413177" y="8493762"/>
          <a:ext cx="3212465" cy="464185"/>
        </p:xfrm>
        <a:graphic>
          <a:graphicData uri="http://schemas.openxmlformats.org/drawingml/2006/table">
            <a:tbl>
              <a:tblPr/>
              <a:tblGrid>
                <a:gridCol w="3212465"/>
              </a:tblGrid>
              <a:tr h="451485">
                <a:tc>
                  <a:txBody>
                    <a:bodyPr vert="horz" wrap="square"/>
                    <a:lstStyle/>
                    <a:p>
                      <a:pPr algn="l" rtl="0" eaLnBrk="0">
                        <a:lnSpc>
                          <a:spcPct val="100000"/>
                        </a:lnSpc>
                      </a:pPr>
                      <a:endParaRPr lang="en-US" altLang="en-US" sz="1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tr>
            </a:tbl>
          </a:graphicData>
        </a:graphic>
      </p:graphicFrame>
      <p:pic>
        <p:nvPicPr>
          <p:cNvPr id="34" name="picture 34"/>
          <p:cNvPicPr>
            <a:picLocks noChangeAspect="1"/>
          </p:cNvPicPr>
          <p:nvPr/>
        </p:nvPicPr>
        <p:blipFill>
          <a:blip r:embed="rId4"/>
          <a:stretch>
            <a:fillRect/>
          </a:stretch>
        </p:blipFill>
        <p:spPr>
          <a:xfrm rot="21600000">
            <a:off x="413177" y="8493762"/>
            <a:ext cx="3212672" cy="464538"/>
          </a:xfrm>
          <a:prstGeom prst="rect">
            <a:avLst/>
          </a:prstGeom>
        </p:spPr>
      </p:pic>
      <p:sp>
        <p:nvSpPr>
          <p:cNvPr id="35" name="textbox 35"/>
          <p:cNvSpPr/>
          <p:nvPr/>
        </p:nvSpPr>
        <p:spPr>
          <a:xfrm>
            <a:off x="8337022" y="1549917"/>
            <a:ext cx="6111875" cy="2876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86000"/>
              </a:lnSpc>
            </a:pPr>
            <a:r>
              <a:rPr sz="2000" spc="-20">
                <a:ln w="3175" cap="flat" cmpd="sng">
                  <a:solidFill>
                    <a:srgbClr val="FCB814">
                      <a:alpha val="100000"/>
                    </a:srgbClr>
                  </a:solidFill>
                  <a:prstDash val="solid"/>
                  <a:miter lim="0"/>
                </a:ln>
                <a:solidFill>
                  <a:srgbClr val="FCB814">
                    <a:alpha val="100000"/>
                  </a:srgbClr>
                </a:solidFill>
                <a:latin typeface="微软雅黑" panose="020b0503020204020204" charset="-122"/>
                <a:ea typeface="微软雅黑" panose="020b0503020204020204" charset="-122"/>
                <a:cs typeface="微软雅黑" panose="020b0503020204020204" charset="-122"/>
              </a:rPr>
              <a:t>一、行业现状</a:t>
            </a:r>
            <a:r>
              <a:rPr sz="2000" spc="0">
                <a:solidFill>
                  <a:srgbClr val="FCB814">
                    <a:alpha val="100000"/>
                  </a:srgbClr>
                </a:solidFill>
                <a:latin typeface="微软雅黑" panose="020b0503020204020204" charset="-122"/>
                <a:ea typeface="微软雅黑" panose="020b0503020204020204" charset="-122"/>
                <a:cs typeface="微软雅黑" panose="020b0503020204020204" charset="-122"/>
              </a:rPr>
              <a:t>   </a:t>
            </a:r>
            <a:endParaRPr lang="en-US" altLang="en-US" sz="2000"/>
          </a:p>
        </p:txBody>
      </p:sp>
      <p:pic>
        <p:nvPicPr>
          <p:cNvPr id="36" name="picture 36"/>
          <p:cNvPicPr>
            <a:picLocks noChangeAspect="1"/>
          </p:cNvPicPr>
          <p:nvPr/>
        </p:nvPicPr>
        <p:blipFill>
          <a:blip r:embed="rId5"/>
          <a:stretch>
            <a:fillRect/>
          </a:stretch>
        </p:blipFill>
        <p:spPr>
          <a:xfrm rot="21600000">
            <a:off x="10144569" y="1571027"/>
            <a:ext cx="4290250" cy="197840"/>
          </a:xfrm>
          <a:prstGeom prst="rect">
            <a:avLst/>
          </a:prstGeom>
        </p:spPr>
      </p:pic>
      <p:sp>
        <p:nvSpPr>
          <p:cNvPr id="37" name="textbox 37"/>
          <p:cNvSpPr/>
          <p:nvPr/>
        </p:nvSpPr>
        <p:spPr>
          <a:xfrm>
            <a:off x="887985" y="9065277"/>
            <a:ext cx="1930400" cy="4089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indent="8890" algn="l" rtl="0" eaLnBrk="0">
              <a:lnSpc>
                <a:spcPct val="105000"/>
              </a:lnSpc>
            </a:pPr>
            <a:r>
              <a:rPr sz="1200" spc="50">
                <a:ln w="3175" cap="flat" cmpd="sng">
                  <a:solidFill>
                    <a:srgbClr val="3E3E3F">
                      <a:alpha val="100000"/>
                    </a:srgbClr>
                  </a:solidFill>
                  <a:prstDash val="solid"/>
                  <a:miter lim="0"/>
                </a:ln>
                <a:solidFill>
                  <a:srgbClr val="3E3E3F">
                    <a:alpha val="100000"/>
                  </a:srgbClr>
                </a:solidFill>
                <a:latin typeface="微软雅黑" panose="020b0503020204020204" charset="-122"/>
                <a:ea typeface="微软雅黑" panose="020b0503020204020204" charset="-122"/>
                <a:cs typeface="微软雅黑" panose="020b0503020204020204" charset="-122"/>
              </a:rPr>
              <a:t>中国美容美体行业发展</a:t>
            </a:r>
            <a:r>
              <a:rPr sz="1200" spc="30">
                <a:ln w="3175" cap="flat" cmpd="sng">
                  <a:solidFill>
                    <a:srgbClr val="3E3E3F">
                      <a:alpha val="100000"/>
                    </a:srgbClr>
                  </a:solidFill>
                  <a:prstDash val="solid"/>
                  <a:miter lim="0"/>
                </a:ln>
                <a:solidFill>
                  <a:srgbClr val="3E3E3F">
                    <a:alpha val="100000"/>
                  </a:srgbClr>
                </a:solidFill>
                <a:latin typeface="微软雅黑" panose="020b0503020204020204" charset="-122"/>
                <a:ea typeface="微软雅黑" panose="020b0503020204020204" charset="-122"/>
                <a:cs typeface="微软雅黑" panose="020b0503020204020204" charset="-122"/>
              </a:rPr>
              <a:t>报</a:t>
            </a:r>
            <a:r>
              <a:rPr sz="1200" spc="0">
                <a:ln w="3175" cap="flat" cmpd="sng">
                  <a:solidFill>
                    <a:srgbClr val="3E3E3F">
                      <a:alpha val="100000"/>
                    </a:srgbClr>
                  </a:solidFill>
                  <a:prstDash val="solid"/>
                  <a:miter lim="0"/>
                </a:ln>
                <a:solidFill>
                  <a:srgbClr val="3E3E3F">
                    <a:alpha val="100000"/>
                  </a:srgbClr>
                </a:solidFill>
                <a:latin typeface="微软雅黑" panose="020b0503020204020204" charset="-122"/>
                <a:ea typeface="微软雅黑" panose="020b0503020204020204" charset="-122"/>
                <a:cs typeface="微软雅黑" panose="020b0503020204020204" charset="-122"/>
              </a:rPr>
              <a:t>告</a:t>
            </a:r>
            <a:r>
              <a:rPr sz="12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200" spc="30">
                <a:ln w="3175" cap="flat" cmpd="sng">
                  <a:solidFill>
                    <a:srgbClr val="3E3E3F">
                      <a:alpha val="100000"/>
                    </a:srgbClr>
                  </a:solidFill>
                  <a:prstDash val="solid"/>
                  <a:miter lim="0"/>
                </a:ln>
                <a:solidFill>
                  <a:srgbClr val="3E3E3F">
                    <a:alpha val="100000"/>
                  </a:srgbClr>
                </a:solidFill>
                <a:latin typeface="微软雅黑" panose="020b0503020204020204" charset="-122"/>
                <a:ea typeface="微软雅黑" panose="020b0503020204020204" charset="-122"/>
                <a:cs typeface="微软雅黑" panose="020b0503020204020204" charset="-122"/>
              </a:rPr>
              <a:t>202</a:t>
            </a:r>
            <a:r>
              <a:rPr sz="1200" spc="0">
                <a:ln w="3175" cap="flat" cmpd="sng">
                  <a:solidFill>
                    <a:srgbClr val="3E3E3F">
                      <a:alpha val="100000"/>
                    </a:srgbClr>
                  </a:solidFill>
                  <a:prstDash val="solid"/>
                  <a:miter lim="0"/>
                </a:ln>
                <a:solidFill>
                  <a:srgbClr val="3E3E3F">
                    <a:alpha val="100000"/>
                  </a:srgbClr>
                </a:solidFill>
                <a:latin typeface="微软雅黑" panose="020b0503020204020204" charset="-122"/>
                <a:ea typeface="微软雅黑" panose="020b0503020204020204" charset="-122"/>
                <a:cs typeface="微软雅黑" panose="020b0503020204020204" charset="-122"/>
              </a:rPr>
              <a:t>3</a:t>
            </a:r>
            <a:endParaRPr lang="en-US" altLang="en-US" sz="1200"/>
          </a:p>
        </p:txBody>
      </p:sp>
      <p:sp>
        <p:nvSpPr>
          <p:cNvPr id="38" name="textbox 38"/>
          <p:cNvSpPr/>
          <p:nvPr/>
        </p:nvSpPr>
        <p:spPr>
          <a:xfrm>
            <a:off x="8327769" y="743994"/>
            <a:ext cx="694690" cy="3867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3000"/>
              </a:lnSpc>
            </a:pPr>
            <a:endParaRPr lang="en-US" altLang="en-US" sz="100"/>
          </a:p>
          <a:p>
            <a:pPr marL="12700" algn="l" rtl="0" eaLnBrk="0">
              <a:lnSpc>
                <a:spcPct val="85000"/>
              </a:lnSpc>
            </a:pPr>
            <a:r>
              <a:rPr sz="2800" spc="-170">
                <a:ln w="6350" cap="flat" cmpd="sng">
                  <a:solidFill>
                    <a:srgbClr val="FCB814">
                      <a:alpha val="100000"/>
                    </a:srgbClr>
                  </a:solidFill>
                  <a:prstDash val="solid"/>
                  <a:miter lim="0"/>
                </a:ln>
                <a:solidFill>
                  <a:srgbClr val="FCB814">
                    <a:alpha val="100000"/>
                  </a:srgbClr>
                </a:solidFill>
                <a:latin typeface="微软雅黑" panose="020b0503020204020204" charset="-122"/>
                <a:ea typeface="微软雅黑" panose="020b0503020204020204" charset="-122"/>
                <a:cs typeface="微软雅黑" panose="020b0503020204020204" charset="-122"/>
              </a:rPr>
              <a:t>目录</a:t>
            </a:r>
            <a:endParaRPr lang="en-US" altLang="en-US" sz="28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 name="rect"/>
          <p:cNvSpPr/>
          <p:nvPr/>
        </p:nvSpPr>
        <p:spPr>
          <a:xfrm>
            <a:off x="8516777" y="8213293"/>
            <a:ext cx="6103658" cy="12700"/>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40" name="picture 40"/>
          <p:cNvPicPr>
            <a:picLocks noChangeAspect="1"/>
          </p:cNvPicPr>
          <p:nvPr/>
        </p:nvPicPr>
        <p:blipFill>
          <a:blip r:embed="rId2"/>
          <a:stretch>
            <a:fillRect/>
          </a:stretch>
        </p:blipFill>
        <p:spPr>
          <a:xfrm rot="21600000">
            <a:off x="8914963" y="4847963"/>
            <a:ext cx="4858515" cy="3371679"/>
          </a:xfrm>
          <a:prstGeom prst="rect">
            <a:avLst/>
          </a:prstGeom>
        </p:spPr>
      </p:pic>
      <p:pic>
        <p:nvPicPr>
          <p:cNvPr id="41" name="picture 41"/>
          <p:cNvPicPr>
            <a:picLocks noChangeAspect="1"/>
          </p:cNvPicPr>
          <p:nvPr/>
        </p:nvPicPr>
        <p:blipFill>
          <a:blip r:embed="rId3"/>
          <a:stretch>
            <a:fillRect/>
          </a:stretch>
        </p:blipFill>
        <p:spPr>
          <a:xfrm rot="21600000">
            <a:off x="6580251" y="0"/>
            <a:ext cx="1087742" cy="10475950"/>
          </a:xfrm>
          <a:prstGeom prst="rect">
            <a:avLst/>
          </a:prstGeom>
        </p:spPr>
      </p:pic>
      <p:sp>
        <p:nvSpPr>
          <p:cNvPr id="42" name="textbox 42"/>
          <p:cNvSpPr/>
          <p:nvPr/>
        </p:nvSpPr>
        <p:spPr>
          <a:xfrm>
            <a:off x="8360072" y="1556101"/>
            <a:ext cx="6172200" cy="16833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3335" algn="l" rtl="0" eaLnBrk="0">
              <a:lnSpc>
                <a:spcPct val="80000"/>
              </a:lnSpc>
            </a:pP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伴随着我国城乡居民人均收入水平的不断提高，居民消费服务化趋势加快，服务消费</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成为扩大内需的重要动力。</a:t>
            </a:r>
            <a:endParaRPr lang="en-US" altLang="en-US" sz="1000"/>
          </a:p>
          <a:p>
            <a:pPr marL="12700" indent="1905" algn="l" rtl="0" eaLnBrk="0">
              <a:lnSpc>
                <a:spcPct val="168000"/>
              </a:lnSpc>
              <a:spcBef>
                <a:spcPts val="5"/>
              </a:spcBef>
            </a:pP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美容美体行业市场规模超4000亿元，是服务消费的重要组成部分。尽管疫情对行业冲击严重，但美</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容美体整体韧 </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性较强，近70%的从业者表示其门店在疫情期间保持正常经营。美容美体线上交易大幅增加，预计20</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25年行业线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上化率有望超过9.6%。从业者对行业充满信心，2023年商户开店率创近五年历史新</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高</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，数字化运营成为美业店的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必修课，大量高水平专业人才投身美业数字化转型建设。美业直播突飞猛进，美团直播基于</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LBS</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聚焦</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本</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地流量，探 </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索门店直播新规则。传统综合美容院加持中医服务创造新的增长点，洗脸、祛痘等细分赛道迭代出小而美的互</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联 </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网经营密码，生活美容服务业经历了多年迷茫探索与三年疫情历练之后，转型</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路</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径正在逐步清晰。</a:t>
            </a:r>
            <a:endParaRPr lang="en-US" altLang="en-US" sz="1000"/>
          </a:p>
        </p:txBody>
      </p:sp>
      <p:sp>
        <p:nvSpPr>
          <p:cNvPr id="43" name="textbox 43"/>
          <p:cNvSpPr/>
          <p:nvPr/>
        </p:nvSpPr>
        <p:spPr>
          <a:xfrm>
            <a:off x="889820" y="2520315"/>
            <a:ext cx="2559685" cy="23882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5000"/>
              </a:lnSpc>
            </a:pPr>
            <a:endParaRPr lang="en-US" altLang="en-US" sz="100"/>
          </a:p>
          <a:p>
            <a:pPr marL="19685" algn="l" rtl="0" eaLnBrk="0">
              <a:lnSpc>
                <a:spcPct val="86000"/>
              </a:lnSpc>
            </a:pPr>
            <a:r>
              <a:rPr sz="2000" spc="-10">
                <a:ln w="3175" cap="flat" cmpd="sng">
                  <a:solidFill>
                    <a:srgbClr val="FCB814">
                      <a:alpha val="100000"/>
                    </a:srgbClr>
                  </a:solidFill>
                  <a:prstDash val="solid"/>
                  <a:miter lim="0"/>
                </a:ln>
                <a:solidFill>
                  <a:srgbClr val="FCB814">
                    <a:alpha val="100000"/>
                  </a:srgbClr>
                </a:solidFill>
                <a:latin typeface="微软雅黑" panose="020b0503020204020204" charset="-122"/>
                <a:ea typeface="微软雅黑" panose="020b0503020204020204" charset="-122"/>
                <a:cs typeface="微软雅黑" panose="020b0503020204020204" charset="-122"/>
              </a:rPr>
              <a:t>三、美容美体细分赛道</a:t>
            </a:r>
            <a:endParaRPr lang="en-US" altLang="en-US" sz="2000"/>
          </a:p>
          <a:p>
            <a:pPr marL="15875" algn="l" rtl="0" eaLnBrk="0">
              <a:lnSpc>
                <a:spcPct val="76000"/>
              </a:lnSpc>
              <a:spcBef>
                <a:spcPts val="1610"/>
              </a:spcBef>
            </a:pPr>
            <a:r>
              <a:rPr sz="1500" spc="10">
                <a:ln w="3175" cap="flat" cmpd="sng">
                  <a:solidFill>
                    <a:srgbClr val="231F20">
                      <a:alpha val="100000"/>
                    </a:srgbClr>
                  </a:solidFill>
                  <a:prstDash val="solid"/>
                  <a:miter lim="0"/>
                </a:ln>
                <a:solidFill>
                  <a:srgbClr val="231F20">
                    <a:alpha val="100000"/>
                  </a:srgbClr>
                </a:solidFill>
                <a:latin typeface="微软雅黑" panose="020b0503020204020204" charset="-122"/>
                <a:ea typeface="微软雅黑" panose="020b0503020204020204" charset="-122"/>
                <a:cs typeface="微软雅黑" panose="020b0503020204020204" charset="-122"/>
              </a:rPr>
              <a:t>综</a:t>
            </a:r>
            <a:r>
              <a:rPr sz="1500" spc="0">
                <a:ln w="3175" cap="flat" cmpd="sng">
                  <a:solidFill>
                    <a:srgbClr val="231F20">
                      <a:alpha val="100000"/>
                    </a:srgbClr>
                  </a:solidFill>
                  <a:prstDash val="solid"/>
                  <a:miter lim="0"/>
                </a:ln>
                <a:solidFill>
                  <a:srgbClr val="231F20">
                    <a:alpha val="100000"/>
                  </a:srgbClr>
                </a:solidFill>
                <a:latin typeface="微软雅黑" panose="020b0503020204020204" charset="-122"/>
                <a:ea typeface="微软雅黑" panose="020b0503020204020204" charset="-122"/>
                <a:cs typeface="微软雅黑" panose="020b0503020204020204" charset="-122"/>
              </a:rPr>
              <a:t>合美容SPA</a:t>
            </a:r>
            <a:endParaRPr lang="en-US" altLang="en-US" sz="1500"/>
          </a:p>
          <a:p>
            <a:pPr marL="15875" algn="l" rtl="0" eaLnBrk="0">
              <a:lnSpc>
                <a:spcPts val="3405"/>
              </a:lnSpc>
            </a:pPr>
            <a:r>
              <a:rPr sz="1500" spc="-20">
                <a:ln w="3175" cap="flat" cmpd="sng">
                  <a:solidFill>
                    <a:srgbClr val="231F20">
                      <a:alpha val="100000"/>
                    </a:srgbClr>
                  </a:solidFill>
                  <a:prstDash val="solid"/>
                  <a:miter lim="0"/>
                </a:ln>
                <a:solidFill>
                  <a:srgbClr val="231F20">
                    <a:alpha val="100000"/>
                  </a:srgbClr>
                </a:solidFill>
                <a:latin typeface="微软雅黑" panose="020b0503020204020204" charset="-122"/>
                <a:ea typeface="微软雅黑" panose="020b0503020204020204" charset="-122"/>
                <a:cs typeface="微软雅黑" panose="020b0503020204020204" charset="-122"/>
              </a:rPr>
              <a:t>洗脸赛</a:t>
            </a:r>
            <a:r>
              <a:rPr sz="1500" spc="0">
                <a:ln w="3175" cap="flat" cmpd="sng">
                  <a:solidFill>
                    <a:srgbClr val="231F20">
                      <a:alpha val="100000"/>
                    </a:srgbClr>
                  </a:solidFill>
                  <a:prstDash val="solid"/>
                  <a:miter lim="0"/>
                </a:ln>
                <a:solidFill>
                  <a:srgbClr val="231F20">
                    <a:alpha val="100000"/>
                  </a:srgbClr>
                </a:solidFill>
                <a:latin typeface="微软雅黑" panose="020b0503020204020204" charset="-122"/>
                <a:ea typeface="微软雅黑" panose="020b0503020204020204" charset="-122"/>
                <a:cs typeface="微软雅黑" panose="020b0503020204020204" charset="-122"/>
              </a:rPr>
              <a:t>道</a:t>
            </a:r>
            <a:endParaRPr lang="en-US" altLang="en-US" sz="1500"/>
          </a:p>
          <a:p>
            <a:pPr algn="l" rtl="0" eaLnBrk="0">
              <a:lnSpc>
                <a:spcPct val="130000"/>
              </a:lnSpc>
            </a:pPr>
            <a:endParaRPr lang="en-US" altLang="en-US" sz="1000"/>
          </a:p>
          <a:p>
            <a:pPr marL="15875" algn="l" rtl="0" eaLnBrk="0">
              <a:lnSpc>
                <a:spcPct val="85000"/>
              </a:lnSpc>
              <a:spcBef>
                <a:spcPts val="450"/>
              </a:spcBef>
            </a:pPr>
            <a:r>
              <a:rPr sz="1500" spc="-20">
                <a:ln w="3175" cap="flat" cmpd="sng">
                  <a:solidFill>
                    <a:srgbClr val="231F20">
                      <a:alpha val="100000"/>
                    </a:srgbClr>
                  </a:solidFill>
                  <a:prstDash val="solid"/>
                  <a:miter lim="0"/>
                </a:ln>
                <a:solidFill>
                  <a:srgbClr val="231F20">
                    <a:alpha val="100000"/>
                  </a:srgbClr>
                </a:solidFill>
                <a:latin typeface="微软雅黑" panose="020b0503020204020204" charset="-122"/>
                <a:ea typeface="微软雅黑" panose="020b0503020204020204" charset="-122"/>
                <a:cs typeface="微软雅黑" panose="020b0503020204020204" charset="-122"/>
              </a:rPr>
              <a:t>头疗赛</a:t>
            </a:r>
            <a:r>
              <a:rPr sz="1500" spc="0">
                <a:ln w="3175" cap="flat" cmpd="sng">
                  <a:solidFill>
                    <a:srgbClr val="231F20">
                      <a:alpha val="100000"/>
                    </a:srgbClr>
                  </a:solidFill>
                  <a:prstDash val="solid"/>
                  <a:miter lim="0"/>
                </a:ln>
                <a:solidFill>
                  <a:srgbClr val="231F20">
                    <a:alpha val="100000"/>
                  </a:srgbClr>
                </a:solidFill>
                <a:latin typeface="微软雅黑" panose="020b0503020204020204" charset="-122"/>
                <a:ea typeface="微软雅黑" panose="020b0503020204020204" charset="-122"/>
                <a:cs typeface="微软雅黑" panose="020b0503020204020204" charset="-122"/>
              </a:rPr>
              <a:t>道</a:t>
            </a:r>
            <a:endParaRPr lang="en-US" altLang="en-US" sz="1500"/>
          </a:p>
          <a:p>
            <a:pPr algn="l" rtl="0" eaLnBrk="0">
              <a:lnSpc>
                <a:spcPct val="116000"/>
              </a:lnSpc>
            </a:pPr>
            <a:endParaRPr lang="en-US" altLang="en-US" sz="1000"/>
          </a:p>
          <a:p>
            <a:pPr marL="13335" algn="l" rtl="0" eaLnBrk="0">
              <a:lnSpc>
                <a:spcPct val="77000"/>
              </a:lnSpc>
              <a:spcBef>
                <a:spcPts val="460"/>
              </a:spcBef>
            </a:pPr>
            <a:r>
              <a:rPr sz="1500" spc="-10">
                <a:ln w="3175" cap="flat" cmpd="sng">
                  <a:solidFill>
                    <a:srgbClr val="231F20">
                      <a:alpha val="100000"/>
                    </a:srgbClr>
                  </a:solidFill>
                  <a:prstDash val="solid"/>
                  <a:miter lim="0"/>
                </a:ln>
                <a:solidFill>
                  <a:srgbClr val="231F20">
                    <a:alpha val="100000"/>
                  </a:srgbClr>
                </a:solidFill>
                <a:latin typeface="微软雅黑" panose="020b0503020204020204" charset="-122"/>
                <a:ea typeface="微软雅黑" panose="020b0503020204020204" charset="-122"/>
                <a:cs typeface="微软雅黑" panose="020b0503020204020204" charset="-122"/>
              </a:rPr>
              <a:t>疤痕修护赛</a:t>
            </a:r>
            <a:r>
              <a:rPr sz="1500" spc="0">
                <a:ln w="3175" cap="flat" cmpd="sng">
                  <a:solidFill>
                    <a:srgbClr val="231F20">
                      <a:alpha val="100000"/>
                    </a:srgbClr>
                  </a:solidFill>
                  <a:prstDash val="solid"/>
                  <a:miter lim="0"/>
                </a:ln>
                <a:solidFill>
                  <a:srgbClr val="231F20">
                    <a:alpha val="100000"/>
                  </a:srgbClr>
                </a:solidFill>
                <a:latin typeface="微软雅黑" panose="020b0503020204020204" charset="-122"/>
                <a:ea typeface="微软雅黑" panose="020b0503020204020204" charset="-122"/>
                <a:cs typeface="微软雅黑" panose="020b0503020204020204" charset="-122"/>
              </a:rPr>
              <a:t>道</a:t>
            </a:r>
            <a:endParaRPr lang="en-US" altLang="en-US" sz="1500"/>
          </a:p>
          <a:p>
            <a:pPr marL="12700" algn="l" rtl="0" eaLnBrk="0">
              <a:lnSpc>
                <a:spcPts val="3390"/>
              </a:lnSpc>
            </a:pPr>
            <a:r>
              <a:rPr sz="1500" spc="-10">
                <a:ln w="3175" cap="flat" cmpd="sng">
                  <a:solidFill>
                    <a:srgbClr val="231F20">
                      <a:alpha val="100000"/>
                    </a:srgbClr>
                  </a:solidFill>
                  <a:prstDash val="solid"/>
                  <a:miter lim="0"/>
                </a:ln>
                <a:solidFill>
                  <a:srgbClr val="231F20">
                    <a:alpha val="100000"/>
                  </a:srgbClr>
                </a:solidFill>
                <a:latin typeface="微软雅黑" panose="020b0503020204020204" charset="-122"/>
                <a:ea typeface="微软雅黑" panose="020b0503020204020204" charset="-122"/>
                <a:cs typeface="微软雅黑" panose="020b0503020204020204" charset="-122"/>
              </a:rPr>
              <a:t>祛痘赛道</a:t>
            </a:r>
            <a:endParaRPr lang="en-US" altLang="en-US" sz="1500"/>
          </a:p>
        </p:txBody>
      </p:sp>
      <p:grpSp>
        <p:nvGrpSpPr>
          <p:cNvPr id="2" name="group 2"/>
          <p:cNvGrpSpPr/>
          <p:nvPr/>
        </p:nvGrpSpPr>
        <p:grpSpPr>
          <a:xfrm rot="21600000">
            <a:off x="8387454" y="764307"/>
            <a:ext cx="3181150" cy="293832"/>
            <a:chExt cx="3181150" cy="293832"/>
          </a:xfrm>
        </p:grpSpPr>
        <p:pic>
          <p:nvPicPr>
            <p:cNvPr id="44" name="picture 44"/>
            <p:cNvPicPr>
              <a:picLocks noChangeAspect="1"/>
            </p:cNvPicPr>
            <p:nvPr/>
          </p:nvPicPr>
          <p:blipFill>
            <a:blip r:embed="rId4"/>
            <a:stretch>
              <a:fillRect/>
            </a:stretch>
          </p:blipFill>
          <p:spPr>
            <a:xfrm rot="21600000">
              <a:off x="0" y="0"/>
              <a:ext cx="3181150" cy="293832"/>
            </a:xfrm>
            <a:prstGeom prst="rect">
              <a:avLst/>
            </a:prstGeom>
          </p:spPr>
        </p:pic>
        <p:sp>
          <p:nvSpPr>
            <p:cNvPr id="45" name="textbox 45"/>
            <p:cNvSpPr/>
            <p:nvPr/>
          </p:nvSpPr>
          <p:spPr>
            <a:xfrm>
              <a:off x="-12700" y="-12700"/>
              <a:ext cx="3206750" cy="3194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7000"/>
                </a:lnSpc>
              </a:pPr>
              <a:endParaRPr lang="en-US" altLang="en-US" sz="300"/>
            </a:p>
            <a:p>
              <a:pPr marL="264795" algn="l" rtl="0" eaLnBrk="0">
                <a:lnSpc>
                  <a:spcPts val="1725"/>
                </a:lnSpc>
                <a:spcBef>
                  <a:spcPct val="0"/>
                </a:spcBef>
              </a:pPr>
              <a:r>
                <a:rPr sz="1400" spc="-70">
                  <a:ln w="3175" cap="flat" cmpd="sng">
                    <a:solidFill>
                      <a:srgbClr val="FFFFFF">
                        <a:alpha val="100000"/>
                      </a:srgbClr>
                    </a:solidFill>
                    <a:prstDash val="solid"/>
                    <a:miter lim="0"/>
                  </a:ln>
                  <a:solidFill>
                    <a:srgbClr val="FFFFFF">
                      <a:alpha val="100000"/>
                    </a:srgbClr>
                  </a:solidFill>
                  <a:latin typeface="微软雅黑" panose="020b0503020204020204" charset="-122"/>
                  <a:ea typeface="微软雅黑" panose="020b0503020204020204" charset="-122"/>
                  <a:cs typeface="微软雅黑" panose="020b0503020204020204" charset="-122"/>
                </a:rPr>
                <a:t>【引言</a:t>
              </a:r>
              <a:r>
                <a:rPr sz="1400" spc="-50">
                  <a:ln w="3175" cap="flat" cmpd="sng">
                    <a:solidFill>
                      <a:srgbClr val="FFFFFF">
                        <a:alpha val="100000"/>
                      </a:srgbClr>
                    </a:solidFill>
                    <a:prstDash val="solid"/>
                    <a:miter lim="0"/>
                  </a:ln>
                  <a:solidFill>
                    <a:srgbClr val="FFFFFF">
                      <a:alpha val="100000"/>
                    </a:srgbClr>
                  </a:solidFill>
                  <a:latin typeface="微软雅黑" panose="020b0503020204020204" charset="-122"/>
                  <a:ea typeface="微软雅黑" panose="020b0503020204020204" charset="-122"/>
                  <a:cs typeface="微软雅黑" panose="020b0503020204020204" charset="-122"/>
                </a:rPr>
                <a:t>】</a:t>
              </a:r>
              <a:endParaRPr lang="en-US" altLang="en-US" sz="1400"/>
            </a:p>
          </p:txBody>
        </p:sp>
      </p:grpSp>
      <p:sp>
        <p:nvSpPr>
          <p:cNvPr id="46" name="rect"/>
          <p:cNvSpPr/>
          <p:nvPr/>
        </p:nvSpPr>
        <p:spPr>
          <a:xfrm>
            <a:off x="9219742" y="7061555"/>
            <a:ext cx="427252" cy="1158087"/>
          </a:xfrm>
          <a:prstGeom prst="rect">
            <a:avLst/>
          </a:prstGeom>
          <a:solidFill>
            <a:srgbClr val="FEC210">
              <a:alpha val="33725"/>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textbox 47"/>
          <p:cNvSpPr/>
          <p:nvPr/>
        </p:nvSpPr>
        <p:spPr>
          <a:xfrm>
            <a:off x="8514087" y="8182450"/>
            <a:ext cx="6111240" cy="1841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245"/>
              </a:lnSpc>
            </a:pPr>
            <a:r>
              <a:rPr sz="900" spc="50">
                <a:solidFill>
                  <a:srgbClr val="FCB814">
                    <a:alpha val="100000"/>
                  </a:srgbClr>
                </a:solidFill>
                <a:latin typeface="Times New Roman" panose="02020603050405020304"/>
                <a:ea typeface="Times New Roman" panose="02020603050405020304"/>
                <a:cs typeface="Times New Roman" panose="02020603050405020304"/>
              </a:rPr>
              <a:t>\\\\\\\\\\\\\\\\\\\\\\\\\\\\\\\\\\\\\\\\\\\\\\\\\\\\\\\\\\\\\\\\\\\\\\\\\\\\\\\\\\\\\\\\\\\\\\\\\\\\\\\\\\\\\\\\\\\\\\\\\\\\\\\\\\\\\\\\\\\\\\\\\\\\\\\\\\\\\\</a:t>
            </a:r>
            <a:r>
              <a:rPr sz="900" spc="0">
                <a:solidFill>
                  <a:srgbClr val="FCB814">
                    <a:alpha val="100000"/>
                  </a:srgbClr>
                </a:solidFill>
                <a:latin typeface="Times New Roman" panose="02020603050405020304"/>
                <a:ea typeface="Times New Roman" panose="02020603050405020304"/>
                <a:cs typeface="Times New Roman" panose="02020603050405020304"/>
              </a:rPr>
              <a:t>\\</a:t>
            </a:r>
            <a:endParaRPr lang="en-US" altLang="en-US" sz="900"/>
          </a:p>
        </p:txBody>
      </p:sp>
      <p:sp>
        <p:nvSpPr>
          <p:cNvPr id="48" name="rect"/>
          <p:cNvSpPr/>
          <p:nvPr/>
        </p:nvSpPr>
        <p:spPr>
          <a:xfrm>
            <a:off x="3676294" y="2541676"/>
            <a:ext cx="3320669" cy="197840"/>
          </a:xfrm>
          <a:prstGeom prst="rect">
            <a:avLst/>
          </a:prstGeom>
          <a:solidFill>
            <a:srgbClr val="FCB81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textbox 49"/>
          <p:cNvSpPr/>
          <p:nvPr/>
        </p:nvSpPr>
        <p:spPr>
          <a:xfrm>
            <a:off x="6799129" y="763961"/>
            <a:ext cx="160020" cy="4107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9050" algn="l" rtl="0" eaLnBrk="0">
              <a:lnSpc>
                <a:spcPct val="82000"/>
              </a:lnSpc>
            </a:pP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1</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4</a:t>
            </a:r>
            <a:endParaRPr lang="en-US" altLang="en-US" sz="1000"/>
          </a:p>
          <a:p>
            <a:pPr marL="19050" algn="l" rtl="0" eaLnBrk="0">
              <a:lnSpc>
                <a:spcPct val="82000"/>
              </a:lnSpc>
              <a:spcBef>
                <a:spcPts val="1095"/>
              </a:spcBef>
            </a:pP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1</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4</a:t>
            </a:r>
            <a:endParaRPr lang="en-US" altLang="en-US" sz="1000"/>
          </a:p>
          <a:p>
            <a:pPr marL="19050" algn="l" rtl="0" eaLnBrk="0">
              <a:lnSpc>
                <a:spcPct val="82000"/>
              </a:lnSpc>
              <a:spcBef>
                <a:spcPts val="1095"/>
              </a:spcBef>
            </a:pP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1</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5</a:t>
            </a:r>
            <a:endParaRPr lang="en-US" altLang="en-US" sz="1000"/>
          </a:p>
          <a:p>
            <a:pPr marL="19050" algn="l" rtl="0" eaLnBrk="0">
              <a:lnSpc>
                <a:spcPct val="83000"/>
              </a:lnSpc>
              <a:spcBef>
                <a:spcPts val="1160"/>
              </a:spcBef>
            </a:pP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1</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6</a:t>
            </a: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5000"/>
              </a:lnSpc>
            </a:pPr>
            <a:endParaRPr lang="en-US" altLang="en-US" sz="1000"/>
          </a:p>
          <a:p>
            <a:pPr algn="l" rtl="0" eaLnBrk="0">
              <a:lnSpc>
                <a:spcPct val="105000"/>
              </a:lnSpc>
            </a:pPr>
            <a:endParaRPr lang="en-US" altLang="en-US" sz="1000"/>
          </a:p>
          <a:p>
            <a:pPr algn="l" rtl="0" eaLnBrk="0">
              <a:lnSpc>
                <a:spcPct val="105000"/>
              </a:lnSpc>
            </a:pPr>
            <a:endParaRPr lang="en-US" altLang="en-US" sz="1000"/>
          </a:p>
          <a:p>
            <a:pPr algn="l" rtl="0" eaLnBrk="0">
              <a:lnSpc>
                <a:spcPct val="105000"/>
              </a:lnSpc>
            </a:pPr>
            <a:endParaRPr lang="en-US" altLang="en-US" sz="1000"/>
          </a:p>
          <a:p>
            <a:pPr algn="l" rtl="0" eaLnBrk="0">
              <a:lnSpc>
                <a:spcPct val="105000"/>
              </a:lnSpc>
            </a:pPr>
            <a:endParaRPr lang="en-US" altLang="en-US" sz="1000"/>
          </a:p>
          <a:p>
            <a:pPr algn="l" rtl="0" eaLnBrk="0">
              <a:lnSpc>
                <a:spcPct val="105000"/>
              </a:lnSpc>
            </a:pPr>
            <a:endParaRPr lang="en-US" altLang="en-US" sz="1000"/>
          </a:p>
          <a:p>
            <a:pPr marL="19050" algn="l" rtl="0" eaLnBrk="0">
              <a:lnSpc>
                <a:spcPct val="82000"/>
              </a:lnSpc>
              <a:spcBef>
                <a:spcPts val="300"/>
              </a:spcBef>
            </a:pP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1</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7</a:t>
            </a:r>
            <a:endParaRPr lang="en-US" altLang="en-US" sz="1000"/>
          </a:p>
          <a:p>
            <a:pPr algn="l" rtl="0" eaLnBrk="0">
              <a:lnSpc>
                <a:spcPct val="167000"/>
              </a:lnSpc>
            </a:pPr>
            <a:endParaRPr lang="en-US" altLang="en-US" sz="1000"/>
          </a:p>
          <a:p>
            <a:pPr marL="12700" algn="l" rtl="0" eaLnBrk="0">
              <a:lnSpc>
                <a:spcPct val="83000"/>
              </a:lnSpc>
              <a:spcBef>
                <a:spcPts val="305"/>
              </a:spcBef>
            </a:pP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22</a:t>
            </a:r>
            <a:endParaRPr lang="en-US" altLang="en-US" sz="1000"/>
          </a:p>
          <a:p>
            <a:pPr algn="l" rtl="0" eaLnBrk="0">
              <a:lnSpc>
                <a:spcPct val="188000"/>
              </a:lnSpc>
            </a:pPr>
            <a:endParaRPr lang="en-US" altLang="en-US" sz="1000"/>
          </a:p>
          <a:p>
            <a:pPr marL="12700" algn="l" rtl="0" eaLnBrk="0">
              <a:lnSpc>
                <a:spcPct val="83000"/>
              </a:lnSpc>
              <a:spcBef>
                <a:spcPts val="300"/>
              </a:spcBef>
            </a:pP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24</a:t>
            </a:r>
            <a:endParaRPr lang="en-US" altLang="en-US" sz="1000"/>
          </a:p>
          <a:p>
            <a:pPr algn="l" rtl="0" eaLnBrk="0">
              <a:lnSpc>
                <a:spcPct val="156000"/>
              </a:lnSpc>
            </a:pPr>
            <a:endParaRPr lang="en-US" altLang="en-US" sz="1000"/>
          </a:p>
          <a:p>
            <a:pPr marL="12700" algn="l" rtl="0" eaLnBrk="0">
              <a:lnSpc>
                <a:spcPct val="83000"/>
              </a:lnSpc>
              <a:spcBef>
                <a:spcPts val="305"/>
              </a:spcBef>
            </a:pP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26</a:t>
            </a:r>
            <a:endParaRPr lang="en-US" altLang="en-US" sz="1000"/>
          </a:p>
          <a:p>
            <a:pPr algn="l" rtl="0" eaLnBrk="0">
              <a:lnSpc>
                <a:spcPct val="181000"/>
              </a:lnSpc>
            </a:pPr>
            <a:endParaRPr lang="en-US" altLang="en-US" sz="1000"/>
          </a:p>
          <a:p>
            <a:pPr algn="l" rtl="0" eaLnBrk="0">
              <a:lnSpc>
                <a:spcPct val="126000"/>
              </a:lnSpc>
            </a:pPr>
            <a:endParaRPr lang="en-US" altLang="en-US" sz="200"/>
          </a:p>
          <a:p>
            <a:pPr marL="12700" algn="l" rtl="0" eaLnBrk="0">
              <a:lnSpc>
                <a:spcPct val="83000"/>
              </a:lnSpc>
            </a:pP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29</a:t>
            </a:r>
            <a:endParaRPr lang="en-US" altLang="en-US" sz="1000"/>
          </a:p>
        </p:txBody>
      </p:sp>
      <p:sp>
        <p:nvSpPr>
          <p:cNvPr id="50" name="textbox 50"/>
          <p:cNvSpPr/>
          <p:nvPr/>
        </p:nvSpPr>
        <p:spPr>
          <a:xfrm>
            <a:off x="1265895" y="1047207"/>
            <a:ext cx="781684" cy="6889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3335" algn="l" rtl="0" eaLnBrk="0">
              <a:lnSpc>
                <a:spcPct val="86000"/>
              </a:lnSpc>
            </a:pP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直</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播</a:t>
            </a:r>
            <a:endParaRPr lang="en-US" altLang="en-US" sz="1000"/>
          </a:p>
          <a:p>
            <a:pPr marL="12700" algn="l" rtl="0" eaLnBrk="0">
              <a:lnSpc>
                <a:spcPct val="86000"/>
              </a:lnSpc>
              <a:spcBef>
                <a:spcPts val="1060"/>
              </a:spcBef>
            </a:pP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美团直播</a:t>
            </a:r>
            <a:endParaRPr lang="en-US" altLang="en-US" sz="1000"/>
          </a:p>
          <a:p>
            <a:pPr algn="l" rtl="0" eaLnBrk="0">
              <a:lnSpc>
                <a:spcPct val="110000"/>
              </a:lnSpc>
            </a:pPr>
            <a:endParaRPr lang="en-US" altLang="en-US" sz="800"/>
          </a:p>
          <a:p>
            <a:pPr algn="l" rtl="0" eaLnBrk="0">
              <a:lnSpc>
                <a:spcPct val="8000"/>
              </a:lnSpc>
            </a:pPr>
            <a:endParaRPr lang="en-US" altLang="en-US" sz="100"/>
          </a:p>
          <a:p>
            <a:pPr marL="12700" algn="l" rtl="0" eaLnBrk="0">
              <a:lnSpc>
                <a:spcPct val="86000"/>
              </a:lnSpc>
            </a:pP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美团丽人</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直播</a:t>
            </a:r>
            <a:endParaRPr lang="en-US" altLang="en-US" sz="1000"/>
          </a:p>
        </p:txBody>
      </p:sp>
      <p:sp>
        <p:nvSpPr>
          <p:cNvPr id="51" name="textbox 51"/>
          <p:cNvSpPr/>
          <p:nvPr/>
        </p:nvSpPr>
        <p:spPr>
          <a:xfrm>
            <a:off x="11607844" y="942002"/>
            <a:ext cx="2875914" cy="1841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245"/>
              </a:lnSpc>
            </a:pPr>
            <a:r>
              <a:rPr sz="900" spc="50">
                <a:solidFill>
                  <a:srgbClr val="FCB814">
                    <a:alpha val="100000"/>
                  </a:srgbClr>
                </a:solidFill>
                <a:latin typeface="Times New Roman" panose="02020603050405020304"/>
                <a:ea typeface="Times New Roman" panose="02020603050405020304"/>
                <a:cs typeface="Times New Roman" panose="02020603050405020304"/>
              </a:rPr>
              <a:t>\\\\\\\\\\\\\\\\\\\\\\\\\\\\\\\\\\\\\\\\\\\\\\\\\\\\\\\\\\\\\\\\\\\\\\\\\</a:t>
            </a:r>
            <a:r>
              <a:rPr sz="900" spc="30">
                <a:solidFill>
                  <a:srgbClr val="FCB814">
                    <a:alpha val="100000"/>
                  </a:srgbClr>
                </a:solidFill>
                <a:latin typeface="Times New Roman" panose="02020603050405020304"/>
                <a:ea typeface="Times New Roman" panose="02020603050405020304"/>
                <a:cs typeface="Times New Roman" panose="02020603050405020304"/>
              </a:rPr>
              <a:t>\</a:t>
            </a:r>
            <a:r>
              <a:rPr sz="900" spc="0">
                <a:solidFill>
                  <a:srgbClr val="FCB814">
                    <a:alpha val="100000"/>
                  </a:srgbClr>
                </a:solidFill>
                <a:latin typeface="Times New Roman" panose="02020603050405020304"/>
                <a:ea typeface="Times New Roman" panose="02020603050405020304"/>
                <a:cs typeface="Times New Roman" panose="02020603050405020304"/>
              </a:rPr>
              <a:t>\</a:t>
            </a:r>
            <a:endParaRPr lang="en-US" altLang="en-US" sz="900"/>
          </a:p>
        </p:txBody>
      </p:sp>
      <p:sp>
        <p:nvSpPr>
          <p:cNvPr id="52" name="textbox 52"/>
          <p:cNvSpPr/>
          <p:nvPr/>
        </p:nvSpPr>
        <p:spPr>
          <a:xfrm>
            <a:off x="895149" y="743839"/>
            <a:ext cx="1540510" cy="2197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85000"/>
              </a:lnSpc>
            </a:pPr>
            <a:r>
              <a:rPr sz="1500" spc="-10">
                <a:ln w="3175" cap="flat" cmpd="sng">
                  <a:solidFill>
                    <a:srgbClr val="231F20">
                      <a:alpha val="100000"/>
                    </a:srgbClr>
                  </a:solidFill>
                  <a:prstDash val="solid"/>
                  <a:miter lim="0"/>
                </a:ln>
                <a:solidFill>
                  <a:srgbClr val="231F20">
                    <a:alpha val="100000"/>
                  </a:srgbClr>
                </a:solidFill>
                <a:latin typeface="微软雅黑" panose="020b0503020204020204" charset="-122"/>
                <a:ea typeface="微软雅黑" panose="020b0503020204020204" charset="-122"/>
                <a:cs typeface="微软雅黑" panose="020b0503020204020204" charset="-122"/>
              </a:rPr>
              <a:t>美业直播逐渐兴</a:t>
            </a:r>
            <a:r>
              <a:rPr sz="1500" spc="0">
                <a:ln w="3175" cap="flat" cmpd="sng">
                  <a:solidFill>
                    <a:srgbClr val="231F20">
                      <a:alpha val="100000"/>
                    </a:srgbClr>
                  </a:solidFill>
                  <a:prstDash val="solid"/>
                  <a:miter lim="0"/>
                </a:ln>
                <a:solidFill>
                  <a:srgbClr val="231F20">
                    <a:alpha val="100000"/>
                  </a:srgbClr>
                </a:solidFill>
                <a:latin typeface="微软雅黑" panose="020b0503020204020204" charset="-122"/>
                <a:ea typeface="微软雅黑" panose="020b0503020204020204" charset="-122"/>
                <a:cs typeface="微软雅黑" panose="020b0503020204020204" charset="-122"/>
              </a:rPr>
              <a:t>起</a:t>
            </a:r>
            <a:endParaRPr lang="en-US" altLang="en-US" sz="1500"/>
          </a:p>
        </p:txBody>
      </p:sp>
      <p:sp>
        <p:nvSpPr>
          <p:cNvPr id="53" name="path"/>
          <p:cNvSpPr/>
          <p:nvPr/>
        </p:nvSpPr>
        <p:spPr>
          <a:xfrm>
            <a:off x="10930973" y="5868329"/>
            <a:ext cx="490397" cy="327399"/>
          </a:xfrm>
          <a:custGeom>
            <a:rect l="0" t="0" r="0" b="0"/>
            <a:pathLst>
              <a:path w="772" h="515">
                <a:moveTo>
                  <a:pt x="763" y="280"/>
                </a:moveTo>
                <a:cubicBezTo>
                  <a:pt x="757" y="295"/>
                  <a:pt x="748" y="314"/>
                  <a:pt x="735" y="335"/>
                </a:cubicBezTo>
                <a:cubicBezTo>
                  <a:pt x="725" y="352"/>
                  <a:pt x="682" y="424"/>
                  <a:pt x="612" y="466"/>
                </a:cubicBezTo>
                <a:cubicBezTo>
                  <a:pt x="530" y="516"/>
                  <a:pt x="439" y="509"/>
                  <a:pt x="386" y="499"/>
                </a:cubicBezTo>
                <a:cubicBezTo>
                  <a:pt x="332" y="509"/>
                  <a:pt x="241" y="516"/>
                  <a:pt x="160" y="466"/>
                </a:cubicBezTo>
                <a:cubicBezTo>
                  <a:pt x="89" y="424"/>
                  <a:pt x="46" y="352"/>
                  <a:pt x="36" y="335"/>
                </a:cubicBezTo>
                <a:cubicBezTo>
                  <a:pt x="24" y="314"/>
                  <a:pt x="15" y="295"/>
                  <a:pt x="8" y="280"/>
                </a:cubicBezTo>
                <a:cubicBezTo>
                  <a:pt x="8" y="279"/>
                  <a:pt x="9" y="279"/>
                  <a:pt x="9" y="278"/>
                </a:cubicBezTo>
                <a:cubicBezTo>
                  <a:pt x="26" y="271"/>
                  <a:pt x="47" y="263"/>
                  <a:pt x="71" y="257"/>
                </a:cubicBezTo>
                <a:cubicBezTo>
                  <a:pt x="86" y="253"/>
                  <a:pt x="135" y="242"/>
                  <a:pt x="198" y="244"/>
                </a:cubicBezTo>
                <a:cubicBezTo>
                  <a:pt x="218" y="245"/>
                  <a:pt x="237" y="247"/>
                  <a:pt x="256" y="251"/>
                </a:cubicBezTo>
                <a:cubicBezTo>
                  <a:pt x="310" y="260"/>
                  <a:pt x="355" y="279"/>
                  <a:pt x="386" y="294"/>
                </a:cubicBezTo>
                <a:cubicBezTo>
                  <a:pt x="416" y="279"/>
                  <a:pt x="460" y="261"/>
                  <a:pt x="513" y="251"/>
                </a:cubicBezTo>
                <a:cubicBezTo>
                  <a:pt x="532" y="248"/>
                  <a:pt x="552" y="245"/>
                  <a:pt x="574" y="244"/>
                </a:cubicBezTo>
                <a:cubicBezTo>
                  <a:pt x="636" y="242"/>
                  <a:pt x="685" y="253"/>
                  <a:pt x="700" y="257"/>
                </a:cubicBezTo>
                <a:cubicBezTo>
                  <a:pt x="724" y="263"/>
                  <a:pt x="745" y="271"/>
                  <a:pt x="762" y="278"/>
                </a:cubicBezTo>
                <a:cubicBezTo>
                  <a:pt x="763" y="279"/>
                  <a:pt x="763" y="279"/>
                  <a:pt x="763" y="280"/>
                </a:cubicBezTo>
                <a:moveTo>
                  <a:pt x="762" y="278"/>
                </a:moveTo>
                <a:cubicBezTo>
                  <a:pt x="745" y="271"/>
                  <a:pt x="724" y="263"/>
                  <a:pt x="700" y="257"/>
                </a:cubicBezTo>
                <a:cubicBezTo>
                  <a:pt x="685" y="253"/>
                  <a:pt x="636" y="242"/>
                  <a:pt x="574" y="244"/>
                </a:cubicBezTo>
                <a:cubicBezTo>
                  <a:pt x="552" y="245"/>
                  <a:pt x="532" y="248"/>
                  <a:pt x="513" y="251"/>
                </a:cubicBezTo>
                <a:cubicBezTo>
                  <a:pt x="464" y="210"/>
                  <a:pt x="401" y="193"/>
                  <a:pt x="342" y="205"/>
                </a:cubicBezTo>
                <a:cubicBezTo>
                  <a:pt x="304" y="214"/>
                  <a:pt x="275" y="233"/>
                  <a:pt x="256" y="251"/>
                </a:cubicBezTo>
                <a:cubicBezTo>
                  <a:pt x="237" y="247"/>
                  <a:pt x="218" y="245"/>
                  <a:pt x="198" y="244"/>
                </a:cubicBezTo>
                <a:cubicBezTo>
                  <a:pt x="135" y="242"/>
                  <a:pt x="86" y="253"/>
                  <a:pt x="71" y="257"/>
                </a:cubicBezTo>
                <a:cubicBezTo>
                  <a:pt x="47" y="263"/>
                  <a:pt x="26" y="271"/>
                  <a:pt x="9" y="278"/>
                </a:cubicBezTo>
                <a:cubicBezTo>
                  <a:pt x="31" y="238"/>
                  <a:pt x="65" y="183"/>
                  <a:pt x="120" y="130"/>
                </a:cubicBezTo>
                <a:cubicBezTo>
                  <a:pt x="188" y="64"/>
                  <a:pt x="257" y="28"/>
                  <a:pt x="303" y="8"/>
                </a:cubicBezTo>
                <a:lnTo>
                  <a:pt x="386" y="55"/>
                </a:lnTo>
                <a:lnTo>
                  <a:pt x="469" y="8"/>
                </a:lnTo>
                <a:cubicBezTo>
                  <a:pt x="514" y="28"/>
                  <a:pt x="584" y="64"/>
                  <a:pt x="651" y="130"/>
                </a:cubicBezTo>
                <a:cubicBezTo>
                  <a:pt x="706" y="183"/>
                  <a:pt x="741" y="238"/>
                  <a:pt x="762" y="278"/>
                </a:cubicBezTo>
                <a:moveTo>
                  <a:pt x="513" y="251"/>
                </a:moveTo>
                <a:cubicBezTo>
                  <a:pt x="460" y="261"/>
                  <a:pt x="416" y="279"/>
                  <a:pt x="386" y="294"/>
                </a:cubicBezTo>
                <a:cubicBezTo>
                  <a:pt x="355" y="279"/>
                  <a:pt x="310" y="260"/>
                  <a:pt x="256" y="251"/>
                </a:cubicBezTo>
                <a:cubicBezTo>
                  <a:pt x="275" y="233"/>
                  <a:pt x="304" y="214"/>
                  <a:pt x="342" y="205"/>
                </a:cubicBezTo>
                <a:cubicBezTo>
                  <a:pt x="401" y="193"/>
                  <a:pt x="464" y="210"/>
                  <a:pt x="513" y="251"/>
                </a:cubicBezTo>
                <a:moveTo>
                  <a:pt x="213" y="245"/>
                </a:moveTo>
                <a:cubicBezTo>
                  <a:pt x="206" y="253"/>
                  <a:pt x="198" y="264"/>
                  <a:pt x="191" y="278"/>
                </a:cubicBezTo>
                <a:cubicBezTo>
                  <a:pt x="180" y="300"/>
                  <a:pt x="176" y="321"/>
                  <a:pt x="174" y="336"/>
                </a:cubicBezTo>
              </a:path>
            </a:pathLst>
          </a:custGeom>
          <a:noFill/>
          <a:ln w="11049" cap="rnd">
            <a:solidFill>
              <a:srgbClr val="FCB814">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rect"/>
          <p:cNvSpPr/>
          <p:nvPr/>
        </p:nvSpPr>
        <p:spPr>
          <a:xfrm>
            <a:off x="10987971" y="6021466"/>
            <a:ext cx="17767" cy="29298"/>
          </a:xfrm>
          <a:prstGeom prst="rect">
            <a:avLst/>
          </a:prstGeom>
          <a:solidFill>
            <a:srgbClr val="FCB81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path"/>
          <p:cNvSpPr/>
          <p:nvPr/>
        </p:nvSpPr>
        <p:spPr>
          <a:xfrm>
            <a:off x="10896938" y="5809906"/>
            <a:ext cx="555083" cy="421052"/>
          </a:xfrm>
          <a:custGeom>
            <a:rect l="0" t="0" r="0" b="0"/>
            <a:pathLst>
              <a:path w="874" h="663">
                <a:moveTo>
                  <a:pt x="8" y="366"/>
                </a:moveTo>
                <a:cubicBezTo>
                  <a:pt x="22" y="332"/>
                  <a:pt x="41" y="294"/>
                  <a:pt x="66" y="256"/>
                </a:cubicBezTo>
                <a:cubicBezTo>
                  <a:pt x="162" y="112"/>
                  <a:pt x="296" y="41"/>
                  <a:pt x="372" y="8"/>
                </a:cubicBezTo>
                <a:lnTo>
                  <a:pt x="438" y="58"/>
                </a:lnTo>
                <a:lnTo>
                  <a:pt x="506" y="8"/>
                </a:lnTo>
                <a:cubicBezTo>
                  <a:pt x="532" y="19"/>
                  <a:pt x="559" y="32"/>
                  <a:pt x="586" y="48"/>
                </a:cubicBezTo>
                <a:moveTo>
                  <a:pt x="18" y="434"/>
                </a:moveTo>
                <a:cubicBezTo>
                  <a:pt x="31" y="454"/>
                  <a:pt x="49" y="480"/>
                  <a:pt x="74" y="508"/>
                </a:cubicBezTo>
                <a:cubicBezTo>
                  <a:pt x="93" y="530"/>
                  <a:pt x="132" y="574"/>
                  <a:pt x="180" y="604"/>
                </a:cubicBezTo>
                <a:cubicBezTo>
                  <a:pt x="258" y="653"/>
                  <a:pt x="345" y="653"/>
                  <a:pt x="396" y="648"/>
                </a:cubicBezTo>
                <a:moveTo>
                  <a:pt x="450" y="646"/>
                </a:moveTo>
                <a:cubicBezTo>
                  <a:pt x="490" y="654"/>
                  <a:pt x="542" y="659"/>
                  <a:pt x="600" y="646"/>
                </a:cubicBezTo>
                <a:cubicBezTo>
                  <a:pt x="730" y="615"/>
                  <a:pt x="799" y="514"/>
                  <a:pt x="816" y="488"/>
                </a:cubicBezTo>
                <a:cubicBezTo>
                  <a:pt x="844" y="445"/>
                  <a:pt x="858" y="404"/>
                  <a:pt x="865" y="376"/>
                </a:cubicBezTo>
              </a:path>
            </a:pathLst>
          </a:custGeom>
          <a:noFill/>
          <a:ln w="11049" cap="rnd">
            <a:solidFill>
              <a:srgbClr val="FCB814">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textbox 56"/>
          <p:cNvSpPr/>
          <p:nvPr/>
        </p:nvSpPr>
        <p:spPr>
          <a:xfrm>
            <a:off x="12634566" y="9875635"/>
            <a:ext cx="1848485" cy="1358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8000"/>
              </a:lnSpc>
            </a:pPr>
            <a:endParaRPr lang="en-US" altLang="en-US" sz="100"/>
          </a:p>
          <a:p>
            <a:pPr marL="12700" algn="l" rtl="0" eaLnBrk="0">
              <a:lnSpc>
                <a:spcPct val="86000"/>
              </a:lnSpc>
            </a:pPr>
            <a:r>
              <a:rPr sz="800" spc="10">
                <a:solidFill>
                  <a:srgbClr val="57585A">
                    <a:alpha val="100000"/>
                  </a:srgbClr>
                </a:solidFill>
                <a:latin typeface="微软雅黑" panose="020b0503020204020204" charset="-122"/>
                <a:ea typeface="微软雅黑" panose="020b0503020204020204" charset="-122"/>
                <a:cs typeface="微软雅黑" panose="020b0503020204020204" charset="-122"/>
              </a:rPr>
              <a:t>中国美容美体行</a:t>
            </a:r>
            <a:r>
              <a:rPr sz="800" spc="0">
                <a:solidFill>
                  <a:srgbClr val="57585A">
                    <a:alpha val="100000"/>
                  </a:srgbClr>
                </a:solidFill>
                <a:latin typeface="微软雅黑" panose="020b0503020204020204" charset="-122"/>
                <a:ea typeface="微软雅黑" panose="020b0503020204020204" charset="-122"/>
                <a:cs typeface="微软雅黑" panose="020b0503020204020204" charset="-122"/>
              </a:rPr>
              <a:t>业发展报告(2023)        1</a:t>
            </a:r>
            <a:endParaRPr lang="en-US" altLang="en-US" sz="800"/>
          </a:p>
        </p:txBody>
      </p:sp>
      <p:sp>
        <p:nvSpPr>
          <p:cNvPr id="57" name="path"/>
          <p:cNvSpPr/>
          <p:nvPr/>
        </p:nvSpPr>
        <p:spPr>
          <a:xfrm>
            <a:off x="14278759" y="9888335"/>
            <a:ext cx="25400" cy="103517"/>
          </a:xfrm>
          <a:custGeom>
            <a:rect l="0" t="0" r="0" b="0"/>
            <a:pathLst>
              <a:path w="40" h="163">
                <a:moveTo>
                  <a:pt x="20" y="0"/>
                </a:moveTo>
                <a:lnTo>
                  <a:pt x="20" y="163"/>
                </a:lnTo>
              </a:path>
            </a:pathLst>
          </a:custGeom>
          <a:noFill/>
          <a:ln w="25400" cap="flat">
            <a:solidFill>
              <a:srgbClr val="57585A">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path"/>
          <p:cNvSpPr/>
          <p:nvPr/>
        </p:nvSpPr>
        <p:spPr>
          <a:xfrm>
            <a:off x="12581415" y="5449541"/>
            <a:ext cx="437908" cy="393894"/>
          </a:xfrm>
          <a:custGeom>
            <a:rect l="0" t="0" r="0" b="0"/>
            <a:pathLst>
              <a:path w="689" h="620">
                <a:moveTo>
                  <a:pt x="8" y="231"/>
                </a:moveTo>
                <a:lnTo>
                  <a:pt x="76" y="231"/>
                </a:lnTo>
                <a:cubicBezTo>
                  <a:pt x="181" y="231"/>
                  <a:pt x="254" y="336"/>
                  <a:pt x="217" y="434"/>
                </a:cubicBezTo>
                <a:lnTo>
                  <a:pt x="217" y="434"/>
                </a:lnTo>
                <a:cubicBezTo>
                  <a:pt x="186" y="520"/>
                  <a:pt x="249" y="611"/>
                  <a:pt x="341" y="611"/>
                </a:cubicBezTo>
                <a:cubicBezTo>
                  <a:pt x="427" y="611"/>
                  <a:pt x="490" y="529"/>
                  <a:pt x="467" y="445"/>
                </a:cubicBezTo>
                <a:lnTo>
                  <a:pt x="462" y="424"/>
                </a:lnTo>
                <a:cubicBezTo>
                  <a:pt x="436" y="328"/>
                  <a:pt x="508" y="234"/>
                  <a:pt x="607" y="234"/>
                </a:cubicBezTo>
                <a:lnTo>
                  <a:pt x="680" y="234"/>
                </a:lnTo>
                <a:moveTo>
                  <a:pt x="465" y="212"/>
                </a:moveTo>
                <a:cubicBezTo>
                  <a:pt x="465" y="292"/>
                  <a:pt x="411" y="334"/>
                  <a:pt x="344" y="334"/>
                </a:cubicBezTo>
                <a:cubicBezTo>
                  <a:pt x="278" y="334"/>
                  <a:pt x="224" y="292"/>
                  <a:pt x="224" y="212"/>
                </a:cubicBezTo>
                <a:cubicBezTo>
                  <a:pt x="224" y="133"/>
                  <a:pt x="344" y="8"/>
                  <a:pt x="344" y="8"/>
                </a:cubicBezTo>
                <a:cubicBezTo>
                  <a:pt x="344" y="8"/>
                  <a:pt x="465" y="133"/>
                  <a:pt x="465" y="212"/>
                </a:cubicBezTo>
              </a:path>
            </a:pathLst>
          </a:custGeom>
          <a:noFill/>
          <a:ln w="11049" cap="rnd">
            <a:solidFill>
              <a:srgbClr val="FCB814">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path"/>
          <p:cNvSpPr/>
          <p:nvPr/>
        </p:nvSpPr>
        <p:spPr>
          <a:xfrm>
            <a:off x="903932" y="1077055"/>
            <a:ext cx="95910" cy="623891"/>
          </a:xfrm>
          <a:custGeom>
            <a:rect l="0" t="0" r="0" b="0"/>
            <a:pathLst>
              <a:path w="151" h="982">
                <a:moveTo>
                  <a:pt x="131" y="75"/>
                </a:moveTo>
                <a:cubicBezTo>
                  <a:pt x="131" y="106"/>
                  <a:pt x="106" y="131"/>
                  <a:pt x="75" y="131"/>
                </a:cubicBezTo>
                <a:cubicBezTo>
                  <a:pt x="44" y="131"/>
                  <a:pt x="20" y="106"/>
                  <a:pt x="20" y="75"/>
                </a:cubicBezTo>
                <a:cubicBezTo>
                  <a:pt x="20" y="44"/>
                  <a:pt x="44" y="20"/>
                  <a:pt x="75" y="20"/>
                </a:cubicBezTo>
                <a:cubicBezTo>
                  <a:pt x="106" y="20"/>
                  <a:pt x="131" y="44"/>
                  <a:pt x="131" y="75"/>
                </a:cubicBezTo>
                <a:moveTo>
                  <a:pt x="131" y="491"/>
                </a:moveTo>
                <a:cubicBezTo>
                  <a:pt x="131" y="521"/>
                  <a:pt x="106" y="546"/>
                  <a:pt x="75" y="546"/>
                </a:cubicBezTo>
                <a:cubicBezTo>
                  <a:pt x="44" y="546"/>
                  <a:pt x="20" y="521"/>
                  <a:pt x="20" y="491"/>
                </a:cubicBezTo>
                <a:cubicBezTo>
                  <a:pt x="20" y="460"/>
                  <a:pt x="44" y="435"/>
                  <a:pt x="75" y="435"/>
                </a:cubicBezTo>
                <a:cubicBezTo>
                  <a:pt x="106" y="435"/>
                  <a:pt x="131" y="460"/>
                  <a:pt x="131" y="491"/>
                </a:cubicBezTo>
                <a:moveTo>
                  <a:pt x="131" y="906"/>
                </a:moveTo>
                <a:cubicBezTo>
                  <a:pt x="131" y="937"/>
                  <a:pt x="106" y="962"/>
                  <a:pt x="75" y="962"/>
                </a:cubicBezTo>
                <a:cubicBezTo>
                  <a:pt x="44" y="962"/>
                  <a:pt x="20" y="937"/>
                  <a:pt x="20" y="906"/>
                </a:cubicBezTo>
                <a:cubicBezTo>
                  <a:pt x="20" y="876"/>
                  <a:pt x="44" y="851"/>
                  <a:pt x="75" y="851"/>
                </a:cubicBezTo>
                <a:cubicBezTo>
                  <a:pt x="106" y="851"/>
                  <a:pt x="131" y="876"/>
                  <a:pt x="131" y="906"/>
                </a:cubicBezTo>
              </a:path>
            </a:pathLst>
          </a:custGeom>
          <a:noFill/>
          <a:ln w="25400" cap="flat">
            <a:solidFill>
              <a:srgbClr val="FCB814">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rect"/>
          <p:cNvSpPr/>
          <p:nvPr/>
        </p:nvSpPr>
        <p:spPr>
          <a:xfrm>
            <a:off x="1792394" y="1111853"/>
            <a:ext cx="4931143" cy="6350"/>
          </a:xfrm>
          <a:prstGeom prst="rect">
            <a:avLst/>
          </a:prstGeom>
          <a:solidFill>
            <a:srgbClr val="57585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rect"/>
          <p:cNvSpPr/>
          <p:nvPr/>
        </p:nvSpPr>
        <p:spPr>
          <a:xfrm>
            <a:off x="1933069" y="3509903"/>
            <a:ext cx="4790465" cy="6350"/>
          </a:xfrm>
          <a:prstGeom prst="rect">
            <a:avLst/>
          </a:prstGeom>
          <a:solidFill>
            <a:srgbClr val="57585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rect"/>
          <p:cNvSpPr/>
          <p:nvPr/>
        </p:nvSpPr>
        <p:spPr>
          <a:xfrm>
            <a:off x="1933069" y="3961044"/>
            <a:ext cx="4790465" cy="6350"/>
          </a:xfrm>
          <a:prstGeom prst="rect">
            <a:avLst/>
          </a:prstGeom>
          <a:solidFill>
            <a:srgbClr val="57585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rect"/>
          <p:cNvSpPr/>
          <p:nvPr/>
        </p:nvSpPr>
        <p:spPr>
          <a:xfrm>
            <a:off x="1933069" y="4804915"/>
            <a:ext cx="4790465" cy="6350"/>
          </a:xfrm>
          <a:prstGeom prst="rect">
            <a:avLst/>
          </a:prstGeom>
          <a:solidFill>
            <a:srgbClr val="57585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rect"/>
          <p:cNvSpPr/>
          <p:nvPr/>
        </p:nvSpPr>
        <p:spPr>
          <a:xfrm>
            <a:off x="2020951" y="1375845"/>
            <a:ext cx="4702593" cy="6350"/>
          </a:xfrm>
          <a:prstGeom prst="rect">
            <a:avLst/>
          </a:prstGeom>
          <a:solidFill>
            <a:srgbClr val="57585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rect"/>
          <p:cNvSpPr/>
          <p:nvPr/>
        </p:nvSpPr>
        <p:spPr>
          <a:xfrm>
            <a:off x="2277253" y="1649817"/>
            <a:ext cx="4446283" cy="6350"/>
          </a:xfrm>
          <a:prstGeom prst="rect">
            <a:avLst/>
          </a:prstGeom>
          <a:solidFill>
            <a:srgbClr val="57585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rect"/>
          <p:cNvSpPr/>
          <p:nvPr/>
        </p:nvSpPr>
        <p:spPr>
          <a:xfrm>
            <a:off x="2277253" y="3090018"/>
            <a:ext cx="4446283" cy="6350"/>
          </a:xfrm>
          <a:prstGeom prst="rect">
            <a:avLst/>
          </a:prstGeom>
          <a:solidFill>
            <a:srgbClr val="57585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rect"/>
          <p:cNvSpPr/>
          <p:nvPr/>
        </p:nvSpPr>
        <p:spPr>
          <a:xfrm>
            <a:off x="2311686" y="4364169"/>
            <a:ext cx="4411853" cy="6350"/>
          </a:xfrm>
          <a:prstGeom prst="rect">
            <a:avLst/>
          </a:prstGeom>
          <a:solidFill>
            <a:srgbClr val="57585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rect"/>
          <p:cNvSpPr/>
          <p:nvPr/>
        </p:nvSpPr>
        <p:spPr>
          <a:xfrm>
            <a:off x="2707489" y="847888"/>
            <a:ext cx="4016044" cy="6350"/>
          </a:xfrm>
          <a:prstGeom prst="rect">
            <a:avLst/>
          </a:prstGeom>
          <a:solidFill>
            <a:srgbClr val="57585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path"/>
          <p:cNvSpPr/>
          <p:nvPr/>
        </p:nvSpPr>
        <p:spPr>
          <a:xfrm>
            <a:off x="12590530" y="5369606"/>
            <a:ext cx="143865" cy="143878"/>
          </a:xfrm>
          <a:custGeom>
            <a:rect l="0" t="0" r="0" b="0"/>
            <a:pathLst>
              <a:path w="226" h="226">
                <a:moveTo>
                  <a:pt x="115" y="210"/>
                </a:moveTo>
                <a:lnTo>
                  <a:pt x="113" y="217"/>
                </a:lnTo>
                <a:lnTo>
                  <a:pt x="111" y="210"/>
                </a:lnTo>
                <a:cubicBezTo>
                  <a:pt x="98" y="164"/>
                  <a:pt x="62" y="127"/>
                  <a:pt x="15" y="115"/>
                </a:cubicBezTo>
                <a:lnTo>
                  <a:pt x="8" y="113"/>
                </a:lnTo>
                <a:lnTo>
                  <a:pt x="15" y="111"/>
                </a:lnTo>
                <a:cubicBezTo>
                  <a:pt x="62" y="98"/>
                  <a:pt x="98" y="62"/>
                  <a:pt x="111" y="15"/>
                </a:cubicBezTo>
                <a:lnTo>
                  <a:pt x="113" y="8"/>
                </a:lnTo>
                <a:lnTo>
                  <a:pt x="115" y="15"/>
                </a:lnTo>
                <a:cubicBezTo>
                  <a:pt x="127" y="62"/>
                  <a:pt x="164" y="98"/>
                  <a:pt x="210" y="111"/>
                </a:cubicBezTo>
                <a:lnTo>
                  <a:pt x="217" y="113"/>
                </a:lnTo>
                <a:lnTo>
                  <a:pt x="210" y="115"/>
                </a:lnTo>
                <a:cubicBezTo>
                  <a:pt x="164" y="127"/>
                  <a:pt x="127" y="164"/>
                  <a:pt x="115" y="210"/>
                </a:cubicBezTo>
              </a:path>
            </a:pathLst>
          </a:custGeom>
          <a:noFill/>
          <a:ln w="11049" cap="rnd">
            <a:solidFill>
              <a:srgbClr val="FCB814">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0" name="rect"/>
          <p:cNvSpPr/>
          <p:nvPr/>
        </p:nvSpPr>
        <p:spPr>
          <a:xfrm>
            <a:off x="12711030" y="5694265"/>
            <a:ext cx="44563" cy="47396"/>
          </a:xfrm>
          <a:prstGeom prst="rect">
            <a:avLst/>
          </a:prstGeom>
          <a:solidFill>
            <a:srgbClr val="FCB81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1" name="path"/>
          <p:cNvSpPr/>
          <p:nvPr/>
        </p:nvSpPr>
        <p:spPr>
          <a:xfrm>
            <a:off x="12718397" y="5720527"/>
            <a:ext cx="163938" cy="122349"/>
          </a:xfrm>
          <a:custGeom>
            <a:rect l="0" t="0" r="0" b="0"/>
            <a:pathLst>
              <a:path w="258" h="192">
                <a:moveTo>
                  <a:pt x="94" y="8"/>
                </a:moveTo>
                <a:lnTo>
                  <a:pt x="8" y="109"/>
                </a:lnTo>
                <a:moveTo>
                  <a:pt x="141" y="58"/>
                </a:moveTo>
                <a:lnTo>
                  <a:pt x="56" y="166"/>
                </a:lnTo>
                <a:moveTo>
                  <a:pt x="249" y="15"/>
                </a:moveTo>
                <a:lnTo>
                  <a:pt x="120" y="183"/>
                </a:lnTo>
              </a:path>
            </a:pathLst>
          </a:custGeom>
          <a:noFill/>
          <a:ln w="11049" cap="rnd">
            <a:solidFill>
              <a:srgbClr val="FCB814">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2" name="path"/>
          <p:cNvSpPr/>
          <p:nvPr/>
        </p:nvSpPr>
        <p:spPr>
          <a:xfrm>
            <a:off x="9479063" y="6502972"/>
            <a:ext cx="124764" cy="124752"/>
          </a:xfrm>
          <a:custGeom>
            <a:rect l="0" t="0" r="0" b="0"/>
            <a:pathLst>
              <a:path w="196" h="196">
                <a:moveTo>
                  <a:pt x="99" y="181"/>
                </a:moveTo>
                <a:lnTo>
                  <a:pt x="98" y="187"/>
                </a:lnTo>
                <a:lnTo>
                  <a:pt x="96" y="181"/>
                </a:lnTo>
                <a:cubicBezTo>
                  <a:pt x="85" y="141"/>
                  <a:pt x="54" y="110"/>
                  <a:pt x="14" y="99"/>
                </a:cubicBezTo>
                <a:lnTo>
                  <a:pt x="8" y="98"/>
                </a:lnTo>
                <a:lnTo>
                  <a:pt x="14" y="96"/>
                </a:lnTo>
                <a:cubicBezTo>
                  <a:pt x="54" y="85"/>
                  <a:pt x="85" y="54"/>
                  <a:pt x="96" y="14"/>
                </a:cubicBezTo>
                <a:lnTo>
                  <a:pt x="98" y="8"/>
                </a:lnTo>
                <a:lnTo>
                  <a:pt x="99" y="14"/>
                </a:lnTo>
                <a:cubicBezTo>
                  <a:pt x="110" y="54"/>
                  <a:pt x="141" y="85"/>
                  <a:pt x="181" y="96"/>
                </a:cubicBezTo>
                <a:lnTo>
                  <a:pt x="187" y="98"/>
                </a:lnTo>
                <a:lnTo>
                  <a:pt x="181" y="99"/>
                </a:lnTo>
                <a:cubicBezTo>
                  <a:pt x="141" y="110"/>
                  <a:pt x="110" y="141"/>
                  <a:pt x="99" y="181"/>
                </a:cubicBezTo>
              </a:path>
            </a:pathLst>
          </a:custGeom>
          <a:noFill/>
          <a:ln w="11049" cap="rnd">
            <a:solidFill>
              <a:srgbClr val="FCB814">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3" name="path"/>
          <p:cNvSpPr/>
          <p:nvPr/>
        </p:nvSpPr>
        <p:spPr>
          <a:xfrm>
            <a:off x="9206348" y="6682247"/>
            <a:ext cx="124764" cy="124752"/>
          </a:xfrm>
          <a:custGeom>
            <a:rect l="0" t="0" r="0" b="0"/>
            <a:pathLst>
              <a:path w="196" h="196">
                <a:moveTo>
                  <a:pt x="99" y="181"/>
                </a:moveTo>
                <a:lnTo>
                  <a:pt x="98" y="187"/>
                </a:lnTo>
                <a:lnTo>
                  <a:pt x="96" y="181"/>
                </a:lnTo>
                <a:cubicBezTo>
                  <a:pt x="85" y="141"/>
                  <a:pt x="54" y="110"/>
                  <a:pt x="14" y="99"/>
                </a:cubicBezTo>
                <a:lnTo>
                  <a:pt x="8" y="98"/>
                </a:lnTo>
                <a:lnTo>
                  <a:pt x="14" y="96"/>
                </a:lnTo>
                <a:cubicBezTo>
                  <a:pt x="54" y="85"/>
                  <a:pt x="85" y="54"/>
                  <a:pt x="96" y="14"/>
                </a:cubicBezTo>
                <a:lnTo>
                  <a:pt x="98" y="8"/>
                </a:lnTo>
                <a:lnTo>
                  <a:pt x="99" y="14"/>
                </a:lnTo>
                <a:cubicBezTo>
                  <a:pt x="110" y="54"/>
                  <a:pt x="141" y="85"/>
                  <a:pt x="181" y="96"/>
                </a:cubicBezTo>
                <a:lnTo>
                  <a:pt x="187" y="98"/>
                </a:lnTo>
                <a:lnTo>
                  <a:pt x="181" y="99"/>
                </a:lnTo>
                <a:cubicBezTo>
                  <a:pt x="141" y="110"/>
                  <a:pt x="110" y="141"/>
                  <a:pt x="99" y="181"/>
                </a:cubicBezTo>
              </a:path>
            </a:pathLst>
          </a:custGeom>
          <a:noFill/>
          <a:ln w="11049" cap="rnd">
            <a:solidFill>
              <a:srgbClr val="FCB814">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4" name="path"/>
          <p:cNvSpPr/>
          <p:nvPr/>
        </p:nvSpPr>
        <p:spPr>
          <a:xfrm>
            <a:off x="12858531" y="5253813"/>
            <a:ext cx="109829" cy="109829"/>
          </a:xfrm>
          <a:custGeom>
            <a:rect l="0" t="0" r="0" b="0"/>
            <a:pathLst>
              <a:path w="172" h="172">
                <a:moveTo>
                  <a:pt x="87" y="158"/>
                </a:moveTo>
                <a:lnTo>
                  <a:pt x="86" y="164"/>
                </a:lnTo>
                <a:lnTo>
                  <a:pt x="85" y="158"/>
                </a:lnTo>
                <a:cubicBezTo>
                  <a:pt x="75" y="124"/>
                  <a:pt x="48" y="97"/>
                  <a:pt x="14" y="87"/>
                </a:cubicBezTo>
                <a:lnTo>
                  <a:pt x="8" y="86"/>
                </a:lnTo>
                <a:lnTo>
                  <a:pt x="14" y="85"/>
                </a:lnTo>
                <a:cubicBezTo>
                  <a:pt x="48" y="75"/>
                  <a:pt x="75" y="48"/>
                  <a:pt x="85" y="14"/>
                </a:cubicBezTo>
                <a:lnTo>
                  <a:pt x="86" y="8"/>
                </a:lnTo>
                <a:lnTo>
                  <a:pt x="87" y="14"/>
                </a:lnTo>
                <a:cubicBezTo>
                  <a:pt x="97" y="48"/>
                  <a:pt x="124" y="75"/>
                  <a:pt x="158" y="85"/>
                </a:cubicBezTo>
                <a:lnTo>
                  <a:pt x="164" y="86"/>
                </a:lnTo>
                <a:lnTo>
                  <a:pt x="158" y="87"/>
                </a:lnTo>
                <a:cubicBezTo>
                  <a:pt x="124" y="97"/>
                  <a:pt x="97" y="124"/>
                  <a:pt x="87" y="158"/>
                </a:cubicBezTo>
              </a:path>
            </a:pathLst>
          </a:custGeom>
          <a:noFill/>
          <a:ln w="11049" cap="rnd">
            <a:solidFill>
              <a:srgbClr val="FCB814">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5" name="path"/>
          <p:cNvSpPr/>
          <p:nvPr/>
        </p:nvSpPr>
        <p:spPr>
          <a:xfrm>
            <a:off x="9394556" y="6526336"/>
            <a:ext cx="55626" cy="78028"/>
          </a:xfrm>
          <a:custGeom>
            <a:rect l="0" t="0" r="0" b="0"/>
            <a:pathLst>
              <a:path w="87" h="122">
                <a:moveTo>
                  <a:pt x="78" y="8"/>
                </a:moveTo>
                <a:cubicBezTo>
                  <a:pt x="54" y="36"/>
                  <a:pt x="36" y="63"/>
                  <a:pt x="24" y="85"/>
                </a:cubicBezTo>
                <a:cubicBezTo>
                  <a:pt x="18" y="95"/>
                  <a:pt x="13" y="105"/>
                  <a:pt x="8" y="114"/>
                </a:cubicBezTo>
              </a:path>
            </a:pathLst>
          </a:custGeom>
          <a:noFill/>
          <a:ln w="11049" cap="rnd">
            <a:solidFill>
              <a:srgbClr val="FCB814">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6" name="path"/>
          <p:cNvSpPr/>
          <p:nvPr/>
        </p:nvSpPr>
        <p:spPr>
          <a:xfrm>
            <a:off x="9270161" y="6444114"/>
            <a:ext cx="38989" cy="73266"/>
          </a:xfrm>
          <a:custGeom>
            <a:rect l="0" t="0" r="0" b="0"/>
            <a:pathLst>
              <a:path w="61" h="115">
                <a:moveTo>
                  <a:pt x="52" y="8"/>
                </a:moveTo>
                <a:cubicBezTo>
                  <a:pt x="43" y="23"/>
                  <a:pt x="34" y="41"/>
                  <a:pt x="25" y="61"/>
                </a:cubicBezTo>
                <a:cubicBezTo>
                  <a:pt x="18" y="76"/>
                  <a:pt x="13" y="92"/>
                  <a:pt x="8" y="106"/>
                </a:cubicBezTo>
              </a:path>
            </a:pathLst>
          </a:custGeom>
          <a:noFill/>
          <a:ln w="11049" cap="rnd">
            <a:solidFill>
              <a:srgbClr val="FCB814">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7" name="path"/>
          <p:cNvSpPr/>
          <p:nvPr/>
        </p:nvSpPr>
        <p:spPr>
          <a:xfrm>
            <a:off x="9380904" y="6622567"/>
            <a:ext cx="21742" cy="81192"/>
          </a:xfrm>
          <a:custGeom>
            <a:rect l="0" t="0" r="0" b="0"/>
            <a:pathLst>
              <a:path w="34" h="127">
                <a:moveTo>
                  <a:pt x="21" y="109"/>
                </a:moveTo>
                <a:cubicBezTo>
                  <a:pt x="22" y="112"/>
                  <a:pt x="24" y="115"/>
                  <a:pt x="25" y="119"/>
                </a:cubicBezTo>
                <a:moveTo>
                  <a:pt x="12" y="8"/>
                </a:moveTo>
                <a:cubicBezTo>
                  <a:pt x="11" y="15"/>
                  <a:pt x="10" y="21"/>
                  <a:pt x="9" y="29"/>
                </a:cubicBezTo>
                <a:cubicBezTo>
                  <a:pt x="8" y="40"/>
                  <a:pt x="7" y="57"/>
                  <a:pt x="12" y="77"/>
                </a:cubicBezTo>
              </a:path>
            </a:pathLst>
          </a:custGeom>
          <a:noFill/>
          <a:ln w="11049" cap="rnd">
            <a:solidFill>
              <a:srgbClr val="FCB814">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8" name="rect"/>
          <p:cNvSpPr/>
          <p:nvPr/>
        </p:nvSpPr>
        <p:spPr>
          <a:xfrm>
            <a:off x="12763679" y="5508932"/>
            <a:ext cx="29806" cy="41440"/>
          </a:xfrm>
          <a:prstGeom prst="rect">
            <a:avLst/>
          </a:prstGeom>
          <a:solidFill>
            <a:srgbClr val="FCB81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9" name="rect"/>
          <p:cNvSpPr/>
          <p:nvPr/>
        </p:nvSpPr>
        <p:spPr>
          <a:xfrm>
            <a:off x="9535921" y="6559819"/>
            <a:ext cx="11048" cy="67906"/>
          </a:xfrm>
          <a:prstGeom prst="rect">
            <a:avLst/>
          </a:prstGeom>
          <a:solidFill>
            <a:srgbClr val="FCB81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0" name="rect"/>
          <p:cNvSpPr/>
          <p:nvPr/>
        </p:nvSpPr>
        <p:spPr>
          <a:xfrm>
            <a:off x="12581415" y="5636004"/>
            <a:ext cx="53378" cy="11048"/>
          </a:xfrm>
          <a:prstGeom prst="rect">
            <a:avLst/>
          </a:prstGeom>
          <a:solidFill>
            <a:srgbClr val="FCB81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1" name="rect"/>
          <p:cNvSpPr/>
          <p:nvPr/>
        </p:nvSpPr>
        <p:spPr>
          <a:xfrm>
            <a:off x="12965944" y="5636004"/>
            <a:ext cx="53377" cy="11048"/>
          </a:xfrm>
          <a:prstGeom prst="rect">
            <a:avLst/>
          </a:prstGeom>
          <a:solidFill>
            <a:srgbClr val="FCB81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2" name="rect"/>
          <p:cNvSpPr/>
          <p:nvPr/>
        </p:nvSpPr>
        <p:spPr>
          <a:xfrm>
            <a:off x="9264050" y="6523707"/>
            <a:ext cx="12572" cy="18173"/>
          </a:xfrm>
          <a:prstGeom prst="rect">
            <a:avLst/>
          </a:prstGeom>
          <a:solidFill>
            <a:srgbClr val="FCB81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3" name="picture 83"/>
          <p:cNvPicPr>
            <a:picLocks noChangeAspect="1"/>
          </p:cNvPicPr>
          <p:nvPr/>
        </p:nvPicPr>
        <p:blipFill>
          <a:blip r:embed="rId2"/>
          <a:stretch>
            <a:fillRect/>
          </a:stretch>
        </p:blipFill>
        <p:spPr>
          <a:xfrm rot="21600000">
            <a:off x="7677049" y="0"/>
            <a:ext cx="7658938" cy="5316144"/>
          </a:xfrm>
          <a:prstGeom prst="rect">
            <a:avLst/>
          </a:prstGeom>
        </p:spPr>
      </p:pic>
      <p:sp>
        <p:nvSpPr>
          <p:cNvPr id="84" name="textbox 84"/>
          <p:cNvSpPr/>
          <p:nvPr/>
        </p:nvSpPr>
        <p:spPr>
          <a:xfrm>
            <a:off x="824439" y="1556362"/>
            <a:ext cx="2994660" cy="5123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62000"/>
              </a:lnSpc>
            </a:pPr>
            <a:endParaRPr lang="en-US" altLang="en-US" sz="100"/>
          </a:p>
          <a:p>
            <a:pPr marL="74295" indent="635" algn="l" rtl="0" eaLnBrk="0">
              <a:lnSpc>
                <a:spcPct val="135000"/>
              </a:lnSpc>
            </a:pP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近年来，我国居民服务性消费不断提升，2022年我</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国 </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居民人均服务性消费支出达到10</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590元，十年复合增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长率超过8%，居民人均服务性消</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费支出占居民人均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消</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费支出的比重为43.2%，相比2013年提高3.5个百 </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分点，居民服务性消费支出占比的不断攀</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升</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预示居民 </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开始关注生活品质。美业消费作为品质消</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费</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的重要部 </a:t>
            </a:r>
            <a:r>
              <a:rPr sz="1000" spc="-60">
                <a:solidFill>
                  <a:srgbClr val="3E3E3F">
                    <a:alpha val="100000"/>
                  </a:srgbClr>
                </a:solidFill>
                <a:latin typeface="微软雅黑" panose="020b0503020204020204" charset="-122"/>
                <a:ea typeface="微软雅黑" panose="020b0503020204020204" charset="-122"/>
                <a:cs typeface="微软雅黑" panose="020b0503020204020204" charset="-122"/>
              </a:rPr>
              <a:t>分近年来快速增长，是居民追求健康、年轻、美丽</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生</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活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的重要方</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式手段。</a:t>
            </a:r>
            <a:endParaRPr lang="en-US" altLang="en-US" sz="1000"/>
          </a:p>
          <a:p>
            <a:pPr marL="74295" indent="1270" algn="l" rtl="0" eaLnBrk="0">
              <a:lnSpc>
                <a:spcPct val="132000"/>
              </a:lnSpc>
              <a:spcBef>
                <a:spcPts val="695"/>
              </a:spcBef>
            </a:pP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美团公司长期持续深耕生活服务</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行</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业，2019年以来 </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美团研究院和美团丽人与医美业务部连续两年公</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开 </a:t>
            </a:r>
            <a:r>
              <a:rPr sz="1000" spc="-60">
                <a:solidFill>
                  <a:srgbClr val="3E3E3F">
                    <a:alpha val="100000"/>
                  </a:srgbClr>
                </a:solidFill>
                <a:latin typeface="微软雅黑" panose="020b0503020204020204" charset="-122"/>
                <a:ea typeface="微软雅黑" panose="020b0503020204020204" charset="-122"/>
                <a:cs typeface="微软雅黑" panose="020b0503020204020204" charset="-122"/>
              </a:rPr>
              <a:t>发布《中国生活美容行业发展报告》，受疫情影响</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报</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告 </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在2021和2022年断更。2023年伊始疫情波折结束，</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消</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费市场逐渐进入复苏阶段，生活美容行业</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中一些新的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消费趋势</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和商业趋势逐渐显现。</a:t>
            </a:r>
            <a:endParaRPr lang="en-US" altLang="en-US" sz="1000"/>
          </a:p>
          <a:p>
            <a:pPr algn="l" rtl="0" eaLnBrk="0">
              <a:lnSpc>
                <a:spcPct val="114000"/>
              </a:lnSpc>
            </a:pPr>
            <a:endParaRPr lang="en-US" altLang="en-US" sz="500"/>
          </a:p>
          <a:p>
            <a:pPr marL="72390" indent="7620" algn="l" rtl="0" eaLnBrk="0">
              <a:lnSpc>
                <a:spcPct val="136000"/>
              </a:lnSpc>
              <a:spcBef>
                <a:spcPts val="5"/>
              </a:spcBef>
            </a:pP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随着经济运转逐步向正常轨道回归，居民的服</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务</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性消 </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费将由恢复性增长逐渐转向扩张性增长</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为了更好地 </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促进生活美容服务业的健康发展，也为</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了</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帮助更多的 美业从业者和美业创业者探寻更为广阔的发展空间， </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美团研究院、美团丽人及医美业务部再</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次</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联合组建课 </a:t>
            </a:r>
            <a:r>
              <a:rPr sz="1000" spc="-60">
                <a:solidFill>
                  <a:srgbClr val="3E3E3F">
                    <a:alpha val="100000"/>
                  </a:srgbClr>
                </a:solidFill>
                <a:latin typeface="微软雅黑" panose="020b0503020204020204" charset="-122"/>
                <a:ea typeface="微软雅黑" panose="020b0503020204020204" charset="-122"/>
                <a:cs typeface="微软雅黑" panose="020b0503020204020204" charset="-122"/>
              </a:rPr>
              <a:t>题组，重启撰写《生活美容行业发展报告(2023)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本</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《报告》在继承前序报告详实多样的大</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数</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据和问卷数 </a:t>
            </a:r>
            <a:r>
              <a:rPr sz="1000" spc="-60">
                <a:solidFill>
                  <a:srgbClr val="3E3E3F">
                    <a:alpha val="100000"/>
                  </a:srgbClr>
                </a:solidFill>
                <a:latin typeface="微软雅黑" panose="020b0503020204020204" charset="-122"/>
                <a:ea typeface="微软雅黑" panose="020b0503020204020204" charset="-122"/>
                <a:cs typeface="微软雅黑" panose="020b0503020204020204" charset="-122"/>
              </a:rPr>
              <a:t>据资源外，加入了鲜活生动的案例分析，全方位、</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多</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样 </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化地呈现生活美业当前的发展现状、趋势和实战</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举</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措</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a:t>
            </a:r>
            <a:endParaRPr lang="en-US" altLang="en-US" sz="1000"/>
          </a:p>
        </p:txBody>
      </p:sp>
      <p:pic>
        <p:nvPicPr>
          <p:cNvPr id="85" name="picture 85"/>
          <p:cNvPicPr>
            <a:picLocks noChangeAspect="1"/>
          </p:cNvPicPr>
          <p:nvPr/>
        </p:nvPicPr>
        <p:blipFill>
          <a:blip r:embed="rId3"/>
          <a:stretch>
            <a:fillRect/>
          </a:stretch>
        </p:blipFill>
        <p:spPr>
          <a:xfrm rot="21600000">
            <a:off x="6580251" y="0"/>
            <a:ext cx="1087742" cy="10475950"/>
          </a:xfrm>
          <a:prstGeom prst="rect">
            <a:avLst/>
          </a:prstGeom>
        </p:spPr>
      </p:pic>
      <p:graphicFrame>
        <p:nvGraphicFramePr>
          <p:cNvPr id="86" name="table 86"/>
          <p:cNvGraphicFramePr>
            <a:graphicFrameLocks noGrp="1"/>
          </p:cNvGraphicFramePr>
          <p:nvPr/>
        </p:nvGraphicFramePr>
        <p:xfrm>
          <a:off x="887695" y="7357834"/>
          <a:ext cx="6102350" cy="1490979"/>
        </p:xfrm>
        <a:graphic>
          <a:graphicData uri="http://schemas.openxmlformats.org/drawingml/2006/table">
            <a:tbl>
              <a:tblPr/>
              <a:tblGrid>
                <a:gridCol w="6102350"/>
              </a:tblGrid>
              <a:tr h="1481454">
                <a:tc>
                  <a:txBody>
                    <a:bodyPr vert="horz" wrap="square"/>
                    <a:lstStyle/>
                    <a:p>
                      <a:pPr algn="l" rtl="0" eaLnBrk="0">
                        <a:lnSpc>
                          <a:spcPct val="109000"/>
                        </a:lnSpc>
                      </a:pPr>
                      <a:endParaRPr lang="en-US" altLang="en-US" sz="1000"/>
                    </a:p>
                    <a:p>
                      <a:pPr algn="l" rtl="0" eaLnBrk="0">
                        <a:lnSpc>
                          <a:spcPct val="7000"/>
                        </a:lnSpc>
                      </a:pPr>
                      <a:endParaRPr lang="en-US" altLang="en-US" sz="100"/>
                    </a:p>
                    <a:p>
                      <a:pPr marL="383540" indent="1270" algn="l" rtl="0" eaLnBrk="0">
                        <a:lnSpc>
                          <a:spcPct val="148000"/>
                        </a:lnSpc>
                      </a:pPr>
                      <a:r>
                        <a:rPr sz="900" spc="-50">
                          <a:solidFill>
                            <a:srgbClr val="231F20">
                              <a:alpha val="100000"/>
                            </a:srgbClr>
                          </a:solidFill>
                          <a:latin typeface="微软雅黑" panose="020b0503020204020204" charset="-122"/>
                          <a:ea typeface="微软雅黑" panose="020b0503020204020204" charset="-122"/>
                          <a:cs typeface="微软雅黑" panose="020b0503020204020204" charset="-122"/>
                        </a:rPr>
                        <a:t>《报告》的数据来源主要分为三个部分：一是美团平台的大数据，《报告》使用了2023年1</a:t>
                      </a:r>
                      <a:r>
                        <a:rPr sz="900" spc="-20">
                          <a:solidFill>
                            <a:srgbClr val="231F20">
                              <a:alpha val="100000"/>
                            </a:srgbClr>
                          </a:solidFill>
                          <a:latin typeface="微软雅黑" panose="020b0503020204020204" charset="-122"/>
                          <a:ea typeface="微软雅黑" panose="020b0503020204020204" charset="-122"/>
                          <a:cs typeface="微软雅黑" panose="020b0503020204020204" charset="-122"/>
                        </a:rPr>
                        <a:t>-</a:t>
                      </a:r>
                      <a:r>
                        <a:rPr sz="900" spc="0">
                          <a:solidFill>
                            <a:srgbClr val="231F20">
                              <a:alpha val="100000"/>
                            </a:srgbClr>
                          </a:solidFill>
                          <a:latin typeface="微软雅黑" panose="020b0503020204020204" charset="-122"/>
                          <a:ea typeface="微软雅黑" panose="020b0503020204020204" charset="-122"/>
                          <a:cs typeface="微软雅黑" panose="020b0503020204020204" charset="-122"/>
                        </a:rPr>
                        <a:t>8月平台上生活美容           </a:t>
                      </a:r>
                      <a:r>
                        <a:rPr sz="900" spc="-10">
                          <a:solidFill>
                            <a:srgbClr val="231F20">
                              <a:alpha val="100000"/>
                            </a:srgbClr>
                          </a:solidFill>
                          <a:latin typeface="微软雅黑" panose="020b0503020204020204" charset="-122"/>
                          <a:ea typeface="微软雅黑" panose="020b0503020204020204" charset="-122"/>
                          <a:cs typeface="微软雅黑" panose="020b0503020204020204" charset="-122"/>
                        </a:rPr>
                        <a:t>服务业商户产生的各类交易数据。二是课题组对生活美容服务</a:t>
                      </a:r>
                      <a:r>
                        <a:rPr sz="900" spc="0">
                          <a:solidFill>
                            <a:srgbClr val="231F20">
                              <a:alpha val="100000"/>
                            </a:srgbClr>
                          </a:solidFill>
                          <a:latin typeface="微软雅黑" panose="020b0503020204020204" charset="-122"/>
                          <a:ea typeface="微软雅黑" panose="020b0503020204020204" charset="-122"/>
                          <a:cs typeface="微软雅黑" panose="020b0503020204020204" charset="-122"/>
                        </a:rPr>
                        <a:t>业商户进行的问卷调查，2023年9月课题组对           </a:t>
                      </a:r>
                      <a:r>
                        <a:rPr sz="900" spc="-20">
                          <a:solidFill>
                            <a:srgbClr val="231F20">
                              <a:alpha val="100000"/>
                            </a:srgbClr>
                          </a:solidFill>
                          <a:latin typeface="微软雅黑" panose="020b0503020204020204" charset="-122"/>
                          <a:ea typeface="微软雅黑" panose="020b0503020204020204" charset="-122"/>
                          <a:cs typeface="微软雅黑" panose="020b0503020204020204" charset="-122"/>
                        </a:rPr>
                        <a:t>美团平台上的生活美容服务业商户进行了问卷调查，实际回收有效问卷19</a:t>
                      </a:r>
                      <a:r>
                        <a:rPr sz="900" spc="0">
                          <a:solidFill>
                            <a:srgbClr val="231F20">
                              <a:alpha val="100000"/>
                            </a:srgbClr>
                          </a:solidFill>
                          <a:latin typeface="微软雅黑" panose="020b0503020204020204" charset="-122"/>
                          <a:ea typeface="微软雅黑" panose="020b0503020204020204" charset="-122"/>
                          <a:cs typeface="微软雅黑" panose="020b0503020204020204" charset="-122"/>
                        </a:rPr>
                        <a:t>66份。三是课题组对生活美容服务           </a:t>
                      </a:r>
                      <a:r>
                        <a:rPr sz="900" spc="-60">
                          <a:solidFill>
                            <a:srgbClr val="231F20">
                              <a:alpha val="100000"/>
                            </a:srgbClr>
                          </a:solidFill>
                          <a:latin typeface="微软雅黑" panose="020b0503020204020204" charset="-122"/>
                          <a:ea typeface="微软雅黑" panose="020b0503020204020204" charset="-122"/>
                          <a:cs typeface="微软雅黑" panose="020b0503020204020204" charset="-122"/>
                        </a:rPr>
                        <a:t>企业经营者的深度访谈，2023年7月始，课题组前往北京、上海、深圳、海南、郑州等地访谈各类美业商户</a:t>
                      </a:r>
                      <a:r>
                        <a:rPr sz="900" spc="-30">
                          <a:solidFill>
                            <a:srgbClr val="231F20">
                              <a:alpha val="100000"/>
                            </a:srgbClr>
                          </a:solidFill>
                          <a:latin typeface="微软雅黑" panose="020b0503020204020204" charset="-122"/>
                          <a:ea typeface="微软雅黑" panose="020b0503020204020204" charset="-122"/>
                          <a:cs typeface="微软雅黑" panose="020b0503020204020204" charset="-122"/>
                        </a:rPr>
                        <a:t>，</a:t>
                      </a:r>
                      <a:r>
                        <a:rPr sz="900" spc="0">
                          <a:solidFill>
                            <a:srgbClr val="231F20">
                              <a:alpha val="100000"/>
                            </a:srgbClr>
                          </a:solidFill>
                          <a:latin typeface="微软雅黑" panose="020b0503020204020204" charset="-122"/>
                          <a:ea typeface="微软雅黑" panose="020b0503020204020204" charset="-122"/>
                          <a:cs typeface="微软雅黑" panose="020b0503020204020204" charset="-122"/>
                        </a:rPr>
                        <a:t>至报           </a:t>
                      </a:r>
                      <a:r>
                        <a:rPr sz="900" spc="-10">
                          <a:solidFill>
                            <a:srgbClr val="231F20">
                              <a:alpha val="100000"/>
                            </a:srgbClr>
                          </a:solidFill>
                          <a:latin typeface="微软雅黑" panose="020b0503020204020204" charset="-122"/>
                          <a:ea typeface="微软雅黑" panose="020b0503020204020204" charset="-122"/>
                          <a:cs typeface="微软雅黑" panose="020b0503020204020204" charset="-122"/>
                        </a:rPr>
                        <a:t>告完结时共计完成对52家企业超</a:t>
                      </a:r>
                      <a:r>
                        <a:rPr sz="900" spc="0">
                          <a:solidFill>
                            <a:srgbClr val="231F20">
                              <a:alpha val="100000"/>
                            </a:srgbClr>
                          </a:solidFill>
                          <a:latin typeface="微软雅黑" panose="020b0503020204020204" charset="-122"/>
                          <a:ea typeface="微软雅黑" panose="020b0503020204020204" charset="-122"/>
                          <a:cs typeface="微软雅黑" panose="020b0503020204020204" charset="-122"/>
                        </a:rPr>
                        <a:t>80名管理和运营人员的访谈。</a:t>
                      </a:r>
                      <a:endParaRPr lang="en-US" altLang="en-US" sz="900"/>
                    </a:p>
                  </a:txBody>
                  <a:tcPr marL="0" marR="0" marT="0" marB="0">
                    <a:lnL w="9525" cap="flat" cmpd="sng" algn="ctr">
                      <a:solidFill>
                        <a:srgbClr val="F7931D"/>
                      </a:solidFill>
                      <a:prstDash val="solid"/>
                      <a:round/>
                      <a:headEnd type="none" w="med" len="med"/>
                      <a:tailEnd type="none" w="med" len="med"/>
                    </a:lnL>
                    <a:lnR w="9525" cap="flat" cmpd="sng" algn="ctr">
                      <a:solidFill>
                        <a:srgbClr val="F7931D"/>
                      </a:solidFill>
                      <a:prstDash val="solid"/>
                      <a:round/>
                      <a:headEnd type="none" w="med" len="med"/>
                      <a:tailEnd type="none" w="med" len="med"/>
                    </a:lnR>
                    <a:lnT w="9525" cap="flat" cmpd="sng" algn="ctr">
                      <a:solidFill>
                        <a:srgbClr val="F7931D"/>
                      </a:solidFill>
                      <a:prstDash val="solid"/>
                      <a:round/>
                      <a:headEnd type="none" w="med" len="med"/>
                      <a:tailEnd type="none" w="med" len="med"/>
                    </a:lnT>
                    <a:lnB w="9525" cap="flat" cmpd="sng" algn="ctr">
                      <a:solidFill>
                        <a:srgbClr val="F7931D"/>
                      </a:solidFill>
                      <a:prstDash val="solid"/>
                      <a:round/>
                      <a:headEnd type="none" w="med" len="med"/>
                      <a:tailEnd type="none" w="med" len="med"/>
                    </a:lnB>
                    <a:solidFill>
                      <a:srgbClr val="FAE6BF"/>
                    </a:solidFill>
                  </a:tcPr>
                </a:tc>
              </a:tr>
            </a:tbl>
          </a:graphicData>
        </a:graphic>
      </p:graphicFrame>
      <p:sp>
        <p:nvSpPr>
          <p:cNvPr id="87" name="textbox 87"/>
          <p:cNvSpPr/>
          <p:nvPr/>
        </p:nvSpPr>
        <p:spPr>
          <a:xfrm>
            <a:off x="4095832" y="1555856"/>
            <a:ext cx="2943225" cy="18840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5240" algn="l" rtl="0" eaLnBrk="0">
              <a:lnSpc>
                <a:spcPct val="88000"/>
              </a:lnSpc>
            </a:pP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生活美容服务业有狭义和广义之分，</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从狭义上讲，生</a:t>
            </a:r>
            <a:endParaRPr lang="en-US" altLang="en-US" sz="1000"/>
          </a:p>
          <a:p>
            <a:pPr marL="13970" algn="l" rtl="0" eaLnBrk="0">
              <a:lnSpc>
                <a:spcPct val="86000"/>
              </a:lnSpc>
              <a:spcBef>
                <a:spcPts val="645"/>
              </a:spcBef>
            </a:pP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活美容服务主要是运用化妆品和非医疗器械等</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非</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医</a:t>
            </a:r>
            <a:endParaRPr lang="en-US" altLang="en-US" sz="1000"/>
          </a:p>
          <a:p>
            <a:pPr marL="12700" algn="l" rtl="0" eaLnBrk="0">
              <a:lnSpc>
                <a:spcPct val="88000"/>
              </a:lnSpc>
              <a:spcBef>
                <a:spcPts val="665"/>
              </a:spcBef>
            </a:pP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疗性手段，对人体所进行的诸如皮肤护理</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、按摩等带</a:t>
            </a:r>
            <a:endParaRPr lang="en-US" altLang="en-US" sz="1000"/>
          </a:p>
          <a:p>
            <a:pPr marL="13335" indent="635" algn="l" rtl="0" eaLnBrk="0">
              <a:lnSpc>
                <a:spcPct val="124000"/>
              </a:lnSpc>
              <a:spcBef>
                <a:spcPts val="635"/>
              </a:spcBef>
            </a:pP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有保养或保健性的非侵入性美容护理，它</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与</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使用医疗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手段介入的医疗性</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美容有所区别(见图1) ；从广义上 </a:t>
            </a:r>
            <a:r>
              <a:rPr sz="1000" spc="-60">
                <a:solidFill>
                  <a:srgbClr val="3E3E3F">
                    <a:alpha val="100000"/>
                  </a:srgbClr>
                </a:solidFill>
                <a:latin typeface="微软雅黑" panose="020b0503020204020204" charset="-122"/>
                <a:ea typeface="微软雅黑" panose="020b0503020204020204" charset="-122"/>
                <a:cs typeface="微软雅黑" panose="020b0503020204020204" charset="-122"/>
              </a:rPr>
              <a:t>看，</a:t>
            </a:r>
            <a:r>
              <a:rPr sz="1000" spc="-60">
                <a:solidFill>
                  <a:srgbClr val="231F20">
                    <a:alpha val="100000"/>
                  </a:srgbClr>
                </a:solidFill>
                <a:latin typeface="微软雅黑" panose="020b0503020204020204" charset="-122"/>
                <a:ea typeface="微软雅黑" panose="020b0503020204020204" charset="-122"/>
                <a:cs typeface="微软雅黑" panose="020b0503020204020204" charset="-122"/>
              </a:rPr>
              <a:t>生活美容服务业</a:t>
            </a:r>
            <a:r>
              <a:rPr sz="1000" spc="-60">
                <a:solidFill>
                  <a:srgbClr val="3E3E3F">
                    <a:alpha val="100000"/>
                  </a:srgbClr>
                </a:solidFill>
                <a:latin typeface="微软雅黑" panose="020b0503020204020204" charset="-122"/>
                <a:ea typeface="微软雅黑" panose="020b0503020204020204" charset="-122"/>
                <a:cs typeface="微软雅黑" panose="020b0503020204020204" charset="-122"/>
              </a:rPr>
              <a:t>是包含美容美体以及美发、美</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甲</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a:t>
            </a:r>
            <a:endParaRPr lang="en-US" altLang="en-US" sz="1000"/>
          </a:p>
          <a:p>
            <a:pPr marL="13970" algn="l" rtl="0" eaLnBrk="0">
              <a:lnSpc>
                <a:spcPct val="87000"/>
              </a:lnSpc>
              <a:spcBef>
                <a:spcPts val="640"/>
              </a:spcBef>
            </a:pPr>
            <a:r>
              <a:rPr sz="1000" spc="-60">
                <a:solidFill>
                  <a:srgbClr val="3E3E3F">
                    <a:alpha val="100000"/>
                  </a:srgbClr>
                </a:solidFill>
                <a:latin typeface="微软雅黑" panose="020b0503020204020204" charset="-122"/>
                <a:ea typeface="微软雅黑" panose="020b0503020204020204" charset="-122"/>
                <a:cs typeface="微软雅黑" panose="020b0503020204020204" charset="-122"/>
              </a:rPr>
              <a:t>美睫、纹绣等服务的综合性生活美容服务行业。本</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报</a:t>
            </a:r>
            <a:endParaRPr lang="en-US" altLang="en-US" sz="1000"/>
          </a:p>
          <a:p>
            <a:pPr marL="16510" algn="l" rtl="0" eaLnBrk="0">
              <a:lnSpc>
                <a:spcPct val="88000"/>
              </a:lnSpc>
              <a:spcBef>
                <a:spcPts val="660"/>
              </a:spcBef>
            </a:pP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告》将聚焦于美容美体板块，对</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综合美容SPA、洗脸</a:t>
            </a:r>
            <a:endParaRPr lang="en-US" altLang="en-US" sz="1000"/>
          </a:p>
          <a:p>
            <a:pPr algn="l" rtl="0" eaLnBrk="0">
              <a:lnSpc>
                <a:spcPct val="107000"/>
              </a:lnSpc>
            </a:pPr>
            <a:endParaRPr lang="en-US" altLang="en-US" sz="500"/>
          </a:p>
          <a:p>
            <a:pPr marL="18415" algn="l" rtl="0" eaLnBrk="0">
              <a:lnSpc>
                <a:spcPct val="86000"/>
              </a:lnSpc>
              <a:spcBef>
                <a:spcPts val="5"/>
              </a:spcBef>
            </a:pPr>
            <a:r>
              <a:rPr sz="1000" spc="-80">
                <a:solidFill>
                  <a:srgbClr val="3E3E3F">
                    <a:alpha val="100000"/>
                  </a:srgbClr>
                </a:solidFill>
                <a:latin typeface="微软雅黑" panose="020b0503020204020204" charset="-122"/>
                <a:ea typeface="微软雅黑" panose="020b0503020204020204" charset="-122"/>
                <a:cs typeface="微软雅黑" panose="020b0503020204020204" charset="-122"/>
              </a:rPr>
              <a:t>吧、祛痘、祛疤、头疗等细分领域进行研究</a:t>
            </a:r>
            <a:r>
              <a:rPr sz="1000" spc="-70">
                <a:solidFill>
                  <a:srgbClr val="3E3E3F">
                    <a:alpha val="100000"/>
                  </a:srgbClr>
                </a:solidFill>
                <a:latin typeface="微软雅黑" panose="020b0503020204020204" charset="-122"/>
                <a:ea typeface="微软雅黑" panose="020b0503020204020204" charset="-122"/>
                <a:cs typeface="微软雅黑" panose="020b0503020204020204" charset="-122"/>
              </a:rPr>
              <a:t>。</a:t>
            </a:r>
            <a:endParaRPr lang="en-US" altLang="en-US" sz="1000"/>
          </a:p>
        </p:txBody>
      </p:sp>
      <p:sp>
        <p:nvSpPr>
          <p:cNvPr id="88" name="textbox 88"/>
          <p:cNvSpPr/>
          <p:nvPr/>
        </p:nvSpPr>
        <p:spPr>
          <a:xfrm>
            <a:off x="8748531" y="3273846"/>
            <a:ext cx="2044700" cy="12274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84000"/>
              </a:lnSpc>
            </a:pPr>
            <a:r>
              <a:rPr sz="4700" b="1" i="1" spc="510">
                <a:solidFill>
                  <a:srgbClr val="FFFFFF">
                    <a:alpha val="100000"/>
                  </a:srgbClr>
                </a:solidFill>
                <a:latin typeface="Arial"/>
                <a:ea typeface="Arial"/>
                <a:cs typeface="Arial"/>
              </a:rPr>
              <a:t>0</a:t>
            </a:r>
            <a:r>
              <a:rPr sz="4700" b="1" i="1" spc="490">
                <a:solidFill>
                  <a:srgbClr val="FFFFFF">
                    <a:alpha val="100000"/>
                  </a:srgbClr>
                </a:solidFill>
                <a:latin typeface="Arial"/>
                <a:ea typeface="Arial"/>
                <a:cs typeface="Arial"/>
              </a:rPr>
              <a:t>1</a:t>
            </a:r>
            <a:r>
              <a:rPr sz="4700" spc="0">
                <a:solidFill>
                  <a:srgbClr val="FFFFFF">
                    <a:alpha val="100000"/>
                  </a:srgbClr>
                </a:solidFill>
                <a:latin typeface="Arial"/>
                <a:ea typeface="Arial"/>
                <a:cs typeface="Arial"/>
              </a:rPr>
              <a:t> </a:t>
            </a:r>
            <a:endParaRPr lang="en-US" altLang="en-US" sz="4700"/>
          </a:p>
          <a:p>
            <a:pPr marL="16510" algn="l" rtl="0" eaLnBrk="0">
              <a:lnSpc>
                <a:spcPct val="86000"/>
              </a:lnSpc>
              <a:spcBef>
                <a:spcPts val="590"/>
              </a:spcBef>
            </a:pPr>
            <a:r>
              <a:rPr sz="4000" spc="-30">
                <a:ln w="9525" cap="flat" cmpd="sng">
                  <a:solidFill>
                    <a:srgbClr val="FFFFFF">
                      <a:alpha val="100000"/>
                    </a:srgbClr>
                  </a:solidFill>
                  <a:prstDash val="solid"/>
                  <a:miter lim="0"/>
                </a:ln>
                <a:solidFill>
                  <a:srgbClr val="FFFFFF">
                    <a:alpha val="100000"/>
                  </a:srgbClr>
                </a:solidFill>
                <a:latin typeface="微软雅黑" panose="020b0503020204020204" charset="-122"/>
                <a:ea typeface="微软雅黑" panose="020b0503020204020204" charset="-122"/>
                <a:cs typeface="微软雅黑" panose="020b0503020204020204" charset="-122"/>
              </a:rPr>
              <a:t>行业现</a:t>
            </a:r>
            <a:r>
              <a:rPr sz="4000" spc="-10">
                <a:ln w="9525" cap="flat" cmpd="sng">
                  <a:solidFill>
                    <a:srgbClr val="FFFFFF">
                      <a:alpha val="100000"/>
                    </a:srgbClr>
                  </a:solidFill>
                  <a:prstDash val="solid"/>
                  <a:miter lim="0"/>
                </a:ln>
                <a:solidFill>
                  <a:srgbClr val="FFFFFF">
                    <a:alpha val="100000"/>
                  </a:srgbClr>
                </a:solidFill>
                <a:latin typeface="微软雅黑" panose="020b0503020204020204" charset="-122"/>
                <a:ea typeface="微软雅黑" panose="020b0503020204020204" charset="-122"/>
                <a:cs typeface="微软雅黑" panose="020b0503020204020204" charset="-122"/>
              </a:rPr>
              <a:t>状</a:t>
            </a:r>
            <a:endParaRPr lang="en-US" altLang="en-US" sz="4000"/>
          </a:p>
        </p:txBody>
      </p:sp>
      <p:pic>
        <p:nvPicPr>
          <p:cNvPr id="89" name="picture 89"/>
          <p:cNvPicPr>
            <a:picLocks noChangeAspect="1"/>
          </p:cNvPicPr>
          <p:nvPr/>
        </p:nvPicPr>
        <p:blipFill>
          <a:blip r:embed="rId4"/>
          <a:stretch>
            <a:fillRect/>
          </a:stretch>
        </p:blipFill>
        <p:spPr>
          <a:xfrm rot="21600000">
            <a:off x="9682174" y="3303219"/>
            <a:ext cx="633283" cy="460509"/>
          </a:xfrm>
          <a:prstGeom prst="rect">
            <a:avLst/>
          </a:prstGeom>
        </p:spPr>
      </p:pic>
      <p:grpSp>
        <p:nvGrpSpPr>
          <p:cNvPr id="4" name="group 4"/>
          <p:cNvGrpSpPr/>
          <p:nvPr/>
        </p:nvGrpSpPr>
        <p:grpSpPr>
          <a:xfrm rot="21600000">
            <a:off x="883663" y="764307"/>
            <a:ext cx="3181150" cy="293832"/>
            <a:chExt cx="3181150" cy="293832"/>
          </a:xfrm>
        </p:grpSpPr>
        <p:pic>
          <p:nvPicPr>
            <p:cNvPr id="90" name="picture 90"/>
            <p:cNvPicPr>
              <a:picLocks noChangeAspect="1"/>
            </p:cNvPicPr>
            <p:nvPr/>
          </p:nvPicPr>
          <p:blipFill>
            <a:blip r:embed="rId5"/>
            <a:stretch>
              <a:fillRect/>
            </a:stretch>
          </p:blipFill>
          <p:spPr>
            <a:xfrm rot="21600000">
              <a:off x="0" y="0"/>
              <a:ext cx="3181150" cy="293832"/>
            </a:xfrm>
            <a:prstGeom prst="rect">
              <a:avLst/>
            </a:prstGeom>
          </p:spPr>
        </p:pic>
        <p:sp>
          <p:nvSpPr>
            <p:cNvPr id="91" name="textbox 91"/>
            <p:cNvSpPr/>
            <p:nvPr/>
          </p:nvSpPr>
          <p:spPr>
            <a:xfrm>
              <a:off x="-12700" y="-12700"/>
              <a:ext cx="3206750" cy="3403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9000"/>
                </a:lnSpc>
              </a:pPr>
              <a:endParaRPr lang="en-US" altLang="en-US" sz="300"/>
            </a:p>
            <a:p>
              <a:pPr marL="264795" algn="l" rtl="0" eaLnBrk="0">
                <a:lnSpc>
                  <a:spcPct val="98000"/>
                </a:lnSpc>
                <a:spcBef>
                  <a:spcPct val="0"/>
                </a:spcBef>
              </a:pPr>
              <a:r>
                <a:rPr sz="1600" spc="-150">
                  <a:ln w="3175" cap="flat" cmpd="sng">
                    <a:solidFill>
                      <a:srgbClr val="FFFFFF">
                        <a:alpha val="100000"/>
                      </a:srgbClr>
                    </a:solidFill>
                    <a:prstDash val="solid"/>
                    <a:miter lim="0"/>
                  </a:ln>
                  <a:solidFill>
                    <a:srgbClr val="FFFFFF">
                      <a:alpha val="100000"/>
                    </a:srgbClr>
                  </a:solidFill>
                  <a:latin typeface="微软雅黑" panose="020b0503020204020204" charset="-122"/>
                  <a:ea typeface="微软雅黑" panose="020b0503020204020204" charset="-122"/>
                  <a:cs typeface="微软雅黑" panose="020b0503020204020204" charset="-122"/>
                </a:rPr>
                <a:t>【课题背景</a:t>
              </a:r>
              <a:r>
                <a:rPr sz="1600" spc="-110">
                  <a:ln w="3175" cap="flat" cmpd="sng">
                    <a:solidFill>
                      <a:srgbClr val="FFFFFF">
                        <a:alpha val="100000"/>
                      </a:srgbClr>
                    </a:solidFill>
                    <a:prstDash val="solid"/>
                    <a:miter lim="0"/>
                  </a:ln>
                  <a:solidFill>
                    <a:srgbClr val="FFFFFF">
                      <a:alpha val="100000"/>
                    </a:srgbClr>
                  </a:solidFill>
                  <a:latin typeface="微软雅黑" panose="020b0503020204020204" charset="-122"/>
                  <a:ea typeface="微软雅黑" panose="020b0503020204020204" charset="-122"/>
                  <a:cs typeface="微软雅黑" panose="020b0503020204020204" charset="-122"/>
                </a:rPr>
                <a:t>】</a:t>
              </a:r>
              <a:endParaRPr lang="en-US" altLang="en-US" sz="1600"/>
            </a:p>
          </p:txBody>
        </p:sp>
      </p:grpSp>
      <p:sp>
        <p:nvSpPr>
          <p:cNvPr id="92" name="textbox 92"/>
          <p:cNvSpPr/>
          <p:nvPr/>
        </p:nvSpPr>
        <p:spPr>
          <a:xfrm>
            <a:off x="4104054" y="942002"/>
            <a:ext cx="2875914" cy="1841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245"/>
              </a:lnSpc>
            </a:pPr>
            <a:r>
              <a:rPr sz="900" spc="50">
                <a:solidFill>
                  <a:srgbClr val="FCB814">
                    <a:alpha val="100000"/>
                  </a:srgbClr>
                </a:solidFill>
                <a:latin typeface="Times New Roman" panose="02020603050405020304"/>
                <a:ea typeface="Times New Roman" panose="02020603050405020304"/>
                <a:cs typeface="Times New Roman" panose="02020603050405020304"/>
              </a:rPr>
              <a:t>\\\\\\\\\\\\\\\\\\\\\\\\\\\\\\\\\\\\\\\\\\\\\\\\\\\\\\\\\\\\\\\\\\\\\\\\\</a:t>
            </a:r>
            <a:r>
              <a:rPr sz="900" spc="30">
                <a:solidFill>
                  <a:srgbClr val="FCB814">
                    <a:alpha val="100000"/>
                  </a:srgbClr>
                </a:solidFill>
                <a:latin typeface="Times New Roman" panose="02020603050405020304"/>
                <a:ea typeface="Times New Roman" panose="02020603050405020304"/>
                <a:cs typeface="Times New Roman" panose="02020603050405020304"/>
              </a:rPr>
              <a:t>\</a:t>
            </a:r>
            <a:r>
              <a:rPr sz="900" spc="0">
                <a:solidFill>
                  <a:srgbClr val="FCB814">
                    <a:alpha val="100000"/>
                  </a:srgbClr>
                </a:solidFill>
                <a:latin typeface="Times New Roman" panose="02020603050405020304"/>
                <a:ea typeface="Times New Roman" panose="02020603050405020304"/>
                <a:cs typeface="Times New Roman" panose="02020603050405020304"/>
              </a:rPr>
              <a:t>\</a:t>
            </a:r>
            <a:endParaRPr lang="en-US" altLang="en-US" sz="900"/>
          </a:p>
        </p:txBody>
      </p:sp>
      <p:pic>
        <p:nvPicPr>
          <p:cNvPr id="93" name="picture 93"/>
          <p:cNvPicPr>
            <a:picLocks noChangeAspect="1"/>
          </p:cNvPicPr>
          <p:nvPr/>
        </p:nvPicPr>
        <p:blipFill>
          <a:blip r:embed="rId6"/>
          <a:stretch>
            <a:fillRect/>
          </a:stretch>
        </p:blipFill>
        <p:spPr>
          <a:xfrm rot="21600000">
            <a:off x="8359204" y="7171463"/>
            <a:ext cx="613689" cy="613702"/>
          </a:xfrm>
          <a:prstGeom prst="rect">
            <a:avLst/>
          </a:prstGeom>
        </p:spPr>
      </p:pic>
      <p:pic>
        <p:nvPicPr>
          <p:cNvPr id="94" name="picture 94"/>
          <p:cNvPicPr>
            <a:picLocks noChangeAspect="1"/>
          </p:cNvPicPr>
          <p:nvPr/>
        </p:nvPicPr>
        <p:blipFill>
          <a:blip r:embed="rId7"/>
          <a:stretch>
            <a:fillRect/>
          </a:stretch>
        </p:blipFill>
        <p:spPr>
          <a:xfrm rot="21600000">
            <a:off x="12569508" y="5822915"/>
            <a:ext cx="562672" cy="622273"/>
          </a:xfrm>
          <a:prstGeom prst="rect">
            <a:avLst/>
          </a:prstGeom>
        </p:spPr>
      </p:pic>
      <p:pic>
        <p:nvPicPr>
          <p:cNvPr id="95" name="picture 95"/>
          <p:cNvPicPr>
            <a:picLocks noChangeAspect="1"/>
          </p:cNvPicPr>
          <p:nvPr/>
        </p:nvPicPr>
        <p:blipFill>
          <a:blip r:embed="rId8"/>
          <a:stretch>
            <a:fillRect/>
          </a:stretch>
        </p:blipFill>
        <p:spPr>
          <a:xfrm rot="21600000">
            <a:off x="11249102" y="8504698"/>
            <a:ext cx="528996" cy="629776"/>
          </a:xfrm>
          <a:prstGeom prst="rect">
            <a:avLst/>
          </a:prstGeom>
        </p:spPr>
      </p:pic>
      <p:pic>
        <p:nvPicPr>
          <p:cNvPr id="96" name="picture 96"/>
          <p:cNvPicPr>
            <a:picLocks noChangeAspect="1"/>
          </p:cNvPicPr>
          <p:nvPr/>
        </p:nvPicPr>
        <p:blipFill>
          <a:blip r:embed="rId9"/>
          <a:stretch>
            <a:fillRect/>
          </a:stretch>
        </p:blipFill>
        <p:spPr>
          <a:xfrm rot="21600000">
            <a:off x="8373010" y="8593711"/>
            <a:ext cx="586072" cy="540762"/>
          </a:xfrm>
          <a:prstGeom prst="rect">
            <a:avLst/>
          </a:prstGeom>
        </p:spPr>
      </p:pic>
      <p:pic>
        <p:nvPicPr>
          <p:cNvPr id="97" name="picture 97"/>
          <p:cNvPicPr>
            <a:picLocks noChangeAspect="1"/>
          </p:cNvPicPr>
          <p:nvPr/>
        </p:nvPicPr>
        <p:blipFill>
          <a:blip r:embed="rId10"/>
          <a:stretch>
            <a:fillRect/>
          </a:stretch>
        </p:blipFill>
        <p:spPr>
          <a:xfrm rot="21600000">
            <a:off x="11258860" y="7204752"/>
            <a:ext cx="529572" cy="580406"/>
          </a:xfrm>
          <a:prstGeom prst="rect">
            <a:avLst/>
          </a:prstGeom>
        </p:spPr>
      </p:pic>
      <p:pic>
        <p:nvPicPr>
          <p:cNvPr id="98" name="picture 98"/>
          <p:cNvPicPr>
            <a:picLocks noChangeAspect="1"/>
          </p:cNvPicPr>
          <p:nvPr/>
        </p:nvPicPr>
        <p:blipFill>
          <a:blip r:embed="rId11"/>
          <a:stretch>
            <a:fillRect/>
          </a:stretch>
        </p:blipFill>
        <p:spPr>
          <a:xfrm rot="21600000">
            <a:off x="12588470" y="7225028"/>
            <a:ext cx="542445" cy="560130"/>
          </a:xfrm>
          <a:prstGeom prst="rect">
            <a:avLst/>
          </a:prstGeom>
        </p:spPr>
      </p:pic>
      <p:pic>
        <p:nvPicPr>
          <p:cNvPr id="99" name="picture 99"/>
          <p:cNvPicPr>
            <a:picLocks noChangeAspect="1"/>
          </p:cNvPicPr>
          <p:nvPr/>
        </p:nvPicPr>
        <p:blipFill>
          <a:blip r:embed="rId12"/>
          <a:stretch>
            <a:fillRect/>
          </a:stretch>
        </p:blipFill>
        <p:spPr>
          <a:xfrm rot="21600000">
            <a:off x="9908275" y="5849251"/>
            <a:ext cx="509333" cy="595933"/>
          </a:xfrm>
          <a:prstGeom prst="rect">
            <a:avLst/>
          </a:prstGeom>
        </p:spPr>
      </p:pic>
      <p:pic>
        <p:nvPicPr>
          <p:cNvPr id="100" name="picture 100"/>
          <p:cNvPicPr>
            <a:picLocks noChangeAspect="1"/>
          </p:cNvPicPr>
          <p:nvPr/>
        </p:nvPicPr>
        <p:blipFill>
          <a:blip r:embed="rId13"/>
          <a:stretch>
            <a:fillRect/>
          </a:stretch>
        </p:blipFill>
        <p:spPr>
          <a:xfrm rot="21600000">
            <a:off x="13916090" y="8591714"/>
            <a:ext cx="557989" cy="542760"/>
          </a:xfrm>
          <a:prstGeom prst="rect">
            <a:avLst/>
          </a:prstGeom>
        </p:spPr>
      </p:pic>
      <p:pic>
        <p:nvPicPr>
          <p:cNvPr id="101" name="picture 101"/>
          <p:cNvPicPr>
            <a:picLocks noChangeAspect="1"/>
          </p:cNvPicPr>
          <p:nvPr/>
        </p:nvPicPr>
        <p:blipFill>
          <a:blip r:embed="rId14"/>
          <a:stretch>
            <a:fillRect/>
          </a:stretch>
        </p:blipFill>
        <p:spPr>
          <a:xfrm rot="21600000">
            <a:off x="9929128" y="8535820"/>
            <a:ext cx="467347" cy="598652"/>
          </a:xfrm>
          <a:prstGeom prst="rect">
            <a:avLst/>
          </a:prstGeom>
        </p:spPr>
      </p:pic>
      <p:pic>
        <p:nvPicPr>
          <p:cNvPr id="102" name="picture 102"/>
          <p:cNvPicPr>
            <a:picLocks noChangeAspect="1"/>
          </p:cNvPicPr>
          <p:nvPr/>
        </p:nvPicPr>
        <p:blipFill>
          <a:blip r:embed="rId15"/>
          <a:stretch>
            <a:fillRect/>
          </a:stretch>
        </p:blipFill>
        <p:spPr>
          <a:xfrm rot="21600000">
            <a:off x="11928528" y="4438512"/>
            <a:ext cx="364160" cy="736974"/>
          </a:xfrm>
          <a:prstGeom prst="rect">
            <a:avLst/>
          </a:prstGeom>
        </p:spPr>
      </p:pic>
      <p:pic>
        <p:nvPicPr>
          <p:cNvPr id="103" name="picture 103"/>
          <p:cNvPicPr>
            <a:picLocks noChangeAspect="1"/>
          </p:cNvPicPr>
          <p:nvPr/>
        </p:nvPicPr>
        <p:blipFill>
          <a:blip r:embed="rId16"/>
          <a:stretch>
            <a:fillRect/>
          </a:stretch>
        </p:blipFill>
        <p:spPr>
          <a:xfrm rot="21600000">
            <a:off x="13902559" y="5927823"/>
            <a:ext cx="583696" cy="371952"/>
          </a:xfrm>
          <a:prstGeom prst="rect">
            <a:avLst/>
          </a:prstGeom>
        </p:spPr>
      </p:pic>
      <p:sp>
        <p:nvSpPr>
          <p:cNvPr id="104" name="rect"/>
          <p:cNvSpPr/>
          <p:nvPr/>
        </p:nvSpPr>
        <p:spPr>
          <a:xfrm>
            <a:off x="8549702" y="6267646"/>
            <a:ext cx="232689" cy="22021"/>
          </a:xfrm>
          <a:prstGeom prst="rect">
            <a:avLst/>
          </a:prstGeom>
          <a:solidFill>
            <a:srgbClr val="FEC210">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05" name="picture 105"/>
          <p:cNvPicPr>
            <a:picLocks noChangeAspect="1"/>
          </p:cNvPicPr>
          <p:nvPr/>
        </p:nvPicPr>
        <p:blipFill>
          <a:blip r:embed="rId17"/>
          <a:stretch>
            <a:fillRect/>
          </a:stretch>
        </p:blipFill>
        <p:spPr>
          <a:xfrm rot="21600000">
            <a:off x="8487572" y="5854118"/>
            <a:ext cx="356958" cy="591070"/>
          </a:xfrm>
          <a:prstGeom prst="rect">
            <a:avLst/>
          </a:prstGeom>
        </p:spPr>
      </p:pic>
      <p:sp>
        <p:nvSpPr>
          <p:cNvPr id="106" name="textbox 106"/>
          <p:cNvSpPr/>
          <p:nvPr/>
        </p:nvSpPr>
        <p:spPr>
          <a:xfrm>
            <a:off x="880418" y="9875635"/>
            <a:ext cx="1848485" cy="1358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8000"/>
              </a:lnSpc>
            </a:pPr>
            <a:endParaRPr lang="en-US" altLang="en-US" sz="100"/>
          </a:p>
          <a:p>
            <a:pPr marL="12700" algn="l" rtl="0" eaLnBrk="0">
              <a:lnSpc>
                <a:spcPct val="86000"/>
              </a:lnSpc>
            </a:pPr>
            <a:r>
              <a:rPr sz="800" spc="10">
                <a:solidFill>
                  <a:srgbClr val="57585A">
                    <a:alpha val="100000"/>
                  </a:srgbClr>
                </a:solidFill>
                <a:latin typeface="微软雅黑" panose="020b0503020204020204" charset="-122"/>
                <a:ea typeface="微软雅黑" panose="020b0503020204020204" charset="-122"/>
                <a:cs typeface="微软雅黑" panose="020b0503020204020204" charset="-122"/>
              </a:rPr>
              <a:t>中国美</a:t>
            </a:r>
            <a:r>
              <a:rPr sz="800" spc="0">
                <a:solidFill>
                  <a:srgbClr val="57585A">
                    <a:alpha val="100000"/>
                  </a:srgbClr>
                </a:solidFill>
                <a:latin typeface="微软雅黑" panose="020b0503020204020204" charset="-122"/>
                <a:ea typeface="微软雅黑" panose="020b0503020204020204" charset="-122"/>
                <a:cs typeface="微软雅黑" panose="020b0503020204020204" charset="-122"/>
              </a:rPr>
              <a:t>容美体行业发展报告(2023)        2</a:t>
            </a:r>
            <a:endParaRPr lang="en-US" altLang="en-US" sz="800"/>
          </a:p>
        </p:txBody>
      </p:sp>
      <p:sp>
        <p:nvSpPr>
          <p:cNvPr id="107" name="path"/>
          <p:cNvSpPr/>
          <p:nvPr/>
        </p:nvSpPr>
        <p:spPr>
          <a:xfrm>
            <a:off x="2524622" y="9888335"/>
            <a:ext cx="25400" cy="103517"/>
          </a:xfrm>
          <a:custGeom>
            <a:rect l="0" t="0" r="0" b="0"/>
            <a:pathLst>
              <a:path w="40" h="163">
                <a:moveTo>
                  <a:pt x="20" y="0"/>
                </a:moveTo>
                <a:lnTo>
                  <a:pt x="20" y="163"/>
                </a:lnTo>
              </a:path>
            </a:pathLst>
          </a:custGeom>
          <a:noFill/>
          <a:ln w="25400" cap="flat">
            <a:solidFill>
              <a:srgbClr val="57585A">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8" name="path"/>
          <p:cNvSpPr/>
          <p:nvPr/>
        </p:nvSpPr>
        <p:spPr>
          <a:xfrm>
            <a:off x="4802411" y="4374143"/>
            <a:ext cx="1463586" cy="100114"/>
          </a:xfrm>
          <a:custGeom>
            <a:rect l="0" t="0" r="0" b="0"/>
            <a:pathLst>
              <a:path w="2304" h="157">
                <a:moveTo>
                  <a:pt x="5" y="157"/>
                </a:moveTo>
                <a:lnTo>
                  <a:pt x="5" y="5"/>
                </a:lnTo>
                <a:lnTo>
                  <a:pt x="2299" y="5"/>
                </a:lnTo>
                <a:lnTo>
                  <a:pt x="2299" y="157"/>
                </a:lnTo>
              </a:path>
            </a:pathLst>
          </a:custGeom>
          <a:noFill/>
          <a:ln w="6350" cap="flat">
            <a:solidFill>
              <a:srgbClr val="231F2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9" name="rect"/>
          <p:cNvSpPr/>
          <p:nvPr/>
        </p:nvSpPr>
        <p:spPr>
          <a:xfrm>
            <a:off x="5513779" y="4282720"/>
            <a:ext cx="6350" cy="94602"/>
          </a:xfrm>
          <a:prstGeom prst="rect">
            <a:avLst/>
          </a:prstGeom>
          <a:solidFill>
            <a:srgbClr val="231F2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0" name="rect"/>
          <p:cNvSpPr/>
          <p:nvPr/>
        </p:nvSpPr>
        <p:spPr>
          <a:xfrm>
            <a:off x="4905362" y="4147235"/>
            <a:ext cx="1223187" cy="153212"/>
          </a:xfrm>
          <a:prstGeom prst="rect">
            <a:avLst/>
          </a:prstGeom>
          <a:solidFill>
            <a:srgbClr val="F5B43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11" name="picture 111"/>
          <p:cNvPicPr>
            <a:picLocks noChangeAspect="1"/>
          </p:cNvPicPr>
          <p:nvPr/>
        </p:nvPicPr>
        <p:blipFill>
          <a:blip r:embed="rId18"/>
          <a:stretch>
            <a:fillRect/>
          </a:stretch>
        </p:blipFill>
        <p:spPr>
          <a:xfrm rot="21600000">
            <a:off x="10006046" y="7192619"/>
            <a:ext cx="313511" cy="592542"/>
          </a:xfrm>
          <a:prstGeom prst="rect">
            <a:avLst/>
          </a:prstGeom>
        </p:spPr>
      </p:pic>
      <p:pic>
        <p:nvPicPr>
          <p:cNvPr id="112" name="picture 112"/>
          <p:cNvPicPr>
            <a:picLocks noChangeAspect="1"/>
          </p:cNvPicPr>
          <p:nvPr/>
        </p:nvPicPr>
        <p:blipFill>
          <a:blip r:embed="rId19"/>
          <a:stretch>
            <a:fillRect/>
          </a:stretch>
        </p:blipFill>
        <p:spPr>
          <a:xfrm rot="21600000">
            <a:off x="11238413" y="4959374"/>
            <a:ext cx="597115" cy="304582"/>
          </a:xfrm>
          <a:prstGeom prst="rect">
            <a:avLst/>
          </a:prstGeom>
        </p:spPr>
      </p:pic>
      <p:pic>
        <p:nvPicPr>
          <p:cNvPr id="113" name="picture 113"/>
          <p:cNvPicPr>
            <a:picLocks noChangeAspect="1"/>
          </p:cNvPicPr>
          <p:nvPr/>
        </p:nvPicPr>
        <p:blipFill>
          <a:blip r:embed="rId20"/>
          <a:stretch>
            <a:fillRect/>
          </a:stretch>
        </p:blipFill>
        <p:spPr>
          <a:xfrm rot="21600000">
            <a:off x="12712684" y="8560795"/>
            <a:ext cx="286326" cy="573679"/>
          </a:xfrm>
          <a:prstGeom prst="rect">
            <a:avLst/>
          </a:prstGeom>
        </p:spPr>
      </p:pic>
      <p:pic>
        <p:nvPicPr>
          <p:cNvPr id="114" name="picture 114"/>
          <p:cNvPicPr>
            <a:picLocks noChangeAspect="1"/>
          </p:cNvPicPr>
          <p:nvPr/>
        </p:nvPicPr>
        <p:blipFill>
          <a:blip r:embed="rId21"/>
          <a:stretch>
            <a:fillRect/>
          </a:stretch>
        </p:blipFill>
        <p:spPr>
          <a:xfrm rot="21600000">
            <a:off x="14021843" y="7258119"/>
            <a:ext cx="274955" cy="527037"/>
          </a:xfrm>
          <a:prstGeom prst="rect">
            <a:avLst/>
          </a:prstGeom>
        </p:spPr>
      </p:pic>
      <p:pic>
        <p:nvPicPr>
          <p:cNvPr id="115" name="picture 115"/>
          <p:cNvPicPr>
            <a:picLocks noChangeAspect="1"/>
          </p:cNvPicPr>
          <p:nvPr/>
        </p:nvPicPr>
        <p:blipFill>
          <a:blip r:embed="rId22"/>
          <a:stretch>
            <a:fillRect/>
          </a:stretch>
        </p:blipFill>
        <p:spPr>
          <a:xfrm rot="21600000">
            <a:off x="14014177" y="4874630"/>
            <a:ext cx="329045" cy="426963"/>
          </a:xfrm>
          <a:prstGeom prst="rect">
            <a:avLst/>
          </a:prstGeom>
        </p:spPr>
      </p:pic>
      <p:pic>
        <p:nvPicPr>
          <p:cNvPr id="116" name="picture 116"/>
          <p:cNvPicPr>
            <a:picLocks noChangeAspect="1"/>
          </p:cNvPicPr>
          <p:nvPr/>
        </p:nvPicPr>
        <p:blipFill>
          <a:blip r:embed="rId23"/>
          <a:stretch>
            <a:fillRect/>
          </a:stretch>
        </p:blipFill>
        <p:spPr>
          <a:xfrm rot="21600000">
            <a:off x="11215397" y="6209711"/>
            <a:ext cx="582853" cy="235471"/>
          </a:xfrm>
          <a:prstGeom prst="rect">
            <a:avLst/>
          </a:prstGeom>
        </p:spPr>
      </p:pic>
      <p:sp>
        <p:nvSpPr>
          <p:cNvPr id="117" name="rect"/>
          <p:cNvSpPr/>
          <p:nvPr/>
        </p:nvSpPr>
        <p:spPr>
          <a:xfrm>
            <a:off x="4447387" y="4452454"/>
            <a:ext cx="766064" cy="153212"/>
          </a:xfrm>
          <a:prstGeom prst="rect">
            <a:avLst/>
          </a:prstGeom>
          <a:solidFill>
            <a:srgbClr val="F5B43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8" name="textbox 118"/>
          <p:cNvSpPr/>
          <p:nvPr/>
        </p:nvSpPr>
        <p:spPr>
          <a:xfrm>
            <a:off x="5885815" y="4452454"/>
            <a:ext cx="766444" cy="161289"/>
          </a:xfrm>
          <a:prstGeom prst="rect">
            <a:avLst/>
          </a:prstGeom>
          <a:solidFill>
            <a:srgbClr val="F5B435"/>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32000"/>
              </a:lnSpc>
            </a:pPr>
            <a:endParaRPr lang="en-US" altLang="en-US" sz="200"/>
          </a:p>
          <a:p>
            <a:pPr marL="85090" algn="l" rtl="0" eaLnBrk="0">
              <a:lnSpc>
                <a:spcPct val="87000"/>
              </a:lnSpc>
              <a:spcBef>
                <a:spcPct val="0"/>
              </a:spcBef>
            </a:pPr>
            <a:r>
              <a:rPr sz="600" spc="-10">
                <a:solidFill>
                  <a:srgbClr val="231F20">
                    <a:alpha val="100000"/>
                  </a:srgbClr>
                </a:solidFill>
                <a:latin typeface="微软雅黑" panose="020b0503020204020204" charset="-122"/>
                <a:ea typeface="微软雅黑" panose="020b0503020204020204" charset="-122"/>
                <a:cs typeface="微软雅黑" panose="020b0503020204020204" charset="-122"/>
              </a:rPr>
              <a:t>医疗美容服</a:t>
            </a:r>
            <a:r>
              <a:rPr sz="600" spc="0">
                <a:solidFill>
                  <a:srgbClr val="231F20">
                    <a:alpha val="100000"/>
                  </a:srgbClr>
                </a:solidFill>
                <a:latin typeface="微软雅黑" panose="020b0503020204020204" charset="-122"/>
                <a:ea typeface="微软雅黑" panose="020b0503020204020204" charset="-122"/>
                <a:cs typeface="微软雅黑" panose="020b0503020204020204" charset="-122"/>
              </a:rPr>
              <a:t>务市场</a:t>
            </a:r>
            <a:endParaRPr lang="en-US" altLang="en-US" sz="600"/>
          </a:p>
        </p:txBody>
      </p:sp>
      <p:sp>
        <p:nvSpPr>
          <p:cNvPr id="119" name="path"/>
          <p:cNvSpPr/>
          <p:nvPr/>
        </p:nvSpPr>
        <p:spPr>
          <a:xfrm>
            <a:off x="4325513" y="4696400"/>
            <a:ext cx="951712" cy="100977"/>
          </a:xfrm>
          <a:custGeom>
            <a:rect l="0" t="0" r="0" b="0"/>
            <a:pathLst>
              <a:path w="1498" h="159">
                <a:moveTo>
                  <a:pt x="5" y="159"/>
                </a:moveTo>
                <a:lnTo>
                  <a:pt x="5" y="5"/>
                </a:lnTo>
                <a:lnTo>
                  <a:pt x="1493" y="5"/>
                </a:lnTo>
                <a:lnTo>
                  <a:pt x="1493" y="159"/>
                </a:lnTo>
              </a:path>
            </a:pathLst>
          </a:custGeom>
          <a:noFill/>
          <a:ln w="6350" cap="flat">
            <a:solidFill>
              <a:srgbClr val="231F2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0" name="path"/>
          <p:cNvSpPr/>
          <p:nvPr/>
        </p:nvSpPr>
        <p:spPr>
          <a:xfrm>
            <a:off x="5965911" y="4696400"/>
            <a:ext cx="645947" cy="100977"/>
          </a:xfrm>
          <a:custGeom>
            <a:rect l="0" t="0" r="0" b="0"/>
            <a:pathLst>
              <a:path w="1017" h="159">
                <a:moveTo>
                  <a:pt x="5" y="159"/>
                </a:moveTo>
                <a:lnTo>
                  <a:pt x="5" y="5"/>
                </a:lnTo>
                <a:lnTo>
                  <a:pt x="1012" y="5"/>
                </a:lnTo>
                <a:lnTo>
                  <a:pt x="1012" y="159"/>
                </a:lnTo>
              </a:path>
            </a:pathLst>
          </a:custGeom>
          <a:noFill/>
          <a:ln w="6350" cap="flat">
            <a:solidFill>
              <a:srgbClr val="231F2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1" name="textbox 121"/>
          <p:cNvSpPr/>
          <p:nvPr/>
        </p:nvSpPr>
        <p:spPr>
          <a:xfrm>
            <a:off x="5637276" y="4778819"/>
            <a:ext cx="596265" cy="158750"/>
          </a:xfrm>
          <a:prstGeom prst="rect">
            <a:avLst/>
          </a:prstGeom>
          <a:solidFill>
            <a:srgbClr val="F5B435"/>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75000"/>
              </a:lnSpc>
            </a:pPr>
            <a:endParaRPr lang="en-US" altLang="en-US" sz="100"/>
          </a:p>
          <a:p>
            <a:pPr marL="182245" algn="l" rtl="0" eaLnBrk="0">
              <a:lnSpc>
                <a:spcPct val="83000"/>
              </a:lnSpc>
            </a:pPr>
            <a:r>
              <a:rPr sz="400" spc="-10">
                <a:solidFill>
                  <a:srgbClr val="231F20">
                    <a:alpha val="100000"/>
                  </a:srgbClr>
                </a:solidFill>
                <a:latin typeface="微软雅黑" panose="020b0503020204020204" charset="-122"/>
                <a:ea typeface="微软雅黑" panose="020b0503020204020204" charset="-122"/>
                <a:cs typeface="微软雅黑" panose="020b0503020204020204" charset="-122"/>
              </a:rPr>
              <a:t>非外</a:t>
            </a:r>
            <a:r>
              <a:rPr sz="400" spc="0">
                <a:solidFill>
                  <a:srgbClr val="231F20">
                    <a:alpha val="100000"/>
                  </a:srgbClr>
                </a:solidFill>
                <a:latin typeface="微软雅黑" panose="020b0503020204020204" charset="-122"/>
                <a:ea typeface="微软雅黑" panose="020b0503020204020204" charset="-122"/>
                <a:cs typeface="微软雅黑" panose="020b0503020204020204" charset="-122"/>
              </a:rPr>
              <a:t>科手术</a:t>
            </a:r>
            <a:endParaRPr lang="en-US" altLang="en-US" sz="400"/>
          </a:p>
          <a:p>
            <a:pPr marL="56515" algn="l" rtl="0" eaLnBrk="0">
              <a:lnSpc>
                <a:spcPct val="86000"/>
              </a:lnSpc>
              <a:spcBef>
                <a:spcPts val="5"/>
              </a:spcBef>
            </a:pPr>
            <a:r>
              <a:rPr sz="400" spc="-10">
                <a:solidFill>
                  <a:srgbClr val="231F20">
                    <a:alpha val="100000"/>
                  </a:srgbClr>
                </a:solidFill>
                <a:latin typeface="微软雅黑" panose="020b0503020204020204" charset="-122"/>
                <a:ea typeface="微软雅黑" panose="020b0503020204020204" charset="-122"/>
                <a:cs typeface="微软雅黑" panose="020b0503020204020204" charset="-122"/>
              </a:rPr>
              <a:t>医疗健康</a:t>
            </a:r>
            <a:r>
              <a:rPr sz="400" spc="0">
                <a:solidFill>
                  <a:srgbClr val="231F20">
                    <a:alpha val="100000"/>
                  </a:srgbClr>
                </a:solidFill>
                <a:latin typeface="微软雅黑" panose="020b0503020204020204" charset="-122"/>
                <a:ea typeface="微软雅黑" panose="020b0503020204020204" charset="-122"/>
                <a:cs typeface="微软雅黑" panose="020b0503020204020204" charset="-122"/>
              </a:rPr>
              <a:t>美容服务市场</a:t>
            </a:r>
            <a:endParaRPr lang="en-US" altLang="en-US" sz="400"/>
          </a:p>
        </p:txBody>
      </p:sp>
      <p:sp>
        <p:nvSpPr>
          <p:cNvPr id="122" name="textbox 122"/>
          <p:cNvSpPr/>
          <p:nvPr/>
        </p:nvSpPr>
        <p:spPr>
          <a:xfrm>
            <a:off x="6298793" y="4778819"/>
            <a:ext cx="596265" cy="158750"/>
          </a:xfrm>
          <a:prstGeom prst="rect">
            <a:avLst/>
          </a:prstGeom>
          <a:solidFill>
            <a:srgbClr val="F5B435"/>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75000"/>
              </a:lnSpc>
            </a:pPr>
            <a:endParaRPr lang="en-US" altLang="en-US" sz="100"/>
          </a:p>
          <a:p>
            <a:pPr marL="198120" algn="l" rtl="0" eaLnBrk="0">
              <a:lnSpc>
                <a:spcPct val="83000"/>
              </a:lnSpc>
            </a:pPr>
            <a:r>
              <a:rPr sz="400" spc="-10">
                <a:solidFill>
                  <a:srgbClr val="231F20">
                    <a:alpha val="100000"/>
                  </a:srgbClr>
                </a:solidFill>
                <a:latin typeface="微软雅黑" panose="020b0503020204020204" charset="-122"/>
                <a:ea typeface="微软雅黑" panose="020b0503020204020204" charset="-122"/>
                <a:cs typeface="微软雅黑" panose="020b0503020204020204" charset="-122"/>
              </a:rPr>
              <a:t>外科</a:t>
            </a:r>
            <a:r>
              <a:rPr sz="400" spc="0">
                <a:solidFill>
                  <a:srgbClr val="231F20">
                    <a:alpha val="100000"/>
                  </a:srgbClr>
                </a:solidFill>
                <a:latin typeface="微软雅黑" panose="020b0503020204020204" charset="-122"/>
                <a:ea typeface="微软雅黑" panose="020b0503020204020204" charset="-122"/>
                <a:cs typeface="微软雅黑" panose="020b0503020204020204" charset="-122"/>
              </a:rPr>
              <a:t>手术</a:t>
            </a:r>
            <a:endParaRPr lang="en-US" altLang="en-US" sz="400"/>
          </a:p>
          <a:p>
            <a:pPr marL="48895" algn="l" rtl="0" eaLnBrk="0">
              <a:lnSpc>
                <a:spcPct val="86000"/>
              </a:lnSpc>
              <a:spcBef>
                <a:spcPts val="5"/>
              </a:spcBef>
            </a:pPr>
            <a:r>
              <a:rPr sz="400" spc="-10">
                <a:solidFill>
                  <a:srgbClr val="231F20">
                    <a:alpha val="100000"/>
                  </a:srgbClr>
                </a:solidFill>
                <a:latin typeface="微软雅黑" panose="020b0503020204020204" charset="-122"/>
                <a:ea typeface="微软雅黑" panose="020b0503020204020204" charset="-122"/>
                <a:cs typeface="微软雅黑" panose="020b0503020204020204" charset="-122"/>
              </a:rPr>
              <a:t>医疗健康</a:t>
            </a:r>
            <a:r>
              <a:rPr sz="400" spc="0">
                <a:solidFill>
                  <a:srgbClr val="231F20">
                    <a:alpha val="100000"/>
                  </a:srgbClr>
                </a:solidFill>
                <a:latin typeface="微软雅黑" panose="020b0503020204020204" charset="-122"/>
                <a:ea typeface="微软雅黑" panose="020b0503020204020204" charset="-122"/>
                <a:cs typeface="微软雅黑" panose="020b0503020204020204" charset="-122"/>
              </a:rPr>
              <a:t>美容服务市场</a:t>
            </a:r>
            <a:endParaRPr lang="en-US" altLang="en-US" sz="400"/>
          </a:p>
        </p:txBody>
      </p:sp>
      <p:pic>
        <p:nvPicPr>
          <p:cNvPr id="123" name="picture 123"/>
          <p:cNvPicPr>
            <a:picLocks noChangeAspect="1"/>
          </p:cNvPicPr>
          <p:nvPr/>
        </p:nvPicPr>
        <p:blipFill>
          <a:blip r:embed="rId24"/>
          <a:stretch>
            <a:fillRect/>
          </a:stretch>
        </p:blipFill>
        <p:spPr>
          <a:xfrm rot="21600000">
            <a:off x="12615871" y="4944062"/>
            <a:ext cx="523373" cy="168868"/>
          </a:xfrm>
          <a:prstGeom prst="rect">
            <a:avLst/>
          </a:prstGeom>
        </p:spPr>
      </p:pic>
      <p:pic>
        <p:nvPicPr>
          <p:cNvPr id="124" name="picture 124"/>
          <p:cNvPicPr>
            <a:picLocks noChangeAspect="1"/>
          </p:cNvPicPr>
          <p:nvPr/>
        </p:nvPicPr>
        <p:blipFill>
          <a:blip r:embed="rId25"/>
          <a:stretch>
            <a:fillRect/>
          </a:stretch>
        </p:blipFill>
        <p:spPr>
          <a:xfrm rot="21600000">
            <a:off x="12660645" y="8973525"/>
            <a:ext cx="380389" cy="160949"/>
          </a:xfrm>
          <a:prstGeom prst="rect">
            <a:avLst/>
          </a:prstGeom>
        </p:spPr>
      </p:pic>
      <p:pic>
        <p:nvPicPr>
          <p:cNvPr id="125" name="picture 125"/>
          <p:cNvPicPr>
            <a:picLocks noChangeAspect="1"/>
          </p:cNvPicPr>
          <p:nvPr/>
        </p:nvPicPr>
        <p:blipFill>
          <a:blip r:embed="rId26"/>
          <a:stretch>
            <a:fillRect/>
          </a:stretch>
        </p:blipFill>
        <p:spPr>
          <a:xfrm rot="21600000">
            <a:off x="13903438" y="6341366"/>
            <a:ext cx="582817" cy="103816"/>
          </a:xfrm>
          <a:prstGeom prst="rect">
            <a:avLst/>
          </a:prstGeom>
        </p:spPr>
      </p:pic>
      <p:sp>
        <p:nvSpPr>
          <p:cNvPr id="126" name="textbox 126"/>
          <p:cNvSpPr/>
          <p:nvPr/>
        </p:nvSpPr>
        <p:spPr>
          <a:xfrm>
            <a:off x="5193253" y="5133244"/>
            <a:ext cx="709294" cy="1181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7000"/>
              </a:lnSpc>
            </a:pPr>
            <a:r>
              <a:rPr sz="700" spc="-20">
                <a:solidFill>
                  <a:srgbClr val="57585A">
                    <a:alpha val="100000"/>
                  </a:srgbClr>
                </a:solidFill>
                <a:latin typeface="微软雅黑" panose="020b0503020204020204" charset="-122"/>
                <a:ea typeface="微软雅黑" panose="020b0503020204020204" charset="-122"/>
                <a:cs typeface="微软雅黑" panose="020b0503020204020204" charset="-122"/>
              </a:rPr>
              <a:t>图1 美容行</a:t>
            </a:r>
            <a:r>
              <a:rPr sz="700" spc="-10">
                <a:solidFill>
                  <a:srgbClr val="57585A">
                    <a:alpha val="100000"/>
                  </a:srgbClr>
                </a:solidFill>
                <a:latin typeface="微软雅黑" panose="020b0503020204020204" charset="-122"/>
                <a:ea typeface="微软雅黑" panose="020b0503020204020204" charset="-122"/>
                <a:cs typeface="微软雅黑" panose="020b0503020204020204" charset="-122"/>
              </a:rPr>
              <a:t>业</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分类</a:t>
            </a:r>
            <a:endParaRPr lang="en-US" altLang="en-US" sz="700"/>
          </a:p>
        </p:txBody>
      </p:sp>
      <p:pic>
        <p:nvPicPr>
          <p:cNvPr id="127" name="picture 127"/>
          <p:cNvPicPr>
            <a:picLocks noChangeAspect="1"/>
          </p:cNvPicPr>
          <p:nvPr/>
        </p:nvPicPr>
        <p:blipFill>
          <a:blip r:embed="rId27"/>
          <a:stretch>
            <a:fillRect/>
          </a:stretch>
        </p:blipFill>
        <p:spPr>
          <a:xfrm rot="21600000">
            <a:off x="12612667" y="5149320"/>
            <a:ext cx="530809" cy="87623"/>
          </a:xfrm>
          <a:prstGeom prst="rect">
            <a:avLst/>
          </a:prstGeom>
        </p:spPr>
      </p:pic>
      <p:sp>
        <p:nvSpPr>
          <p:cNvPr id="128" name="textbox 128"/>
          <p:cNvSpPr/>
          <p:nvPr/>
        </p:nvSpPr>
        <p:spPr>
          <a:xfrm>
            <a:off x="5219823" y="4169119"/>
            <a:ext cx="632459" cy="1054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87000"/>
              </a:lnSpc>
            </a:pPr>
            <a:r>
              <a:rPr sz="600" spc="-10">
                <a:solidFill>
                  <a:srgbClr val="231F20">
                    <a:alpha val="100000"/>
                  </a:srgbClr>
                </a:solidFill>
                <a:latin typeface="微软雅黑" panose="020b0503020204020204" charset="-122"/>
                <a:ea typeface="微软雅黑" panose="020b0503020204020204" charset="-122"/>
                <a:cs typeface="微软雅黑" panose="020b0503020204020204" charset="-122"/>
              </a:rPr>
              <a:t>美容行</a:t>
            </a:r>
            <a:r>
              <a:rPr sz="600" spc="0">
                <a:solidFill>
                  <a:srgbClr val="231F20">
                    <a:alpha val="100000"/>
                  </a:srgbClr>
                </a:solidFill>
                <a:latin typeface="微软雅黑" panose="020b0503020204020204" charset="-122"/>
                <a:ea typeface="微软雅黑" panose="020b0503020204020204" charset="-122"/>
                <a:cs typeface="微软雅黑" panose="020b0503020204020204" charset="-122"/>
              </a:rPr>
              <a:t>业服务市场</a:t>
            </a:r>
            <a:endParaRPr lang="en-US" altLang="en-US" sz="600"/>
          </a:p>
        </p:txBody>
      </p:sp>
      <p:sp>
        <p:nvSpPr>
          <p:cNvPr id="129" name="textbox 129"/>
          <p:cNvSpPr/>
          <p:nvPr/>
        </p:nvSpPr>
        <p:spPr>
          <a:xfrm>
            <a:off x="4516573" y="4480396"/>
            <a:ext cx="631825" cy="1047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87000"/>
              </a:lnSpc>
            </a:pPr>
            <a:r>
              <a:rPr sz="600" spc="-10">
                <a:solidFill>
                  <a:srgbClr val="231F20">
                    <a:alpha val="100000"/>
                  </a:srgbClr>
                </a:solidFill>
                <a:latin typeface="微软雅黑" panose="020b0503020204020204" charset="-122"/>
                <a:ea typeface="微软雅黑" panose="020b0503020204020204" charset="-122"/>
                <a:cs typeface="微软雅黑" panose="020b0503020204020204" charset="-122"/>
              </a:rPr>
              <a:t>生活美</a:t>
            </a:r>
            <a:r>
              <a:rPr sz="600" spc="0">
                <a:solidFill>
                  <a:srgbClr val="231F20">
                    <a:alpha val="100000"/>
                  </a:srgbClr>
                </a:solidFill>
                <a:latin typeface="微软雅黑" panose="020b0503020204020204" charset="-122"/>
                <a:ea typeface="微软雅黑" panose="020b0503020204020204" charset="-122"/>
                <a:cs typeface="微软雅黑" panose="020b0503020204020204" charset="-122"/>
              </a:rPr>
              <a:t>容服务市场</a:t>
            </a:r>
            <a:endParaRPr lang="en-US" altLang="en-US" sz="600"/>
          </a:p>
        </p:txBody>
      </p:sp>
      <p:pic>
        <p:nvPicPr>
          <p:cNvPr id="130" name="picture 130"/>
          <p:cNvPicPr>
            <a:picLocks noChangeAspect="1"/>
          </p:cNvPicPr>
          <p:nvPr/>
        </p:nvPicPr>
        <p:blipFill>
          <a:blip r:embed="rId28"/>
          <a:stretch>
            <a:fillRect/>
          </a:stretch>
        </p:blipFill>
        <p:spPr>
          <a:xfrm rot="21600000">
            <a:off x="8569833" y="6006611"/>
            <a:ext cx="192435" cy="192452"/>
          </a:xfrm>
          <a:prstGeom prst="rect">
            <a:avLst/>
          </a:prstGeom>
        </p:spPr>
      </p:pic>
      <p:sp>
        <p:nvSpPr>
          <p:cNvPr id="131" name="path"/>
          <p:cNvSpPr/>
          <p:nvPr/>
        </p:nvSpPr>
        <p:spPr>
          <a:xfrm>
            <a:off x="4628881" y="4701173"/>
            <a:ext cx="336310" cy="94602"/>
          </a:xfrm>
          <a:custGeom>
            <a:rect l="0" t="0" r="0" b="0"/>
            <a:pathLst>
              <a:path w="529" h="148">
                <a:moveTo>
                  <a:pt x="5" y="0"/>
                </a:moveTo>
                <a:lnTo>
                  <a:pt x="5" y="148"/>
                </a:lnTo>
                <a:moveTo>
                  <a:pt x="524" y="0"/>
                </a:moveTo>
                <a:lnTo>
                  <a:pt x="524" y="148"/>
                </a:lnTo>
              </a:path>
            </a:pathLst>
          </a:custGeom>
          <a:noFill/>
          <a:ln w="6350" cap="flat">
            <a:solidFill>
              <a:srgbClr val="231F2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textbox 132"/>
          <p:cNvSpPr/>
          <p:nvPr/>
        </p:nvSpPr>
        <p:spPr>
          <a:xfrm>
            <a:off x="4830419" y="4778819"/>
            <a:ext cx="240665" cy="158750"/>
          </a:xfrm>
          <a:prstGeom prst="rect">
            <a:avLst/>
          </a:prstGeom>
          <a:solidFill>
            <a:srgbClr val="F5B435"/>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3000"/>
              </a:lnSpc>
            </a:pPr>
            <a:endParaRPr lang="en-US" altLang="en-US" sz="300"/>
          </a:p>
          <a:p>
            <a:pPr marL="20955" algn="l" rtl="0" eaLnBrk="0">
              <a:lnSpc>
                <a:spcPct val="87000"/>
              </a:lnSpc>
              <a:spcBef>
                <a:spcPts val="5"/>
              </a:spcBef>
            </a:pPr>
            <a:r>
              <a:rPr sz="400" spc="-10">
                <a:solidFill>
                  <a:srgbClr val="231F20">
                    <a:alpha val="100000"/>
                  </a:srgbClr>
                </a:solidFill>
                <a:latin typeface="微软雅黑" panose="020b0503020204020204" charset="-122"/>
                <a:ea typeface="微软雅黑" panose="020b0503020204020204" charset="-122"/>
                <a:cs typeface="微软雅黑" panose="020b0503020204020204" charset="-122"/>
              </a:rPr>
              <a:t>美甲</a:t>
            </a:r>
            <a:r>
              <a:rPr sz="400" spc="0">
                <a:solidFill>
                  <a:srgbClr val="231F20">
                    <a:alpha val="100000"/>
                  </a:srgbClr>
                </a:solidFill>
                <a:latin typeface="微软雅黑" panose="020b0503020204020204" charset="-122"/>
                <a:ea typeface="微软雅黑" panose="020b0503020204020204" charset="-122"/>
                <a:cs typeface="微软雅黑" panose="020b0503020204020204" charset="-122"/>
              </a:rPr>
              <a:t>美睫</a:t>
            </a:r>
            <a:endParaRPr lang="en-US" altLang="en-US" sz="400"/>
          </a:p>
        </p:txBody>
      </p:sp>
      <p:sp>
        <p:nvSpPr>
          <p:cNvPr id="133" name="textbox 133"/>
          <p:cNvSpPr/>
          <p:nvPr/>
        </p:nvSpPr>
        <p:spPr>
          <a:xfrm>
            <a:off x="4193133" y="4778819"/>
            <a:ext cx="240665" cy="158750"/>
          </a:xfrm>
          <a:prstGeom prst="rect">
            <a:avLst/>
          </a:prstGeom>
          <a:solidFill>
            <a:srgbClr val="F5B435"/>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3000"/>
              </a:lnSpc>
            </a:pPr>
            <a:endParaRPr lang="en-US" altLang="en-US" sz="300"/>
          </a:p>
          <a:p>
            <a:pPr marL="20955" algn="l" rtl="0" eaLnBrk="0">
              <a:lnSpc>
                <a:spcPct val="87000"/>
              </a:lnSpc>
              <a:spcBef>
                <a:spcPts val="5"/>
              </a:spcBef>
            </a:pPr>
            <a:r>
              <a:rPr sz="400" spc="-10">
                <a:solidFill>
                  <a:srgbClr val="231F20">
                    <a:alpha val="100000"/>
                  </a:srgbClr>
                </a:solidFill>
                <a:latin typeface="微软雅黑" panose="020b0503020204020204" charset="-122"/>
                <a:ea typeface="微软雅黑" panose="020b0503020204020204" charset="-122"/>
                <a:cs typeface="微软雅黑" panose="020b0503020204020204" charset="-122"/>
              </a:rPr>
              <a:t>美容</a:t>
            </a:r>
            <a:r>
              <a:rPr sz="400" spc="0">
                <a:solidFill>
                  <a:srgbClr val="231F20">
                    <a:alpha val="100000"/>
                  </a:srgbClr>
                </a:solidFill>
                <a:latin typeface="微软雅黑" panose="020b0503020204020204" charset="-122"/>
                <a:ea typeface="微软雅黑" panose="020b0503020204020204" charset="-122"/>
                <a:cs typeface="微软雅黑" panose="020b0503020204020204" charset="-122"/>
              </a:rPr>
              <a:t>美体</a:t>
            </a:r>
            <a:endParaRPr lang="en-US" altLang="en-US" sz="400"/>
          </a:p>
        </p:txBody>
      </p:sp>
      <p:sp>
        <p:nvSpPr>
          <p:cNvPr id="134" name="textbox 134"/>
          <p:cNvSpPr/>
          <p:nvPr/>
        </p:nvSpPr>
        <p:spPr>
          <a:xfrm>
            <a:off x="4499774" y="4778819"/>
            <a:ext cx="240665" cy="158750"/>
          </a:xfrm>
          <a:prstGeom prst="rect">
            <a:avLst/>
          </a:prstGeom>
          <a:solidFill>
            <a:srgbClr val="F5B435"/>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4000"/>
              </a:lnSpc>
            </a:pPr>
            <a:endParaRPr lang="en-US" altLang="en-US" sz="300"/>
          </a:p>
          <a:p>
            <a:pPr marL="71755" algn="l" rtl="0" eaLnBrk="0">
              <a:lnSpc>
                <a:spcPct val="87000"/>
              </a:lnSpc>
            </a:pPr>
            <a:r>
              <a:rPr sz="400" spc="-10">
                <a:solidFill>
                  <a:srgbClr val="231F20">
                    <a:alpha val="100000"/>
                  </a:srgbClr>
                </a:solidFill>
                <a:latin typeface="微软雅黑" panose="020b0503020204020204" charset="-122"/>
                <a:ea typeface="微软雅黑" panose="020b0503020204020204" charset="-122"/>
                <a:cs typeface="微软雅黑" panose="020b0503020204020204" charset="-122"/>
              </a:rPr>
              <a:t>美</a:t>
            </a:r>
            <a:r>
              <a:rPr sz="400" spc="0">
                <a:solidFill>
                  <a:srgbClr val="231F20">
                    <a:alpha val="100000"/>
                  </a:srgbClr>
                </a:solidFill>
                <a:latin typeface="微软雅黑" panose="020b0503020204020204" charset="-122"/>
                <a:ea typeface="微软雅黑" panose="020b0503020204020204" charset="-122"/>
                <a:cs typeface="微软雅黑" panose="020b0503020204020204" charset="-122"/>
              </a:rPr>
              <a:t>发</a:t>
            </a:r>
            <a:endParaRPr lang="en-US" altLang="en-US" sz="400"/>
          </a:p>
        </p:txBody>
      </p:sp>
      <p:sp>
        <p:nvSpPr>
          <p:cNvPr id="135" name="textbox 135"/>
          <p:cNvSpPr/>
          <p:nvPr/>
        </p:nvSpPr>
        <p:spPr>
          <a:xfrm>
            <a:off x="5153774" y="4778819"/>
            <a:ext cx="240665" cy="158750"/>
          </a:xfrm>
          <a:prstGeom prst="rect">
            <a:avLst/>
          </a:prstGeom>
          <a:solidFill>
            <a:srgbClr val="F5B435"/>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5000"/>
              </a:lnSpc>
            </a:pPr>
            <a:endParaRPr lang="en-US" altLang="en-US" sz="300"/>
          </a:p>
          <a:p>
            <a:pPr marL="71120" algn="l" rtl="0" eaLnBrk="0">
              <a:lnSpc>
                <a:spcPct val="86000"/>
              </a:lnSpc>
              <a:spcBef>
                <a:spcPct val="0"/>
              </a:spcBef>
            </a:pPr>
            <a:r>
              <a:rPr sz="400" spc="-10">
                <a:solidFill>
                  <a:srgbClr val="231F20">
                    <a:alpha val="100000"/>
                  </a:srgbClr>
                </a:solidFill>
                <a:latin typeface="微软雅黑" panose="020b0503020204020204" charset="-122"/>
                <a:ea typeface="微软雅黑" panose="020b0503020204020204" charset="-122"/>
                <a:cs typeface="微软雅黑" panose="020b0503020204020204" charset="-122"/>
              </a:rPr>
              <a:t>纹</a:t>
            </a:r>
            <a:r>
              <a:rPr sz="400" spc="0">
                <a:solidFill>
                  <a:srgbClr val="231F20">
                    <a:alpha val="100000"/>
                  </a:srgbClr>
                </a:solidFill>
                <a:latin typeface="微软雅黑" panose="020b0503020204020204" charset="-122"/>
                <a:ea typeface="微软雅黑" panose="020b0503020204020204" charset="-122"/>
                <a:cs typeface="微软雅黑" panose="020b0503020204020204" charset="-122"/>
              </a:rPr>
              <a:t>绣</a:t>
            </a:r>
            <a:endParaRPr lang="en-US" altLang="en-US" sz="400"/>
          </a:p>
        </p:txBody>
      </p:sp>
      <p:pic>
        <p:nvPicPr>
          <p:cNvPr id="136" name="picture 136"/>
          <p:cNvPicPr>
            <a:picLocks noChangeAspect="1"/>
          </p:cNvPicPr>
          <p:nvPr/>
        </p:nvPicPr>
        <p:blipFill>
          <a:blip r:embed="rId29"/>
          <a:stretch>
            <a:fillRect/>
          </a:stretch>
        </p:blipFill>
        <p:spPr>
          <a:xfrm rot="21600000">
            <a:off x="13953587" y="7709835"/>
            <a:ext cx="482561" cy="75323"/>
          </a:xfrm>
          <a:prstGeom prst="rect">
            <a:avLst/>
          </a:prstGeom>
        </p:spPr>
      </p:pic>
      <p:pic>
        <p:nvPicPr>
          <p:cNvPr id="137" name="picture 137"/>
          <p:cNvPicPr>
            <a:picLocks noChangeAspect="1"/>
          </p:cNvPicPr>
          <p:nvPr/>
        </p:nvPicPr>
        <p:blipFill>
          <a:blip r:embed="rId30"/>
          <a:stretch>
            <a:fillRect/>
          </a:stretch>
        </p:blipFill>
        <p:spPr>
          <a:xfrm rot="21600000">
            <a:off x="11430155" y="5959800"/>
            <a:ext cx="153339" cy="207898"/>
          </a:xfrm>
          <a:prstGeom prst="rect">
            <a:avLst/>
          </a:prstGeom>
        </p:spPr>
      </p:pic>
      <p:pic>
        <p:nvPicPr>
          <p:cNvPr id="138" name="picture 138"/>
          <p:cNvPicPr>
            <a:picLocks noChangeAspect="1"/>
          </p:cNvPicPr>
          <p:nvPr/>
        </p:nvPicPr>
        <p:blipFill>
          <a:blip r:embed="rId31"/>
          <a:stretch>
            <a:fillRect/>
          </a:stretch>
        </p:blipFill>
        <p:spPr>
          <a:xfrm rot="21600000">
            <a:off x="11607765" y="5926159"/>
            <a:ext cx="145898" cy="197281"/>
          </a:xfrm>
          <a:prstGeom prst="rect">
            <a:avLst/>
          </a:prstGeom>
        </p:spPr>
      </p:pic>
      <p:pic>
        <p:nvPicPr>
          <p:cNvPr id="139" name="picture 139"/>
          <p:cNvPicPr>
            <a:picLocks noChangeAspect="1"/>
          </p:cNvPicPr>
          <p:nvPr/>
        </p:nvPicPr>
        <p:blipFill>
          <a:blip r:embed="rId32"/>
          <a:stretch>
            <a:fillRect/>
          </a:stretch>
        </p:blipFill>
        <p:spPr>
          <a:xfrm rot="21600000">
            <a:off x="11259983" y="5926161"/>
            <a:ext cx="145898" cy="197281"/>
          </a:xfrm>
          <a:prstGeom prst="rect">
            <a:avLst/>
          </a:prstGeom>
        </p:spPr>
      </p:pic>
      <p:sp>
        <p:nvSpPr>
          <p:cNvPr id="140" name="path"/>
          <p:cNvSpPr/>
          <p:nvPr/>
        </p:nvSpPr>
        <p:spPr>
          <a:xfrm>
            <a:off x="13448353" y="7407777"/>
            <a:ext cx="162222" cy="162222"/>
          </a:xfrm>
          <a:custGeom>
            <a:rect l="0" t="0" r="0" b="0"/>
            <a:pathLst>
              <a:path w="255" h="255">
                <a:moveTo>
                  <a:pt x="162" y="162"/>
                </a:moveTo>
                <a:lnTo>
                  <a:pt x="248" y="248"/>
                </a:lnTo>
                <a:moveTo>
                  <a:pt x="7" y="7"/>
                </a:moveTo>
                <a:lnTo>
                  <a:pt x="92" y="92"/>
                </a:lnTo>
                <a:moveTo>
                  <a:pt x="162" y="92"/>
                </a:moveTo>
                <a:lnTo>
                  <a:pt x="248" y="7"/>
                </a:lnTo>
                <a:moveTo>
                  <a:pt x="7" y="248"/>
                </a:moveTo>
                <a:lnTo>
                  <a:pt x="92" y="162"/>
                </a:lnTo>
              </a:path>
            </a:pathLst>
          </a:custGeom>
          <a:noFill/>
          <a:ln w="12966" cap="flat">
            <a:solidFill>
              <a:srgbClr val="FEC21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path"/>
          <p:cNvSpPr/>
          <p:nvPr/>
        </p:nvSpPr>
        <p:spPr>
          <a:xfrm>
            <a:off x="13448353" y="8785156"/>
            <a:ext cx="162222" cy="162222"/>
          </a:xfrm>
          <a:custGeom>
            <a:rect l="0" t="0" r="0" b="0"/>
            <a:pathLst>
              <a:path w="255" h="255">
                <a:moveTo>
                  <a:pt x="162" y="162"/>
                </a:moveTo>
                <a:lnTo>
                  <a:pt x="248" y="248"/>
                </a:lnTo>
                <a:moveTo>
                  <a:pt x="7" y="7"/>
                </a:moveTo>
                <a:lnTo>
                  <a:pt x="92" y="92"/>
                </a:lnTo>
                <a:moveTo>
                  <a:pt x="162" y="92"/>
                </a:moveTo>
                <a:lnTo>
                  <a:pt x="248" y="7"/>
                </a:lnTo>
                <a:moveTo>
                  <a:pt x="7" y="248"/>
                </a:moveTo>
                <a:lnTo>
                  <a:pt x="92" y="162"/>
                </a:lnTo>
              </a:path>
            </a:pathLst>
          </a:custGeom>
          <a:noFill/>
          <a:ln w="12966" cap="flat">
            <a:solidFill>
              <a:srgbClr val="FEC21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path"/>
          <p:cNvSpPr/>
          <p:nvPr/>
        </p:nvSpPr>
        <p:spPr>
          <a:xfrm>
            <a:off x="13448353" y="6098567"/>
            <a:ext cx="162222" cy="162222"/>
          </a:xfrm>
          <a:custGeom>
            <a:rect l="0" t="0" r="0" b="0"/>
            <a:pathLst>
              <a:path w="255" h="255">
                <a:moveTo>
                  <a:pt x="162" y="162"/>
                </a:moveTo>
                <a:lnTo>
                  <a:pt x="248" y="248"/>
                </a:lnTo>
                <a:moveTo>
                  <a:pt x="7" y="7"/>
                </a:moveTo>
                <a:lnTo>
                  <a:pt x="92" y="92"/>
                </a:lnTo>
                <a:moveTo>
                  <a:pt x="162" y="92"/>
                </a:moveTo>
                <a:lnTo>
                  <a:pt x="248" y="7"/>
                </a:lnTo>
                <a:moveTo>
                  <a:pt x="7" y="248"/>
                </a:moveTo>
                <a:lnTo>
                  <a:pt x="92" y="162"/>
                </a:lnTo>
              </a:path>
            </a:pathLst>
          </a:custGeom>
          <a:noFill/>
          <a:ln w="12966" cap="flat">
            <a:solidFill>
              <a:srgbClr val="FEC21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path"/>
          <p:cNvSpPr/>
          <p:nvPr/>
        </p:nvSpPr>
        <p:spPr>
          <a:xfrm>
            <a:off x="13448353" y="4991181"/>
            <a:ext cx="162222" cy="162222"/>
          </a:xfrm>
          <a:custGeom>
            <a:rect l="0" t="0" r="0" b="0"/>
            <a:pathLst>
              <a:path w="255" h="255">
                <a:moveTo>
                  <a:pt x="162" y="162"/>
                </a:moveTo>
                <a:lnTo>
                  <a:pt x="248" y="248"/>
                </a:lnTo>
                <a:moveTo>
                  <a:pt x="7" y="7"/>
                </a:moveTo>
                <a:lnTo>
                  <a:pt x="92" y="92"/>
                </a:lnTo>
                <a:moveTo>
                  <a:pt x="162" y="92"/>
                </a:moveTo>
                <a:lnTo>
                  <a:pt x="248" y="7"/>
                </a:lnTo>
                <a:moveTo>
                  <a:pt x="7" y="248"/>
                </a:moveTo>
                <a:lnTo>
                  <a:pt x="92" y="162"/>
                </a:lnTo>
              </a:path>
            </a:pathLst>
          </a:custGeom>
          <a:noFill/>
          <a:ln w="12966" cap="flat">
            <a:solidFill>
              <a:srgbClr val="FEC21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path"/>
          <p:cNvSpPr/>
          <p:nvPr/>
        </p:nvSpPr>
        <p:spPr>
          <a:xfrm>
            <a:off x="10748011" y="7407777"/>
            <a:ext cx="162221" cy="162222"/>
          </a:xfrm>
          <a:custGeom>
            <a:rect l="0" t="0" r="0" b="0"/>
            <a:pathLst>
              <a:path w="255" h="255">
                <a:moveTo>
                  <a:pt x="162" y="162"/>
                </a:moveTo>
                <a:lnTo>
                  <a:pt x="248" y="248"/>
                </a:lnTo>
                <a:moveTo>
                  <a:pt x="7" y="7"/>
                </a:moveTo>
                <a:lnTo>
                  <a:pt x="92" y="92"/>
                </a:lnTo>
                <a:moveTo>
                  <a:pt x="162" y="92"/>
                </a:moveTo>
                <a:lnTo>
                  <a:pt x="248" y="7"/>
                </a:lnTo>
                <a:moveTo>
                  <a:pt x="7" y="248"/>
                </a:moveTo>
                <a:lnTo>
                  <a:pt x="92" y="162"/>
                </a:lnTo>
              </a:path>
            </a:pathLst>
          </a:custGeom>
          <a:noFill/>
          <a:ln w="12966" cap="flat">
            <a:solidFill>
              <a:srgbClr val="FEC21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path"/>
          <p:cNvSpPr/>
          <p:nvPr/>
        </p:nvSpPr>
        <p:spPr>
          <a:xfrm>
            <a:off x="10748011" y="8785156"/>
            <a:ext cx="162221" cy="162222"/>
          </a:xfrm>
          <a:custGeom>
            <a:rect l="0" t="0" r="0" b="0"/>
            <a:pathLst>
              <a:path w="255" h="255">
                <a:moveTo>
                  <a:pt x="162" y="162"/>
                </a:moveTo>
                <a:lnTo>
                  <a:pt x="248" y="248"/>
                </a:lnTo>
                <a:moveTo>
                  <a:pt x="7" y="7"/>
                </a:moveTo>
                <a:lnTo>
                  <a:pt x="92" y="92"/>
                </a:lnTo>
                <a:moveTo>
                  <a:pt x="162" y="92"/>
                </a:moveTo>
                <a:lnTo>
                  <a:pt x="248" y="7"/>
                </a:lnTo>
                <a:moveTo>
                  <a:pt x="7" y="248"/>
                </a:moveTo>
                <a:lnTo>
                  <a:pt x="92" y="162"/>
                </a:lnTo>
              </a:path>
            </a:pathLst>
          </a:custGeom>
          <a:noFill/>
          <a:ln w="12966" cap="flat">
            <a:solidFill>
              <a:srgbClr val="FEC21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path"/>
          <p:cNvSpPr/>
          <p:nvPr/>
        </p:nvSpPr>
        <p:spPr>
          <a:xfrm>
            <a:off x="12130468" y="7407777"/>
            <a:ext cx="162221" cy="162222"/>
          </a:xfrm>
          <a:custGeom>
            <a:rect l="0" t="0" r="0" b="0"/>
            <a:pathLst>
              <a:path w="255" h="255">
                <a:moveTo>
                  <a:pt x="162" y="162"/>
                </a:moveTo>
                <a:lnTo>
                  <a:pt x="248" y="248"/>
                </a:lnTo>
                <a:moveTo>
                  <a:pt x="7" y="7"/>
                </a:moveTo>
                <a:lnTo>
                  <a:pt x="92" y="92"/>
                </a:lnTo>
                <a:moveTo>
                  <a:pt x="162" y="92"/>
                </a:moveTo>
                <a:lnTo>
                  <a:pt x="248" y="7"/>
                </a:lnTo>
                <a:moveTo>
                  <a:pt x="7" y="248"/>
                </a:moveTo>
                <a:lnTo>
                  <a:pt x="92" y="162"/>
                </a:lnTo>
              </a:path>
            </a:pathLst>
          </a:custGeom>
          <a:noFill/>
          <a:ln w="12966" cap="flat">
            <a:solidFill>
              <a:srgbClr val="FEC21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path"/>
          <p:cNvSpPr/>
          <p:nvPr/>
        </p:nvSpPr>
        <p:spPr>
          <a:xfrm>
            <a:off x="12130468" y="8785156"/>
            <a:ext cx="162221" cy="162222"/>
          </a:xfrm>
          <a:custGeom>
            <a:rect l="0" t="0" r="0" b="0"/>
            <a:pathLst>
              <a:path w="255" h="255">
                <a:moveTo>
                  <a:pt x="162" y="162"/>
                </a:moveTo>
                <a:lnTo>
                  <a:pt x="248" y="248"/>
                </a:lnTo>
                <a:moveTo>
                  <a:pt x="7" y="7"/>
                </a:moveTo>
                <a:lnTo>
                  <a:pt x="92" y="92"/>
                </a:lnTo>
                <a:moveTo>
                  <a:pt x="162" y="92"/>
                </a:moveTo>
                <a:lnTo>
                  <a:pt x="248" y="7"/>
                </a:lnTo>
                <a:moveTo>
                  <a:pt x="7" y="248"/>
                </a:moveTo>
                <a:lnTo>
                  <a:pt x="92" y="162"/>
                </a:lnTo>
              </a:path>
            </a:pathLst>
          </a:custGeom>
          <a:noFill/>
          <a:ln w="12966" cap="flat">
            <a:solidFill>
              <a:srgbClr val="FEC21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path"/>
          <p:cNvSpPr/>
          <p:nvPr/>
        </p:nvSpPr>
        <p:spPr>
          <a:xfrm>
            <a:off x="10748011" y="6098568"/>
            <a:ext cx="162221" cy="162221"/>
          </a:xfrm>
          <a:custGeom>
            <a:rect l="0" t="0" r="0" b="0"/>
            <a:pathLst>
              <a:path w="255" h="255">
                <a:moveTo>
                  <a:pt x="92" y="162"/>
                </a:moveTo>
                <a:lnTo>
                  <a:pt x="7" y="248"/>
                </a:lnTo>
                <a:moveTo>
                  <a:pt x="248" y="7"/>
                </a:moveTo>
                <a:lnTo>
                  <a:pt x="162" y="92"/>
                </a:lnTo>
                <a:moveTo>
                  <a:pt x="162" y="162"/>
                </a:moveTo>
                <a:lnTo>
                  <a:pt x="248" y="248"/>
                </a:lnTo>
                <a:moveTo>
                  <a:pt x="7" y="7"/>
                </a:moveTo>
                <a:lnTo>
                  <a:pt x="92" y="92"/>
                </a:lnTo>
              </a:path>
            </a:pathLst>
          </a:custGeom>
          <a:noFill/>
          <a:ln w="12966" cap="flat">
            <a:solidFill>
              <a:srgbClr val="FEC21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9" name="path"/>
          <p:cNvSpPr/>
          <p:nvPr/>
        </p:nvSpPr>
        <p:spPr>
          <a:xfrm>
            <a:off x="12130468" y="6098567"/>
            <a:ext cx="162221" cy="162222"/>
          </a:xfrm>
          <a:custGeom>
            <a:rect l="0" t="0" r="0" b="0"/>
            <a:pathLst>
              <a:path w="255" h="255">
                <a:moveTo>
                  <a:pt x="162" y="162"/>
                </a:moveTo>
                <a:lnTo>
                  <a:pt x="248" y="248"/>
                </a:lnTo>
                <a:moveTo>
                  <a:pt x="7" y="7"/>
                </a:moveTo>
                <a:lnTo>
                  <a:pt x="92" y="92"/>
                </a:lnTo>
                <a:moveTo>
                  <a:pt x="162" y="92"/>
                </a:moveTo>
                <a:lnTo>
                  <a:pt x="248" y="7"/>
                </a:lnTo>
                <a:moveTo>
                  <a:pt x="7" y="248"/>
                </a:moveTo>
                <a:lnTo>
                  <a:pt x="92" y="162"/>
                </a:lnTo>
              </a:path>
            </a:pathLst>
          </a:custGeom>
          <a:noFill/>
          <a:ln w="12966" cap="flat">
            <a:solidFill>
              <a:srgbClr val="FEC21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0" name="path"/>
          <p:cNvSpPr/>
          <p:nvPr/>
        </p:nvSpPr>
        <p:spPr>
          <a:xfrm>
            <a:off x="9303098" y="7407777"/>
            <a:ext cx="162220" cy="162222"/>
          </a:xfrm>
          <a:custGeom>
            <a:rect l="0" t="0" r="0" b="0"/>
            <a:pathLst>
              <a:path w="255" h="255">
                <a:moveTo>
                  <a:pt x="162" y="162"/>
                </a:moveTo>
                <a:lnTo>
                  <a:pt x="248" y="248"/>
                </a:lnTo>
                <a:moveTo>
                  <a:pt x="7" y="7"/>
                </a:moveTo>
                <a:lnTo>
                  <a:pt x="92" y="92"/>
                </a:lnTo>
                <a:moveTo>
                  <a:pt x="162" y="92"/>
                </a:moveTo>
                <a:lnTo>
                  <a:pt x="248" y="7"/>
                </a:lnTo>
                <a:moveTo>
                  <a:pt x="7" y="248"/>
                </a:moveTo>
                <a:lnTo>
                  <a:pt x="92" y="162"/>
                </a:lnTo>
              </a:path>
            </a:pathLst>
          </a:custGeom>
          <a:noFill/>
          <a:ln w="12966" cap="flat">
            <a:solidFill>
              <a:srgbClr val="FEC21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1" name="path"/>
          <p:cNvSpPr/>
          <p:nvPr/>
        </p:nvSpPr>
        <p:spPr>
          <a:xfrm>
            <a:off x="9303098" y="8785156"/>
            <a:ext cx="162220" cy="162222"/>
          </a:xfrm>
          <a:custGeom>
            <a:rect l="0" t="0" r="0" b="0"/>
            <a:pathLst>
              <a:path w="255" h="255">
                <a:moveTo>
                  <a:pt x="162" y="162"/>
                </a:moveTo>
                <a:lnTo>
                  <a:pt x="248" y="248"/>
                </a:lnTo>
                <a:moveTo>
                  <a:pt x="7" y="7"/>
                </a:moveTo>
                <a:lnTo>
                  <a:pt x="92" y="92"/>
                </a:lnTo>
                <a:moveTo>
                  <a:pt x="162" y="92"/>
                </a:moveTo>
                <a:lnTo>
                  <a:pt x="248" y="7"/>
                </a:lnTo>
                <a:moveTo>
                  <a:pt x="7" y="248"/>
                </a:moveTo>
                <a:lnTo>
                  <a:pt x="92" y="162"/>
                </a:lnTo>
              </a:path>
            </a:pathLst>
          </a:custGeom>
          <a:noFill/>
          <a:ln w="12966" cap="flat">
            <a:solidFill>
              <a:srgbClr val="FEC21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path"/>
          <p:cNvSpPr/>
          <p:nvPr/>
        </p:nvSpPr>
        <p:spPr>
          <a:xfrm>
            <a:off x="9303098" y="6098567"/>
            <a:ext cx="162220" cy="162222"/>
          </a:xfrm>
          <a:custGeom>
            <a:rect l="0" t="0" r="0" b="0"/>
            <a:pathLst>
              <a:path w="255" h="255">
                <a:moveTo>
                  <a:pt x="162" y="162"/>
                </a:moveTo>
                <a:lnTo>
                  <a:pt x="248" y="248"/>
                </a:lnTo>
                <a:moveTo>
                  <a:pt x="7" y="7"/>
                </a:moveTo>
                <a:lnTo>
                  <a:pt x="92" y="92"/>
                </a:lnTo>
                <a:moveTo>
                  <a:pt x="162" y="92"/>
                </a:moveTo>
                <a:lnTo>
                  <a:pt x="248" y="7"/>
                </a:lnTo>
                <a:moveTo>
                  <a:pt x="7" y="248"/>
                </a:moveTo>
                <a:lnTo>
                  <a:pt x="92" y="162"/>
                </a:lnTo>
              </a:path>
            </a:pathLst>
          </a:custGeom>
          <a:noFill/>
          <a:ln w="12966" cap="flat">
            <a:solidFill>
              <a:srgbClr val="FEC21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rect"/>
          <p:cNvSpPr/>
          <p:nvPr/>
        </p:nvSpPr>
        <p:spPr>
          <a:xfrm>
            <a:off x="11225220" y="7763137"/>
            <a:ext cx="563206" cy="22021"/>
          </a:xfrm>
          <a:prstGeom prst="rect">
            <a:avLst/>
          </a:prstGeom>
          <a:solidFill>
            <a:srgbClr val="FEC210">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rect"/>
          <p:cNvSpPr/>
          <p:nvPr/>
        </p:nvSpPr>
        <p:spPr>
          <a:xfrm>
            <a:off x="11228947" y="9112457"/>
            <a:ext cx="555752" cy="22016"/>
          </a:xfrm>
          <a:prstGeom prst="rect">
            <a:avLst/>
          </a:prstGeom>
          <a:solidFill>
            <a:srgbClr val="FEC210">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rect"/>
          <p:cNvSpPr/>
          <p:nvPr/>
        </p:nvSpPr>
        <p:spPr>
          <a:xfrm>
            <a:off x="8428490" y="6423161"/>
            <a:ext cx="475107" cy="22021"/>
          </a:xfrm>
          <a:prstGeom prst="rect">
            <a:avLst/>
          </a:prstGeom>
          <a:solidFill>
            <a:srgbClr val="FEC210">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rect"/>
          <p:cNvSpPr/>
          <p:nvPr/>
        </p:nvSpPr>
        <p:spPr>
          <a:xfrm>
            <a:off x="9925248" y="7763137"/>
            <a:ext cx="475106" cy="22021"/>
          </a:xfrm>
          <a:prstGeom prst="rect">
            <a:avLst/>
          </a:prstGeom>
          <a:solidFill>
            <a:srgbClr val="FEC210">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57" name="picture 157"/>
          <p:cNvPicPr>
            <a:picLocks noChangeAspect="1"/>
          </p:cNvPicPr>
          <p:nvPr/>
        </p:nvPicPr>
        <p:blipFill>
          <a:blip r:embed="rId33"/>
          <a:stretch>
            <a:fillRect/>
          </a:stretch>
        </p:blipFill>
        <p:spPr>
          <a:xfrm rot="21600000">
            <a:off x="11868374" y="4286764"/>
            <a:ext cx="25400" cy="328900"/>
          </a:xfrm>
          <a:prstGeom prst="rect">
            <a:avLst/>
          </a:prstGeom>
        </p:spPr>
      </p:pic>
      <p:sp>
        <p:nvSpPr>
          <p:cNvPr id="158" name="rect"/>
          <p:cNvSpPr/>
          <p:nvPr/>
        </p:nvSpPr>
        <p:spPr>
          <a:xfrm>
            <a:off x="11390617" y="5049813"/>
            <a:ext cx="292786" cy="22478"/>
          </a:xfrm>
          <a:prstGeom prst="rect">
            <a:avLst/>
          </a:prstGeom>
          <a:solidFill>
            <a:srgbClr val="FEC210">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rect"/>
          <p:cNvSpPr/>
          <p:nvPr/>
        </p:nvSpPr>
        <p:spPr>
          <a:xfrm>
            <a:off x="11334712" y="5187745"/>
            <a:ext cx="240576" cy="27127"/>
          </a:xfrm>
          <a:prstGeom prst="rect">
            <a:avLst/>
          </a:prstGeom>
          <a:solidFill>
            <a:srgbClr val="FEC210">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60" name="picture 160"/>
          <p:cNvPicPr>
            <a:picLocks noChangeAspect="1"/>
          </p:cNvPicPr>
          <p:nvPr/>
        </p:nvPicPr>
        <p:blipFill>
          <a:blip r:embed="rId34"/>
          <a:stretch>
            <a:fillRect/>
          </a:stretch>
        </p:blipFill>
        <p:spPr>
          <a:xfrm rot="21600000">
            <a:off x="12647505" y="3297118"/>
            <a:ext cx="229311" cy="25400"/>
          </a:xfrm>
          <a:prstGeom prst="rect">
            <a:avLst/>
          </a:prstGeom>
        </p:spPr>
      </p:pic>
      <p:sp>
        <p:nvSpPr>
          <p:cNvPr id="161" name="rect"/>
          <p:cNvSpPr/>
          <p:nvPr/>
        </p:nvSpPr>
        <p:spPr>
          <a:xfrm>
            <a:off x="12232186" y="3297118"/>
            <a:ext cx="229311" cy="25400"/>
          </a:xfrm>
          <a:prstGeom prst="rect">
            <a:avLst/>
          </a:pr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62" name="picture 162"/>
          <p:cNvPicPr>
            <a:picLocks noChangeAspect="1"/>
          </p:cNvPicPr>
          <p:nvPr/>
        </p:nvPicPr>
        <p:blipFill>
          <a:blip r:embed="rId35"/>
          <a:stretch>
            <a:fillRect/>
          </a:stretch>
        </p:blipFill>
        <p:spPr>
          <a:xfrm rot="21600000">
            <a:off x="12541799" y="3402819"/>
            <a:ext cx="25400" cy="229311"/>
          </a:xfrm>
          <a:prstGeom prst="rect">
            <a:avLst/>
          </a:prstGeom>
        </p:spPr>
      </p:pic>
      <p:pic>
        <p:nvPicPr>
          <p:cNvPr id="163" name="picture 163"/>
          <p:cNvPicPr>
            <a:picLocks noChangeAspect="1"/>
          </p:cNvPicPr>
          <p:nvPr/>
        </p:nvPicPr>
        <p:blipFill>
          <a:blip r:embed="rId36"/>
          <a:stretch>
            <a:fillRect/>
          </a:stretch>
        </p:blipFill>
        <p:spPr>
          <a:xfrm rot="21600000">
            <a:off x="12541799" y="2987502"/>
            <a:ext cx="25400" cy="229310"/>
          </a:xfrm>
          <a:prstGeom prst="rect">
            <a:avLst/>
          </a:prstGeom>
        </p:spPr>
      </p:pic>
      <p:sp>
        <p:nvSpPr>
          <p:cNvPr id="164" name="rect"/>
          <p:cNvSpPr/>
          <p:nvPr/>
        </p:nvSpPr>
        <p:spPr>
          <a:xfrm>
            <a:off x="10010533" y="7236366"/>
            <a:ext cx="234874" cy="22021"/>
          </a:xfrm>
          <a:prstGeom prst="rect">
            <a:avLst/>
          </a:prstGeom>
          <a:solidFill>
            <a:srgbClr val="FEC210">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rect"/>
          <p:cNvSpPr/>
          <p:nvPr/>
        </p:nvSpPr>
        <p:spPr>
          <a:xfrm>
            <a:off x="10046459" y="7607631"/>
            <a:ext cx="232689" cy="22021"/>
          </a:xfrm>
          <a:prstGeom prst="rect">
            <a:avLst/>
          </a:prstGeom>
          <a:solidFill>
            <a:srgbClr val="FEC210">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66" name="picture 166"/>
          <p:cNvPicPr>
            <a:picLocks noChangeAspect="1"/>
          </p:cNvPicPr>
          <p:nvPr/>
        </p:nvPicPr>
        <p:blipFill>
          <a:blip r:embed="rId37"/>
          <a:stretch>
            <a:fillRect/>
          </a:stretch>
        </p:blipFill>
        <p:spPr>
          <a:xfrm rot="21600000">
            <a:off x="14023029" y="7438487"/>
            <a:ext cx="211035" cy="22021"/>
          </a:xfrm>
          <a:prstGeom prst="rect">
            <a:avLst/>
          </a:prstGeom>
        </p:spPr>
      </p:pic>
      <p:pic>
        <p:nvPicPr>
          <p:cNvPr id="167" name="picture 167"/>
          <p:cNvPicPr>
            <a:picLocks noChangeAspect="1"/>
          </p:cNvPicPr>
          <p:nvPr/>
        </p:nvPicPr>
        <p:blipFill>
          <a:blip r:embed="rId38"/>
          <a:stretch>
            <a:fillRect/>
          </a:stretch>
        </p:blipFill>
        <p:spPr>
          <a:xfrm rot="21600000">
            <a:off x="14091591" y="7329251"/>
            <a:ext cx="135456" cy="22021"/>
          </a:xfrm>
          <a:prstGeom prst="rect">
            <a:avLst/>
          </a:prstGeom>
        </p:spPr>
      </p:pic>
      <p:pic>
        <p:nvPicPr>
          <p:cNvPr id="168" name="picture 168"/>
          <p:cNvPicPr>
            <a:picLocks noChangeAspect="1"/>
          </p:cNvPicPr>
          <p:nvPr/>
        </p:nvPicPr>
        <p:blipFill>
          <a:blip r:embed="rId39"/>
          <a:stretch>
            <a:fillRect/>
          </a:stretch>
        </p:blipFill>
        <p:spPr>
          <a:xfrm rot="21600000">
            <a:off x="11716619" y="4438512"/>
            <a:ext cx="117005" cy="25400"/>
          </a:xfrm>
          <a:prstGeom prst="rect">
            <a:avLst/>
          </a:prstGeom>
        </p:spPr>
      </p:pic>
      <p:sp>
        <p:nvSpPr>
          <p:cNvPr id="169" name="rect"/>
          <p:cNvSpPr/>
          <p:nvPr/>
        </p:nvSpPr>
        <p:spPr>
          <a:xfrm>
            <a:off x="12683075" y="7607881"/>
            <a:ext cx="22021" cy="58470"/>
          </a:xfrm>
          <a:prstGeom prst="rect">
            <a:avLst/>
          </a:prstGeom>
          <a:solidFill>
            <a:srgbClr val="FEC210">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0" name="rect"/>
          <p:cNvSpPr/>
          <p:nvPr/>
        </p:nvSpPr>
        <p:spPr>
          <a:xfrm>
            <a:off x="12570779" y="7494078"/>
            <a:ext cx="49606" cy="22021"/>
          </a:xfrm>
          <a:prstGeom prst="rect">
            <a:avLst/>
          </a:prstGeom>
          <a:solidFill>
            <a:srgbClr val="FEC210">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1" name="rect"/>
          <p:cNvSpPr/>
          <p:nvPr/>
        </p:nvSpPr>
        <p:spPr>
          <a:xfrm>
            <a:off x="4802411" y="4605663"/>
            <a:ext cx="6350" cy="94602"/>
          </a:xfrm>
          <a:prstGeom prst="rect">
            <a:avLst/>
          </a:prstGeom>
          <a:solidFill>
            <a:srgbClr val="231F2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2" name="path"/>
          <p:cNvSpPr/>
          <p:nvPr/>
        </p:nvSpPr>
        <p:spPr>
          <a:xfrm>
            <a:off x="6265678" y="4605663"/>
            <a:ext cx="6350" cy="94602"/>
          </a:xfrm>
          <a:custGeom>
            <a:rect l="0" t="0" r="0" b="0"/>
            <a:pathLst>
              <a:path w="10" h="148">
                <a:moveTo>
                  <a:pt x="5" y="0"/>
                </a:moveTo>
                <a:lnTo>
                  <a:pt x="5" y="148"/>
                </a:lnTo>
              </a:path>
            </a:pathLst>
          </a:custGeom>
          <a:noFill/>
          <a:ln w="6350" cap="flat">
            <a:solidFill>
              <a:srgbClr val="231F2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73" name="picture 173"/>
          <p:cNvPicPr>
            <a:picLocks noChangeAspect="1"/>
          </p:cNvPicPr>
          <p:nvPr/>
        </p:nvPicPr>
        <p:blipFill>
          <a:blip r:embed="rId2"/>
          <a:stretch>
            <a:fillRect/>
          </a:stretch>
        </p:blipFill>
        <p:spPr>
          <a:xfrm rot="21600000">
            <a:off x="6580251" y="0"/>
            <a:ext cx="1087742" cy="10475950"/>
          </a:xfrm>
          <a:prstGeom prst="rect">
            <a:avLst/>
          </a:prstGeom>
        </p:spPr>
      </p:pic>
      <p:sp>
        <p:nvSpPr>
          <p:cNvPr id="174" name="textbox 174"/>
          <p:cNvSpPr/>
          <p:nvPr/>
        </p:nvSpPr>
        <p:spPr>
          <a:xfrm>
            <a:off x="8328762" y="7403120"/>
            <a:ext cx="6127115" cy="17386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2475865" algn="l" rtl="0" eaLnBrk="0">
              <a:lnSpc>
                <a:spcPct val="87000"/>
              </a:lnSpc>
            </a:pPr>
            <a:r>
              <a:rPr sz="700" spc="-10">
                <a:solidFill>
                  <a:srgbClr val="57585A">
                    <a:alpha val="100000"/>
                  </a:srgbClr>
                </a:solidFill>
                <a:latin typeface="微软雅黑" panose="020b0503020204020204" charset="-122"/>
                <a:ea typeface="微软雅黑" panose="020b0503020204020204" charset="-122"/>
                <a:cs typeface="微软雅黑" panose="020b0503020204020204" charset="-122"/>
              </a:rPr>
              <a:t>图6 美容美体行业在线上化率</a:t>
            </a:r>
            <a:endParaRPr lang="en-US" altLang="en-US" sz="700"/>
          </a:p>
          <a:p>
            <a:pPr marL="1963420" algn="l" rtl="0" eaLnBrk="0">
              <a:lnSpc>
                <a:spcPct val="86000"/>
              </a:lnSpc>
              <a:spcBef>
                <a:spcPts val="275"/>
              </a:spcBef>
            </a:pPr>
            <a:r>
              <a:rPr sz="700" spc="-30">
                <a:solidFill>
                  <a:srgbClr val="57585A">
                    <a:alpha val="100000"/>
                  </a:srgbClr>
                </a:solidFill>
                <a:latin typeface="微软雅黑" panose="020b0503020204020204" charset="-122"/>
                <a:ea typeface="微软雅黑" panose="020b0503020204020204" charset="-122"/>
                <a:cs typeface="微软雅黑" panose="020b0503020204020204" charset="-122"/>
              </a:rPr>
              <a:t>数据来源：美团研究院、美团到店综合丽人及医美业务</a:t>
            </a:r>
            <a:r>
              <a:rPr sz="700" spc="-20">
                <a:solidFill>
                  <a:srgbClr val="57585A">
                    <a:alpha val="100000"/>
                  </a:srgbClr>
                </a:solidFill>
                <a:latin typeface="微软雅黑" panose="020b0503020204020204" charset="-122"/>
                <a:ea typeface="微软雅黑" panose="020b0503020204020204" charset="-122"/>
                <a:cs typeface="微软雅黑" panose="020b0503020204020204" charset="-122"/>
              </a:rPr>
              <a:t>部</a:t>
            </a:r>
            <a:endParaRPr lang="en-US" altLang="en-US" sz="700"/>
          </a:p>
          <a:p>
            <a:pPr algn="l" rtl="0" eaLnBrk="0">
              <a:lnSpc>
                <a:spcPct val="103000"/>
              </a:lnSpc>
            </a:pPr>
            <a:endParaRPr lang="en-US" altLang="en-US" sz="1000"/>
          </a:p>
          <a:p>
            <a:pPr algn="l" rtl="0" eaLnBrk="0">
              <a:lnSpc>
                <a:spcPct val="127000"/>
              </a:lnSpc>
            </a:pPr>
            <a:endParaRPr lang="en-US" altLang="en-US" sz="200"/>
          </a:p>
          <a:p>
            <a:pPr marL="12700" indent="1270" algn="l" rtl="0" eaLnBrk="0">
              <a:lnSpc>
                <a:spcPct val="142000"/>
              </a:lnSpc>
              <a:spcBef>
                <a:spcPct val="0"/>
              </a:spcBef>
            </a:pPr>
            <a:r>
              <a:rPr sz="1000" spc="-20">
                <a:solidFill>
                  <a:srgbClr val="231F20">
                    <a:alpha val="100000"/>
                  </a:srgbClr>
                </a:solidFill>
                <a:latin typeface="微软雅黑" panose="020b0503020204020204" charset="-122"/>
                <a:ea typeface="微软雅黑" panose="020b0503020204020204" charset="-122"/>
                <a:cs typeface="微软雅黑" panose="020b0503020204020204" charset="-122"/>
              </a:rPr>
              <a:t>一是因为美容美体的线上供给大幅提升，为消费提供了丰富的商户和产品选择。</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美团平台数据显示，20</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2</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3年1-8 </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月美容美体活跃商户数同比2022年同期增长133%，相比2019年同期增长202%。</a:t>
            </a:r>
            <a:r>
              <a:rPr sz="1000" spc="-20">
                <a:solidFill>
                  <a:srgbClr val="231F20">
                    <a:alpha val="100000"/>
                  </a:srgbClr>
                </a:solidFill>
                <a:latin typeface="微软雅黑" panose="020b0503020204020204" charset="-122"/>
                <a:ea typeface="微软雅黑" panose="020b0503020204020204" charset="-122"/>
                <a:cs typeface="微软雅黑" panose="020b0503020204020204" charset="-122"/>
              </a:rPr>
              <a:t>二是因为居民</a:t>
            </a:r>
            <a:r>
              <a:rPr sz="1000" spc="-10">
                <a:solidFill>
                  <a:srgbClr val="231F20">
                    <a:alpha val="100000"/>
                  </a:srgbClr>
                </a:solidFill>
                <a:latin typeface="微软雅黑" panose="020b0503020204020204" charset="-122"/>
                <a:ea typeface="微软雅黑" panose="020b0503020204020204" charset="-122"/>
                <a:cs typeface="微软雅黑" panose="020b0503020204020204" charset="-122"/>
              </a:rPr>
              <a:t>对</a:t>
            </a:r>
            <a:r>
              <a:rPr sz="1000" spc="0">
                <a:solidFill>
                  <a:srgbClr val="231F20">
                    <a:alpha val="100000"/>
                  </a:srgbClr>
                </a:solidFill>
                <a:latin typeface="微软雅黑" panose="020b0503020204020204" charset="-122"/>
                <a:ea typeface="微软雅黑" panose="020b0503020204020204" charset="-122"/>
                <a:cs typeface="微软雅黑" panose="020b0503020204020204" charset="-122"/>
              </a:rPr>
              <a:t>美容护理的需 </a:t>
            </a:r>
            <a:r>
              <a:rPr sz="1000" spc="-20">
                <a:solidFill>
                  <a:srgbClr val="231F20">
                    <a:alpha val="100000"/>
                  </a:srgbClr>
                </a:solidFill>
                <a:latin typeface="微软雅黑" panose="020b0503020204020204" charset="-122"/>
                <a:ea typeface="微软雅黑" panose="020b0503020204020204" charset="-122"/>
                <a:cs typeface="微软雅黑" panose="020b0503020204020204" charset="-122"/>
              </a:rPr>
              <a:t>求持续增加，平台作为一种拉新获客的重要渠道，通过与商户合作为消费者提供高性价比的尝新体验，提高了</a:t>
            </a:r>
            <a:r>
              <a:rPr sz="1000" spc="0">
                <a:solidFill>
                  <a:srgbClr val="231F20">
                    <a:alpha val="100000"/>
                  </a:srgbClr>
                </a:solidFill>
                <a:latin typeface="微软雅黑" panose="020b0503020204020204" charset="-122"/>
                <a:ea typeface="微软雅黑" panose="020b0503020204020204" charset="-122"/>
                <a:cs typeface="微软雅黑" panose="020b0503020204020204" charset="-122"/>
              </a:rPr>
              <a:t>线 </a:t>
            </a:r>
            <a:r>
              <a:rPr sz="1000" spc="-30">
                <a:solidFill>
                  <a:srgbClr val="231F20">
                    <a:alpha val="100000"/>
                  </a:srgbClr>
                </a:solidFill>
                <a:latin typeface="微软雅黑" panose="020b0503020204020204" charset="-122"/>
                <a:ea typeface="微软雅黑" panose="020b0503020204020204" charset="-122"/>
                <a:cs typeface="微软雅黑" panose="020b0503020204020204" charset="-122"/>
              </a:rPr>
              <a:t>上交易规模。</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美团平台数据显示，2023年1-8月平台上美容美体活跃消费者人数同比2022</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年同期增加52%，相比 </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2019年同期增长172.8%。根据问卷结果测算，美容美体平均客单价约250元，美团平台数据显示，美容</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美</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体平均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客单价为193元，低于门店平均水</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平</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a:t>
            </a:r>
            <a:endParaRPr lang="en-US" altLang="en-US" sz="1000"/>
          </a:p>
        </p:txBody>
      </p:sp>
      <p:graphicFrame>
        <p:nvGraphicFramePr>
          <p:cNvPr id="175" name="table 175"/>
          <p:cNvGraphicFramePr>
            <a:graphicFrameLocks noGrp="1"/>
          </p:cNvGraphicFramePr>
          <p:nvPr/>
        </p:nvGraphicFramePr>
        <p:xfrm>
          <a:off x="9925695" y="5965363"/>
          <a:ext cx="2868295" cy="1306195"/>
        </p:xfrm>
        <a:graphic>
          <a:graphicData uri="http://schemas.openxmlformats.org/drawingml/2006/table">
            <a:tbl>
              <a:tblPr/>
              <a:tblGrid>
                <a:gridCol w="150495"/>
                <a:gridCol w="2717800"/>
              </a:tblGrid>
              <a:tr h="1306194">
                <a:tc>
                  <a:txBody>
                    <a:bodyPr vert="horz" wrap="square"/>
                    <a:lstStyle/>
                    <a:p>
                      <a:pPr algn="l" rtl="0" eaLnBrk="0">
                        <a:lnSpc>
                          <a:spcPct val="94000"/>
                        </a:lnSpc>
                        <a:spcBef>
                          <a:spcPct val="0"/>
                        </a:spcBef>
                      </a:pPr>
                      <a:r>
                        <a:rPr sz="500" spc="-20">
                          <a:solidFill>
                            <a:srgbClr val="7C7D80">
                              <a:alpha val="100000"/>
                            </a:srgbClr>
                          </a:solidFill>
                          <a:latin typeface="微软雅黑" panose="020b0503020204020204" charset="-122"/>
                          <a:ea typeface="微软雅黑" panose="020b0503020204020204" charset="-122"/>
                          <a:cs typeface="微软雅黑" panose="020b0503020204020204" charset="-122"/>
                        </a:rPr>
                        <a:t>12</a:t>
                      </a:r>
                      <a:r>
                        <a:rPr sz="500" spc="0">
                          <a:solidFill>
                            <a:srgbClr val="7C7D80">
                              <a:alpha val="100000"/>
                            </a:srgbClr>
                          </a:solidFill>
                          <a:latin typeface="微软雅黑" panose="020b0503020204020204" charset="-122"/>
                          <a:ea typeface="微软雅黑" panose="020b0503020204020204" charset="-122"/>
                          <a:cs typeface="微软雅黑" panose="020b0503020204020204" charset="-122"/>
                        </a:rPr>
                        <a:t>%</a:t>
                      </a:r>
                      <a:endParaRPr lang="en-US" altLang="en-US" sz="500"/>
                    </a:p>
                    <a:p>
                      <a:pPr algn="l" rtl="0" eaLnBrk="0">
                        <a:lnSpc>
                          <a:spcPct val="94000"/>
                        </a:lnSpc>
                        <a:spcBef>
                          <a:spcPts val="975"/>
                        </a:spcBef>
                      </a:pPr>
                      <a:r>
                        <a:rPr sz="500" spc="-20">
                          <a:solidFill>
                            <a:srgbClr val="7C7D80">
                              <a:alpha val="100000"/>
                            </a:srgbClr>
                          </a:solidFill>
                          <a:latin typeface="微软雅黑" panose="020b0503020204020204" charset="-122"/>
                          <a:ea typeface="微软雅黑" panose="020b0503020204020204" charset="-122"/>
                          <a:cs typeface="微软雅黑" panose="020b0503020204020204" charset="-122"/>
                        </a:rPr>
                        <a:t>10</a:t>
                      </a:r>
                      <a:r>
                        <a:rPr sz="500" spc="0">
                          <a:solidFill>
                            <a:srgbClr val="7C7D80">
                              <a:alpha val="100000"/>
                            </a:srgbClr>
                          </a:solidFill>
                          <a:latin typeface="微软雅黑" panose="020b0503020204020204" charset="-122"/>
                          <a:ea typeface="微软雅黑" panose="020b0503020204020204" charset="-122"/>
                          <a:cs typeface="微软雅黑" panose="020b0503020204020204" charset="-122"/>
                        </a:rPr>
                        <a:t>%</a:t>
                      </a:r>
                      <a:endParaRPr lang="en-US" altLang="en-US" sz="500"/>
                    </a:p>
                    <a:p>
                      <a:pPr marL="14605" algn="l" rtl="0" eaLnBrk="0">
                        <a:lnSpc>
                          <a:spcPct val="94000"/>
                        </a:lnSpc>
                        <a:spcBef>
                          <a:spcPts val="975"/>
                        </a:spcBef>
                      </a:pPr>
                      <a:r>
                        <a:rPr sz="500" spc="-10">
                          <a:solidFill>
                            <a:srgbClr val="7C7D80">
                              <a:alpha val="100000"/>
                            </a:srgbClr>
                          </a:solidFill>
                          <a:latin typeface="微软雅黑" panose="020b0503020204020204" charset="-122"/>
                          <a:ea typeface="微软雅黑" panose="020b0503020204020204" charset="-122"/>
                          <a:cs typeface="微软雅黑" panose="020b0503020204020204" charset="-122"/>
                        </a:rPr>
                        <a:t>8</a:t>
                      </a:r>
                      <a:r>
                        <a:rPr sz="500" spc="0">
                          <a:solidFill>
                            <a:srgbClr val="7C7D80">
                              <a:alpha val="100000"/>
                            </a:srgbClr>
                          </a:solidFill>
                          <a:latin typeface="微软雅黑" panose="020b0503020204020204" charset="-122"/>
                          <a:ea typeface="微软雅黑" panose="020b0503020204020204" charset="-122"/>
                          <a:cs typeface="微软雅黑" panose="020b0503020204020204" charset="-122"/>
                        </a:rPr>
                        <a:t>%</a:t>
                      </a:r>
                      <a:endParaRPr lang="en-US" altLang="en-US" sz="500"/>
                    </a:p>
                    <a:p>
                      <a:pPr marL="15240" algn="l" rtl="0" eaLnBrk="0">
                        <a:lnSpc>
                          <a:spcPct val="94000"/>
                        </a:lnSpc>
                        <a:spcBef>
                          <a:spcPts val="975"/>
                        </a:spcBef>
                      </a:pPr>
                      <a:r>
                        <a:rPr sz="500" spc="-10">
                          <a:solidFill>
                            <a:srgbClr val="7C7D80">
                              <a:alpha val="100000"/>
                            </a:srgbClr>
                          </a:solidFill>
                          <a:latin typeface="微软雅黑" panose="020b0503020204020204" charset="-122"/>
                          <a:ea typeface="微软雅黑" panose="020b0503020204020204" charset="-122"/>
                          <a:cs typeface="微软雅黑" panose="020b0503020204020204" charset="-122"/>
                        </a:rPr>
                        <a:t>6%</a:t>
                      </a:r>
                      <a:endParaRPr lang="en-US" altLang="en-US" sz="500"/>
                    </a:p>
                    <a:p>
                      <a:pPr marL="13335" algn="l" rtl="0" eaLnBrk="0">
                        <a:lnSpc>
                          <a:spcPct val="94000"/>
                        </a:lnSpc>
                        <a:spcBef>
                          <a:spcPts val="975"/>
                        </a:spcBef>
                      </a:pPr>
                      <a:r>
                        <a:rPr sz="500" spc="-10">
                          <a:solidFill>
                            <a:srgbClr val="7C7D80">
                              <a:alpha val="100000"/>
                            </a:srgbClr>
                          </a:solidFill>
                          <a:latin typeface="微软雅黑" panose="020b0503020204020204" charset="-122"/>
                          <a:ea typeface="微软雅黑" panose="020b0503020204020204" charset="-122"/>
                          <a:cs typeface="微软雅黑" panose="020b0503020204020204" charset="-122"/>
                        </a:rPr>
                        <a:t>4</a:t>
                      </a:r>
                      <a:r>
                        <a:rPr sz="500" spc="0">
                          <a:solidFill>
                            <a:srgbClr val="7C7D80">
                              <a:alpha val="100000"/>
                            </a:srgbClr>
                          </a:solidFill>
                          <a:latin typeface="微软雅黑" panose="020b0503020204020204" charset="-122"/>
                          <a:ea typeface="微软雅黑" panose="020b0503020204020204" charset="-122"/>
                          <a:cs typeface="微软雅黑" panose="020b0503020204020204" charset="-122"/>
                        </a:rPr>
                        <a:t>%</a:t>
                      </a:r>
                      <a:endParaRPr lang="en-US" altLang="en-US" sz="500"/>
                    </a:p>
                    <a:p>
                      <a:pPr marL="14605" algn="l" rtl="0" eaLnBrk="0">
                        <a:lnSpc>
                          <a:spcPct val="94000"/>
                        </a:lnSpc>
                        <a:spcBef>
                          <a:spcPts val="975"/>
                        </a:spcBef>
                      </a:pPr>
                      <a:r>
                        <a:rPr sz="500" spc="-10">
                          <a:solidFill>
                            <a:srgbClr val="7C7D80">
                              <a:alpha val="100000"/>
                            </a:srgbClr>
                          </a:solidFill>
                          <a:latin typeface="微软雅黑" panose="020b0503020204020204" charset="-122"/>
                          <a:ea typeface="微软雅黑" panose="020b0503020204020204" charset="-122"/>
                          <a:cs typeface="微软雅黑" panose="020b0503020204020204" charset="-122"/>
                        </a:rPr>
                        <a:t>2</a:t>
                      </a:r>
                      <a:r>
                        <a:rPr sz="500" spc="0">
                          <a:solidFill>
                            <a:srgbClr val="7C7D80">
                              <a:alpha val="100000"/>
                            </a:srgbClr>
                          </a:solidFill>
                          <a:latin typeface="微软雅黑" panose="020b0503020204020204" charset="-122"/>
                          <a:ea typeface="微软雅黑" panose="020b0503020204020204" charset="-122"/>
                          <a:cs typeface="微软雅黑" panose="020b0503020204020204" charset="-122"/>
                        </a:rPr>
                        <a:t>%</a:t>
                      </a:r>
                      <a:endParaRPr lang="en-US" altLang="en-US" sz="500"/>
                    </a:p>
                    <a:p>
                      <a:pPr algn="l" rtl="0" eaLnBrk="0">
                        <a:lnSpc>
                          <a:spcPct val="101000"/>
                        </a:lnSpc>
                      </a:pPr>
                      <a:endParaRPr lang="en-US" altLang="en-US" sz="800"/>
                    </a:p>
                    <a:p>
                      <a:pPr marL="93980" algn="l" rtl="0" eaLnBrk="0">
                        <a:lnSpc>
                          <a:spcPct val="94000"/>
                        </a:lnSpc>
                        <a:spcBef>
                          <a:spcPts val="5"/>
                        </a:spcBef>
                      </a:pPr>
                      <a:r>
                        <a:rPr sz="500" spc="0">
                          <a:solidFill>
                            <a:srgbClr val="7C7D80">
                              <a:alpha val="100000"/>
                            </a:srgbClr>
                          </a:solidFill>
                          <a:latin typeface="微软雅黑" panose="020b0503020204020204" charset="-122"/>
                          <a:ea typeface="微软雅黑" panose="020b0503020204020204" charset="-122"/>
                          <a:cs typeface="微软雅黑" panose="020b0503020204020204" charset="-122"/>
                        </a:rPr>
                        <a:t>0</a:t>
                      </a:r>
                      <a:endParaRPr lang="en-US" altLang="en-US" sz="500"/>
                    </a:p>
                  </a:txBody>
                  <a:tcPr marL="0" marR="0" marT="86" marB="0">
                    <a:lnL>
                      <a:noFill/>
                    </a:lnL>
                    <a:lnR>
                      <a:noFill/>
                    </a:lnR>
                    <a:lnT>
                      <a:noFill/>
                    </a:lnT>
                    <a:lnB>
                      <a:noFill/>
                    </a:lnB>
                  </a:tcPr>
                </a:tc>
                <a:tc>
                  <a:txBody>
                    <a:bodyPr vert="horz" wrap="square"/>
                    <a:lstStyle/>
                    <a:p>
                      <a:pPr algn="l" rtl="0" eaLnBrk="0">
                        <a:lnSpc>
                          <a:spcPct val="101000"/>
                        </a:lnSpc>
                      </a:pPr>
                      <a:endParaRPr lang="en-US" altLang="en-US" sz="1000"/>
                    </a:p>
                    <a:p>
                      <a:pPr algn="l" rtl="0" eaLnBrk="0">
                        <a:lnSpc>
                          <a:spcPct val="101000"/>
                        </a:lnSpc>
                      </a:pPr>
                      <a:endParaRPr lang="en-US" altLang="en-US" sz="1000"/>
                    </a:p>
                    <a:p>
                      <a:pPr algn="l" rtl="0" eaLnBrk="0">
                        <a:lnSpc>
                          <a:spcPct val="101000"/>
                        </a:lnSpc>
                      </a:pPr>
                      <a:endParaRPr lang="en-US" altLang="en-US" sz="1000"/>
                    </a:p>
                    <a:p>
                      <a:pPr algn="l" rtl="0" eaLnBrk="0">
                        <a:lnSpc>
                          <a:spcPct val="102000"/>
                        </a:lnSpc>
                      </a:pPr>
                      <a:endParaRPr lang="en-US" altLang="en-US" sz="1000"/>
                    </a:p>
                    <a:p>
                      <a:pPr algn="l" rtl="0" eaLnBrk="0">
                        <a:lnSpc>
                          <a:spcPct val="102000"/>
                        </a:lnSpc>
                      </a:pPr>
                      <a:endParaRPr lang="en-US" altLang="en-US" sz="1000"/>
                    </a:p>
                    <a:p>
                      <a:pPr algn="l" rtl="0" eaLnBrk="0">
                        <a:lnSpc>
                          <a:spcPct val="102000"/>
                        </a:lnSpc>
                      </a:pPr>
                      <a:endParaRPr lang="en-US" altLang="en-US" sz="1000"/>
                    </a:p>
                    <a:p>
                      <a:pPr algn="l" rtl="0" eaLnBrk="0">
                        <a:lnSpc>
                          <a:spcPct val="102000"/>
                        </a:lnSpc>
                      </a:pPr>
                      <a:endParaRPr lang="en-US" altLang="en-US" sz="1000"/>
                    </a:p>
                    <a:p>
                      <a:pPr algn="l" rtl="0" eaLnBrk="0">
                        <a:lnSpc>
                          <a:spcPct val="102000"/>
                        </a:lnSpc>
                      </a:pPr>
                      <a:endParaRPr lang="en-US" altLang="en-US" sz="1000"/>
                    </a:p>
                    <a:p>
                      <a:pPr marL="147320" algn="l" rtl="0" eaLnBrk="0">
                        <a:lnSpc>
                          <a:spcPct val="97000"/>
                        </a:lnSpc>
                      </a:pPr>
                      <a:r>
                        <a:rPr sz="700" spc="20" baseline="7000">
                          <a:solidFill>
                            <a:srgbClr val="7C7D80">
                              <a:alpha val="100000"/>
                            </a:srgbClr>
                          </a:solidFill>
                          <a:latin typeface="微软雅黑" panose="020b0503020204020204" charset="-122"/>
                          <a:ea typeface="微软雅黑" panose="020b0503020204020204" charset="-122"/>
                          <a:cs typeface="微软雅黑" panose="020b0503020204020204" charset="-122"/>
                        </a:rPr>
                        <a:t>2019</a:t>
                      </a:r>
                      <a:r>
                        <a:rPr sz="400" spc="20">
                          <a:solidFill>
                            <a:srgbClr val="7C7D80">
                              <a:alpha val="100000"/>
                            </a:srgbClr>
                          </a:solidFill>
                          <a:latin typeface="微软雅黑" panose="020b0503020204020204" charset="-122"/>
                          <a:ea typeface="微软雅黑" panose="020b0503020204020204" charset="-122"/>
                          <a:cs typeface="微软雅黑" panose="020b0503020204020204" charset="-122"/>
                        </a:rPr>
                        <a:t>                </a:t>
                      </a:r>
                      <a:r>
                        <a:rPr sz="700" spc="20" baseline="7000">
                          <a:solidFill>
                            <a:srgbClr val="7C7D80">
                              <a:alpha val="100000"/>
                            </a:srgbClr>
                          </a:solidFill>
                          <a:latin typeface="微软雅黑" panose="020b0503020204020204" charset="-122"/>
                          <a:ea typeface="微软雅黑" panose="020b0503020204020204" charset="-122"/>
                          <a:cs typeface="微软雅黑" panose="020b0503020204020204" charset="-122"/>
                        </a:rPr>
                        <a:t>2020</a:t>
                      </a:r>
                      <a:r>
                        <a:rPr sz="400" spc="20">
                          <a:solidFill>
                            <a:srgbClr val="7C7D80">
                              <a:alpha val="100000"/>
                            </a:srgbClr>
                          </a:solidFill>
                          <a:latin typeface="微软雅黑" panose="020b0503020204020204" charset="-122"/>
                          <a:ea typeface="微软雅黑" panose="020b0503020204020204" charset="-122"/>
                          <a:cs typeface="微软雅黑" panose="020b0503020204020204" charset="-122"/>
                        </a:rPr>
                        <a:t>                2021                2022  </a:t>
                      </a:r>
                      <a:r>
                        <a:rPr sz="400" spc="0">
                          <a:solidFill>
                            <a:srgbClr val="7C7D80">
                              <a:alpha val="100000"/>
                            </a:srgbClr>
                          </a:solidFill>
                          <a:latin typeface="微软雅黑" panose="020b0503020204020204" charset="-122"/>
                          <a:ea typeface="微软雅黑" panose="020b0503020204020204" charset="-122"/>
                          <a:cs typeface="微软雅黑" panose="020b0503020204020204" charset="-122"/>
                        </a:rPr>
                        <a:t>              2023                2024                2025</a:t>
                      </a:r>
                      <a:endParaRPr lang="en-US" altLang="en-US" sz="400"/>
                    </a:p>
                  </a:txBody>
                  <a:tcPr marL="0" marR="0" marT="0" marB="0">
                    <a:lnL>
                      <a:noFill/>
                    </a:lnL>
                    <a:lnR>
                      <a:noFill/>
                    </a:lnR>
                    <a:lnT>
                      <a:noFill/>
                    </a:lnT>
                    <a:lnB>
                      <a:noFill/>
                    </a:lnB>
                  </a:tcPr>
                </a:tc>
              </a:tr>
            </a:tbl>
          </a:graphicData>
        </a:graphic>
      </p:graphicFrame>
      <p:sp>
        <p:nvSpPr>
          <p:cNvPr id="176" name="rect"/>
          <p:cNvSpPr/>
          <p:nvPr/>
        </p:nvSpPr>
        <p:spPr>
          <a:xfrm>
            <a:off x="8306150" y="4955154"/>
            <a:ext cx="6167507" cy="158749"/>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rect"/>
          <p:cNvSpPr/>
          <p:nvPr/>
        </p:nvSpPr>
        <p:spPr>
          <a:xfrm>
            <a:off x="8306150" y="5171054"/>
            <a:ext cx="6165149" cy="158749"/>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rect"/>
          <p:cNvSpPr/>
          <p:nvPr/>
        </p:nvSpPr>
        <p:spPr>
          <a:xfrm>
            <a:off x="8306150" y="5386953"/>
            <a:ext cx="6223452" cy="158749"/>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textbox 179"/>
          <p:cNvSpPr/>
          <p:nvPr/>
        </p:nvSpPr>
        <p:spPr>
          <a:xfrm>
            <a:off x="8331555" y="4958835"/>
            <a:ext cx="6210934" cy="5937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indent="1270" algn="l" rtl="0" eaLnBrk="0">
              <a:lnSpc>
                <a:spcPct val="124000"/>
              </a:lnSpc>
            </a:pPr>
            <a:r>
              <a:rPr sz="1000" spc="10">
                <a:solidFill>
                  <a:srgbClr val="231F20">
                    <a:alpha val="100000"/>
                  </a:srgbClr>
                </a:solidFill>
                <a:latin typeface="微软雅黑" panose="020b0503020204020204" charset="-122"/>
                <a:ea typeface="微软雅黑" panose="020b0503020204020204" charset="-122"/>
                <a:cs typeface="微软雅黑" panose="020b0503020204020204" charset="-122"/>
              </a:rPr>
              <a:t>与线下经</a:t>
            </a:r>
            <a:r>
              <a:rPr sz="1000" spc="0">
                <a:solidFill>
                  <a:srgbClr val="231F20">
                    <a:alpha val="100000"/>
                  </a:srgbClr>
                </a:solidFill>
                <a:latin typeface="微软雅黑" panose="020b0503020204020204" charset="-122"/>
                <a:ea typeface="微软雅黑" panose="020b0503020204020204" charset="-122"/>
                <a:cs typeface="微软雅黑" panose="020b0503020204020204" charset="-122"/>
              </a:rPr>
              <a:t>营情况相比，美容美体线上经营情况向好。</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美团平台数据显示，2023年1-8月美容美体交易规模同比   </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2022年同期增长104.2%，相比2019年同期增长193.7%，2023年前三季度生活</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美</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容交易额已超过2022年全年交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易水平。据美团到店综合丽人及医美商业分</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析团队测算，2019年美容美体到店体验服务的线上化率不足1.5%，   </a:t>
            </a:r>
            <a:endParaRPr lang="en-US" altLang="en-US" sz="1000"/>
          </a:p>
        </p:txBody>
      </p:sp>
      <p:grpSp>
        <p:nvGrpSpPr>
          <p:cNvPr id="6" name="group 6"/>
          <p:cNvGrpSpPr/>
          <p:nvPr/>
        </p:nvGrpSpPr>
        <p:grpSpPr>
          <a:xfrm rot="21600000">
            <a:off x="3080745" y="6492109"/>
            <a:ext cx="1687271" cy="1683003"/>
            <a:chExt cx="1687271" cy="1683003"/>
          </a:xfrm>
        </p:grpSpPr>
        <p:pic>
          <p:nvPicPr>
            <p:cNvPr id="180" name="picture 180"/>
            <p:cNvPicPr>
              <a:picLocks noChangeAspect="1"/>
            </p:cNvPicPr>
            <p:nvPr/>
          </p:nvPicPr>
          <p:blipFill>
            <a:blip r:embed="rId3"/>
            <a:stretch>
              <a:fillRect/>
            </a:stretch>
          </p:blipFill>
          <p:spPr>
            <a:xfrm rot="21600000">
              <a:off x="78397" y="0"/>
              <a:ext cx="1608874" cy="1683003"/>
            </a:xfrm>
            <a:prstGeom prst="rect">
              <a:avLst/>
            </a:prstGeom>
          </p:spPr>
        </p:pic>
        <p:pic>
          <p:nvPicPr>
            <p:cNvPr id="181" name="picture 181"/>
            <p:cNvPicPr>
              <a:picLocks noChangeAspect="1"/>
            </p:cNvPicPr>
            <p:nvPr/>
          </p:nvPicPr>
          <p:blipFill>
            <a:blip r:embed="rId4"/>
            <a:stretch>
              <a:fillRect/>
            </a:stretch>
          </p:blipFill>
          <p:spPr>
            <a:xfrm rot="21600000">
              <a:off x="0" y="0"/>
              <a:ext cx="850468" cy="1200527"/>
            </a:xfrm>
            <a:prstGeom prst="rect">
              <a:avLst/>
            </a:prstGeom>
          </p:spPr>
        </p:pic>
        <p:sp>
          <p:nvSpPr>
            <p:cNvPr id="182" name="textbox 182"/>
            <p:cNvSpPr/>
            <p:nvPr/>
          </p:nvSpPr>
          <p:spPr>
            <a:xfrm>
              <a:off x="102277" y="492539"/>
              <a:ext cx="1424939" cy="6311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6365" algn="l" rtl="0" eaLnBrk="0">
                <a:lnSpc>
                  <a:spcPct val="96000"/>
                </a:lnSpc>
              </a:pPr>
              <a:r>
                <a:rPr sz="700" spc="-10">
                  <a:solidFill>
                    <a:srgbClr val="7C7D80">
                      <a:alpha val="100000"/>
                    </a:srgbClr>
                  </a:solidFill>
                  <a:latin typeface="微软雅黑" panose="020b0503020204020204" charset="-122"/>
                  <a:ea typeface="微软雅黑" panose="020b0503020204020204" charset="-122"/>
                  <a:cs typeface="微软雅黑" panose="020b0503020204020204" charset="-122"/>
                </a:rPr>
                <a:t>27</a:t>
              </a:r>
              <a:r>
                <a:rPr sz="700" spc="0">
                  <a:solidFill>
                    <a:srgbClr val="7C7D80">
                      <a:alpha val="100000"/>
                    </a:srgbClr>
                  </a:solidFill>
                  <a:latin typeface="微软雅黑" panose="020b0503020204020204" charset="-122"/>
                  <a:ea typeface="微软雅黑" panose="020b0503020204020204" charset="-122"/>
                  <a:cs typeface="微软雅黑" panose="020b0503020204020204" charset="-122"/>
                </a:rPr>
                <a:t>.7%</a:t>
              </a:r>
              <a:endParaRPr lang="en-US" altLang="en-US" sz="700"/>
            </a:p>
            <a:p>
              <a:pPr algn="l" rtl="0" eaLnBrk="0">
                <a:lnSpc>
                  <a:spcPct val="101000"/>
                </a:lnSpc>
              </a:pPr>
              <a:endParaRPr lang="en-US" altLang="en-US" sz="1000"/>
            </a:p>
            <a:p>
              <a:pPr algn="l" rtl="0" eaLnBrk="0">
                <a:lnSpc>
                  <a:spcPct val="101000"/>
                </a:lnSpc>
              </a:pPr>
              <a:endParaRPr lang="en-US" altLang="en-US" sz="1000"/>
            </a:p>
            <a:p>
              <a:pPr algn="r" rtl="0" eaLnBrk="0">
                <a:lnSpc>
                  <a:spcPct val="84000"/>
                </a:lnSpc>
                <a:spcBef>
                  <a:spcPts val="190"/>
                </a:spcBef>
              </a:pPr>
              <a:r>
                <a:rPr sz="600" spc="60">
                  <a:solidFill>
                    <a:srgbClr val="7C7D80">
                      <a:alpha val="100000"/>
                    </a:srgbClr>
                  </a:solidFill>
                  <a:latin typeface="微软雅黑" panose="020b0503020204020204" charset="-122"/>
                  <a:ea typeface="微软雅黑" panose="020b0503020204020204" charset="-122"/>
                  <a:cs typeface="微软雅黑" panose="020b0503020204020204" charset="-122"/>
                </a:rPr>
                <a:t>68.0</a:t>
              </a: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a:t>
              </a:r>
              <a:endParaRPr lang="en-US" altLang="en-US" sz="600"/>
            </a:p>
            <a:p>
              <a:pPr marL="12700" algn="l" rtl="0" eaLnBrk="0">
                <a:lnSpc>
                  <a:spcPts val="745"/>
                </a:lnSpc>
              </a:pPr>
              <a:r>
                <a:rPr sz="600" spc="60">
                  <a:solidFill>
                    <a:srgbClr val="7C7D80">
                      <a:alpha val="100000"/>
                    </a:srgbClr>
                  </a:solidFill>
                  <a:latin typeface="微软雅黑" panose="020b0503020204020204" charset="-122"/>
                  <a:ea typeface="微软雅黑" panose="020b0503020204020204" charset="-122"/>
                  <a:cs typeface="微软雅黑" panose="020b0503020204020204" charset="-122"/>
                </a:rPr>
                <a:t>4.3</a:t>
              </a:r>
              <a:r>
                <a:rPr sz="600" spc="50">
                  <a:solidFill>
                    <a:srgbClr val="7C7D80">
                      <a:alpha val="100000"/>
                    </a:srgbClr>
                  </a:solidFill>
                  <a:latin typeface="微软雅黑" panose="020b0503020204020204" charset="-122"/>
                  <a:ea typeface="微软雅黑" panose="020b0503020204020204" charset="-122"/>
                  <a:cs typeface="微软雅黑" panose="020b0503020204020204" charset="-122"/>
                </a:rPr>
                <a:t>%</a:t>
              </a:r>
              <a:endParaRPr lang="en-US" altLang="en-US" sz="600"/>
            </a:p>
          </p:txBody>
        </p:sp>
      </p:grpSp>
      <p:grpSp>
        <p:nvGrpSpPr>
          <p:cNvPr id="8" name="group 8"/>
          <p:cNvGrpSpPr/>
          <p:nvPr/>
        </p:nvGrpSpPr>
        <p:grpSpPr>
          <a:xfrm rot="21600000">
            <a:off x="8780150" y="1958321"/>
            <a:ext cx="1673328" cy="1677575"/>
            <a:chExt cx="1673328" cy="1677575"/>
          </a:xfrm>
        </p:grpSpPr>
        <p:pic>
          <p:nvPicPr>
            <p:cNvPr id="183" name="picture 183"/>
            <p:cNvPicPr>
              <a:picLocks noChangeAspect="1"/>
            </p:cNvPicPr>
            <p:nvPr/>
          </p:nvPicPr>
          <p:blipFill>
            <a:blip r:embed="rId5"/>
            <a:stretch>
              <a:fillRect/>
            </a:stretch>
          </p:blipFill>
          <p:spPr>
            <a:xfrm rot="21600000">
              <a:off x="76604" y="0"/>
              <a:ext cx="1596724" cy="1677575"/>
            </a:xfrm>
            <a:prstGeom prst="rect">
              <a:avLst/>
            </a:prstGeom>
          </p:spPr>
        </p:pic>
        <p:pic>
          <p:nvPicPr>
            <p:cNvPr id="184" name="picture 184"/>
            <p:cNvPicPr>
              <a:picLocks noChangeAspect="1"/>
            </p:cNvPicPr>
            <p:nvPr/>
          </p:nvPicPr>
          <p:blipFill>
            <a:blip r:embed="rId6"/>
            <a:stretch>
              <a:fillRect/>
            </a:stretch>
          </p:blipFill>
          <p:spPr>
            <a:xfrm rot="21600000">
              <a:off x="613316" y="6"/>
              <a:ext cx="228725" cy="826702"/>
            </a:xfrm>
            <a:prstGeom prst="rect">
              <a:avLst/>
            </a:prstGeom>
          </p:spPr>
        </p:pic>
        <p:pic>
          <p:nvPicPr>
            <p:cNvPr id="185" name="picture 185"/>
            <p:cNvPicPr>
              <a:picLocks noChangeAspect="1"/>
            </p:cNvPicPr>
            <p:nvPr/>
          </p:nvPicPr>
          <p:blipFill>
            <a:blip r:embed="rId7"/>
            <a:stretch>
              <a:fillRect/>
            </a:stretch>
          </p:blipFill>
          <p:spPr>
            <a:xfrm rot="21600000">
              <a:off x="0" y="28168"/>
              <a:ext cx="842071" cy="1167663"/>
            </a:xfrm>
            <a:prstGeom prst="rect">
              <a:avLst/>
            </a:prstGeom>
          </p:spPr>
        </p:pic>
        <p:sp>
          <p:nvSpPr>
            <p:cNvPr id="186" name="textbox 186"/>
            <p:cNvSpPr/>
            <p:nvPr/>
          </p:nvSpPr>
          <p:spPr>
            <a:xfrm>
              <a:off x="211267" y="136970"/>
              <a:ext cx="1287144" cy="9563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480695" algn="l" rtl="0" eaLnBrk="0">
                <a:lnSpc>
                  <a:spcPct val="94000"/>
                </a:lnSpc>
              </a:pPr>
              <a:r>
                <a:rPr sz="700" spc="-10">
                  <a:solidFill>
                    <a:srgbClr val="7C7D80">
                      <a:alpha val="100000"/>
                    </a:srgbClr>
                  </a:solidFill>
                  <a:latin typeface="微软雅黑" panose="020b0503020204020204" charset="-122"/>
                  <a:ea typeface="微软雅黑" panose="020b0503020204020204" charset="-122"/>
                  <a:cs typeface="微软雅黑" panose="020b0503020204020204" charset="-122"/>
                </a:rPr>
                <a:t>6%</a:t>
              </a:r>
              <a:endParaRPr lang="en-US" altLang="en-US" sz="700"/>
            </a:p>
            <a:p>
              <a:pPr algn="l" rtl="0" eaLnBrk="0">
                <a:lnSpc>
                  <a:spcPct val="121000"/>
                </a:lnSpc>
              </a:pPr>
              <a:endParaRPr lang="en-US" altLang="en-US" sz="1000"/>
            </a:p>
            <a:p>
              <a:pPr algn="l" rtl="0" eaLnBrk="0">
                <a:lnSpc>
                  <a:spcPct val="121000"/>
                </a:lnSpc>
              </a:pPr>
              <a:endParaRPr lang="en-US" altLang="en-US" sz="1000"/>
            </a:p>
            <a:p>
              <a:pPr marL="12700" algn="l" rtl="0" eaLnBrk="0">
                <a:lnSpc>
                  <a:spcPct val="94000"/>
                </a:lnSpc>
                <a:spcBef>
                  <a:spcPts val="210"/>
                </a:spcBef>
              </a:pPr>
              <a:r>
                <a:rPr sz="700" spc="-10">
                  <a:solidFill>
                    <a:srgbClr val="7C7D80">
                      <a:alpha val="100000"/>
                    </a:srgbClr>
                  </a:solidFill>
                  <a:latin typeface="微软雅黑" panose="020b0503020204020204" charset="-122"/>
                  <a:ea typeface="微软雅黑" panose="020b0503020204020204" charset="-122"/>
                  <a:cs typeface="微软雅黑" panose="020b0503020204020204" charset="-122"/>
                </a:rPr>
                <a:t>26.4</a:t>
              </a:r>
              <a:r>
                <a:rPr sz="700" spc="0">
                  <a:solidFill>
                    <a:srgbClr val="7C7D80">
                      <a:alpha val="100000"/>
                    </a:srgbClr>
                  </a:solidFill>
                  <a:latin typeface="微软雅黑" panose="020b0503020204020204" charset="-122"/>
                  <a:ea typeface="微软雅黑" panose="020b0503020204020204" charset="-122"/>
                  <a:cs typeface="微软雅黑" panose="020b0503020204020204" charset="-122"/>
                </a:rPr>
                <a:t>%</a:t>
              </a:r>
              <a:endParaRPr lang="en-US" altLang="en-US" sz="700"/>
            </a:p>
            <a:p>
              <a:pPr algn="l" rtl="0" eaLnBrk="0">
                <a:lnSpc>
                  <a:spcPct val="136000"/>
                </a:lnSpc>
              </a:pPr>
              <a:endParaRPr lang="en-US" altLang="en-US" sz="1000"/>
            </a:p>
            <a:p>
              <a:pPr algn="l" rtl="0" eaLnBrk="0">
                <a:lnSpc>
                  <a:spcPct val="177000"/>
                </a:lnSpc>
              </a:pPr>
              <a:endParaRPr lang="en-US" altLang="en-US" sz="100"/>
            </a:p>
            <a:p>
              <a:pPr algn="r" rtl="0" eaLnBrk="0">
                <a:lnSpc>
                  <a:spcPct val="94000"/>
                </a:lnSpc>
              </a:pPr>
              <a:r>
                <a:rPr sz="700" spc="-10">
                  <a:solidFill>
                    <a:srgbClr val="7C7D80">
                      <a:alpha val="100000"/>
                    </a:srgbClr>
                  </a:solidFill>
                  <a:latin typeface="微软雅黑" panose="020b0503020204020204" charset="-122"/>
                  <a:ea typeface="微软雅黑" panose="020b0503020204020204" charset="-122"/>
                  <a:cs typeface="微软雅黑" panose="020b0503020204020204" charset="-122"/>
                </a:rPr>
                <a:t>67.</a:t>
              </a:r>
              <a:r>
                <a:rPr sz="700" spc="0">
                  <a:solidFill>
                    <a:srgbClr val="7C7D80">
                      <a:alpha val="100000"/>
                    </a:srgbClr>
                  </a:solidFill>
                  <a:latin typeface="微软雅黑" panose="020b0503020204020204" charset="-122"/>
                  <a:ea typeface="微软雅黑" panose="020b0503020204020204" charset="-122"/>
                  <a:cs typeface="微软雅黑" panose="020b0503020204020204" charset="-122"/>
                </a:rPr>
                <a:t>6%</a:t>
              </a:r>
              <a:endParaRPr lang="en-US" altLang="en-US" sz="700"/>
            </a:p>
          </p:txBody>
        </p:sp>
      </p:grpSp>
      <p:grpSp>
        <p:nvGrpSpPr>
          <p:cNvPr id="10" name="group 10"/>
          <p:cNvGrpSpPr/>
          <p:nvPr/>
        </p:nvGrpSpPr>
        <p:grpSpPr>
          <a:xfrm rot="21600000">
            <a:off x="12334237" y="1958251"/>
            <a:ext cx="1663548" cy="1658163"/>
            <a:chExt cx="1663548" cy="1658163"/>
          </a:xfrm>
        </p:grpSpPr>
        <p:pic>
          <p:nvPicPr>
            <p:cNvPr id="187" name="picture 187"/>
            <p:cNvPicPr>
              <a:picLocks noChangeAspect="1"/>
            </p:cNvPicPr>
            <p:nvPr/>
          </p:nvPicPr>
          <p:blipFill>
            <a:blip r:embed="rId8"/>
            <a:stretch>
              <a:fillRect/>
            </a:stretch>
          </p:blipFill>
          <p:spPr>
            <a:xfrm rot="21600000">
              <a:off x="0" y="0"/>
              <a:ext cx="1663548" cy="1658163"/>
            </a:xfrm>
            <a:prstGeom prst="rect">
              <a:avLst/>
            </a:prstGeom>
          </p:spPr>
        </p:pic>
        <p:sp>
          <p:nvSpPr>
            <p:cNvPr id="188" name="textbox 188"/>
            <p:cNvSpPr/>
            <p:nvPr/>
          </p:nvSpPr>
          <p:spPr>
            <a:xfrm>
              <a:off x="236666" y="589402"/>
              <a:ext cx="1205864" cy="8991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algn="r" rtl="0" eaLnBrk="0">
                <a:lnSpc>
                  <a:spcPct val="79000"/>
                </a:lnSpc>
              </a:pPr>
              <a:r>
                <a:rPr sz="600" spc="60">
                  <a:solidFill>
                    <a:srgbClr val="7C7D80">
                      <a:alpha val="100000"/>
                    </a:srgbClr>
                  </a:solidFill>
                  <a:latin typeface="微软雅黑" panose="020b0503020204020204" charset="-122"/>
                  <a:ea typeface="微软雅黑" panose="020b0503020204020204" charset="-122"/>
                  <a:cs typeface="微软雅黑" panose="020b0503020204020204" charset="-122"/>
                </a:rPr>
                <a:t>40.3</a:t>
              </a: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a:t>
              </a:r>
              <a:endParaRPr lang="en-US" altLang="en-US" sz="600"/>
            </a:p>
            <a:p>
              <a:pPr marL="12700" algn="l" rtl="0" eaLnBrk="0">
                <a:lnSpc>
                  <a:spcPct val="98000"/>
                </a:lnSpc>
              </a:pPr>
              <a:r>
                <a:rPr sz="600" spc="60">
                  <a:solidFill>
                    <a:srgbClr val="7C7D80">
                      <a:alpha val="100000"/>
                    </a:srgbClr>
                  </a:solidFill>
                  <a:latin typeface="微软雅黑" panose="020b0503020204020204" charset="-122"/>
                  <a:ea typeface="微软雅黑" panose="020b0503020204020204" charset="-122"/>
                  <a:cs typeface="微软雅黑" panose="020b0503020204020204" charset="-122"/>
                </a:rPr>
                <a:t>45.2</a:t>
              </a: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a:t>
              </a:r>
              <a:endParaRPr lang="en-US" altLang="en-US" sz="600"/>
            </a:p>
            <a:p>
              <a:pPr algn="l" rtl="0" eaLnBrk="0">
                <a:lnSpc>
                  <a:spcPct val="129000"/>
                </a:lnSpc>
              </a:pPr>
              <a:endParaRPr lang="en-US" altLang="en-US" sz="1000"/>
            </a:p>
            <a:p>
              <a:pPr algn="l" rtl="0" eaLnBrk="0">
                <a:lnSpc>
                  <a:spcPct val="129000"/>
                </a:lnSpc>
              </a:pPr>
              <a:endParaRPr lang="en-US" altLang="en-US" sz="1000"/>
            </a:p>
            <a:p>
              <a:pPr algn="l" rtl="0" eaLnBrk="0">
                <a:lnSpc>
                  <a:spcPct val="129000"/>
                </a:lnSpc>
              </a:pPr>
              <a:endParaRPr lang="en-US" altLang="en-US" sz="1000"/>
            </a:p>
            <a:p>
              <a:pPr algn="l" rtl="0" eaLnBrk="0">
                <a:lnSpc>
                  <a:spcPct val="155000"/>
                </a:lnSpc>
              </a:pPr>
              <a:endParaRPr lang="en-US" altLang="en-US" sz="100"/>
            </a:p>
            <a:p>
              <a:pPr marL="497840" algn="l" rtl="0" eaLnBrk="0">
                <a:lnSpc>
                  <a:spcPts val="770"/>
                </a:lnSpc>
                <a:spcBef>
                  <a:spcPct val="0"/>
                </a:spcBef>
              </a:pPr>
              <a:r>
                <a:rPr sz="600" spc="50">
                  <a:solidFill>
                    <a:srgbClr val="7C7D80">
                      <a:alpha val="100000"/>
                    </a:srgbClr>
                  </a:solidFill>
                  <a:latin typeface="微软雅黑" panose="020b0503020204020204" charset="-122"/>
                  <a:ea typeface="微软雅黑" panose="020b0503020204020204" charset="-122"/>
                  <a:cs typeface="微软雅黑" panose="020b0503020204020204" charset="-122"/>
                </a:rPr>
                <a:t>14.5</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a:t>
              </a:r>
              <a:endParaRPr lang="en-US" altLang="en-US" sz="600"/>
            </a:p>
          </p:txBody>
        </p:sp>
      </p:grpSp>
      <p:sp>
        <p:nvSpPr>
          <p:cNvPr id="189" name="rect"/>
          <p:cNvSpPr/>
          <p:nvPr/>
        </p:nvSpPr>
        <p:spPr>
          <a:xfrm>
            <a:off x="8304510" y="749020"/>
            <a:ext cx="6165460" cy="158749"/>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0" name="rect"/>
          <p:cNvSpPr/>
          <p:nvPr/>
        </p:nvSpPr>
        <p:spPr>
          <a:xfrm>
            <a:off x="8304510" y="964918"/>
            <a:ext cx="6171367" cy="158749"/>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1" name="textbox 191"/>
          <p:cNvSpPr/>
          <p:nvPr/>
        </p:nvSpPr>
        <p:spPr>
          <a:xfrm>
            <a:off x="8328263" y="752572"/>
            <a:ext cx="6127750" cy="3778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3000"/>
              </a:lnSpc>
            </a:pPr>
            <a:endParaRPr lang="en-US" altLang="en-US" sz="100"/>
          </a:p>
          <a:p>
            <a:pPr marL="15875" indent="-3175" algn="l" rtl="0" eaLnBrk="0">
              <a:lnSpc>
                <a:spcPct val="116000"/>
              </a:lnSpc>
            </a:pPr>
            <a:r>
              <a:rPr sz="1000" spc="-50">
                <a:solidFill>
                  <a:srgbClr val="231F20">
                    <a:alpha val="100000"/>
                  </a:srgbClr>
                </a:solidFill>
                <a:latin typeface="微软雅黑" panose="020b0503020204020204" charset="-122"/>
                <a:ea typeface="微软雅黑" panose="020b0503020204020204" charset="-122"/>
                <a:cs typeface="微软雅黑" panose="020b0503020204020204" charset="-122"/>
              </a:rPr>
              <a:t>从整体经营看，美容美体行业客单价下降明显，经营恢复不及预期。</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问卷结果显示，67.6%的从</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业</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者反馈截止2023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年8月其所在门店的经营情况尚未恢复至疫情前水平，26.4%的从业者反馈其所在门店的经营情况已</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经恢复，仅</a:t>
            </a:r>
            <a:endParaRPr lang="en-US" altLang="en-US" sz="1000"/>
          </a:p>
        </p:txBody>
      </p:sp>
      <p:sp>
        <p:nvSpPr>
          <p:cNvPr id="192" name="rect"/>
          <p:cNvSpPr/>
          <p:nvPr/>
        </p:nvSpPr>
        <p:spPr>
          <a:xfrm>
            <a:off x="861940" y="5549290"/>
            <a:ext cx="6166419" cy="158748"/>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3" name="rect"/>
          <p:cNvSpPr/>
          <p:nvPr/>
        </p:nvSpPr>
        <p:spPr>
          <a:xfrm>
            <a:off x="861940" y="5765189"/>
            <a:ext cx="6163574" cy="158748"/>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4" name="textbox 194"/>
          <p:cNvSpPr/>
          <p:nvPr/>
        </p:nvSpPr>
        <p:spPr>
          <a:xfrm>
            <a:off x="885186" y="5552969"/>
            <a:ext cx="6123304" cy="3778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3000"/>
              </a:lnSpc>
            </a:pPr>
            <a:endParaRPr lang="en-US" altLang="en-US" sz="100"/>
          </a:p>
          <a:p>
            <a:pPr marL="15240" indent="-2540" algn="l" rtl="0" eaLnBrk="0">
              <a:lnSpc>
                <a:spcPct val="116000"/>
              </a:lnSpc>
            </a:pPr>
            <a:r>
              <a:rPr sz="1000" spc="-30">
                <a:solidFill>
                  <a:srgbClr val="231F20">
                    <a:alpha val="100000"/>
                  </a:srgbClr>
                </a:solidFill>
                <a:latin typeface="微软雅黑" panose="020b0503020204020204" charset="-122"/>
                <a:ea typeface="微软雅黑" panose="020b0503020204020204" charset="-122"/>
                <a:cs typeface="微软雅黑" panose="020b0503020204020204" charset="-122"/>
              </a:rPr>
              <a:t>尽管疫情对行业冲击严重，但美容美体整体行业整体韧性较强。</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疫情期间美</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容美体行业不断优化经营模型，放缓 </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扩张步伐，合理收缩经营门店规模，稳健经营情况。问卷调查结果显示，近70%的从业者表示</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其门店在疫情期间保</a:t>
            </a:r>
            <a:endParaRPr lang="en-US" altLang="en-US" sz="1000"/>
          </a:p>
        </p:txBody>
      </p:sp>
      <p:sp>
        <p:nvSpPr>
          <p:cNvPr id="195" name="textbox 195"/>
          <p:cNvSpPr/>
          <p:nvPr/>
        </p:nvSpPr>
        <p:spPr>
          <a:xfrm>
            <a:off x="8327247" y="1402177"/>
            <a:ext cx="6129020" cy="3759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3335" indent="-635" algn="l" rtl="0" eaLnBrk="0">
              <a:lnSpc>
                <a:spcPct val="115000"/>
              </a:lnSpc>
            </a:pP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45.2%的从业者反馈其所在门店的客单价相较疫情前有所</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下降，40.3%的从业者反馈其所在门店的客单价基本 </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保持不变，仅有14.5%的从业者反馈其所在门店的客单价有所提</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升(见图5) 。</a:t>
            </a:r>
            <a:endParaRPr lang="en-US" altLang="en-US" sz="1000"/>
          </a:p>
        </p:txBody>
      </p:sp>
      <p:sp>
        <p:nvSpPr>
          <p:cNvPr id="196" name="rect"/>
          <p:cNvSpPr/>
          <p:nvPr/>
        </p:nvSpPr>
        <p:spPr>
          <a:xfrm>
            <a:off x="874629" y="1461235"/>
            <a:ext cx="6171791" cy="158748"/>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7" name="rect"/>
          <p:cNvSpPr/>
          <p:nvPr/>
        </p:nvSpPr>
        <p:spPr>
          <a:xfrm>
            <a:off x="874629" y="1245337"/>
            <a:ext cx="6171836" cy="158748"/>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8" name="textbox 198"/>
          <p:cNvSpPr/>
          <p:nvPr/>
        </p:nvSpPr>
        <p:spPr>
          <a:xfrm>
            <a:off x="900033" y="1250920"/>
            <a:ext cx="6126479" cy="3759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4605" indent="-1905" algn="l" rtl="0" eaLnBrk="0">
              <a:lnSpc>
                <a:spcPct val="115000"/>
              </a:lnSpc>
            </a:pP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2022年我国美容美体行业的市场规模约4350亿元，2018-2022年复合增长率为4.7%，受疫情影响</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美容美体行业 </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市场规模在2020-2022年间有所缩减，但随着疫情的放开，美容美体行业的市场规模将持续增长，预</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计</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2023年行</a:t>
            </a:r>
            <a:endParaRPr lang="en-US" altLang="en-US" sz="1000"/>
          </a:p>
        </p:txBody>
      </p:sp>
      <p:sp>
        <p:nvSpPr>
          <p:cNvPr id="199" name="textbox 199"/>
          <p:cNvSpPr/>
          <p:nvPr/>
        </p:nvSpPr>
        <p:spPr>
          <a:xfrm>
            <a:off x="11880486" y="3748418"/>
            <a:ext cx="2579370" cy="5695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594995" algn="l" rtl="0" eaLnBrk="0">
              <a:lnSpc>
                <a:spcPct val="89000"/>
              </a:lnSpc>
              <a:tabLst>
                <a:tab pos="647700"/>
              </a:tabLst>
            </a:pPr>
            <a:r>
              <a:rPr sz="700" spc="0">
                <a:solidFill>
                  <a:srgbClr val="7C7D80">
                    <a:alpha val="100000"/>
                  </a:srgbClr>
                </a:solidFill>
                <a:latin typeface="微软雅黑" panose="020b0503020204020204" charset="-122"/>
                <a:ea typeface="微软雅黑" panose="020b0503020204020204" charset="-122"/>
                <a:cs typeface="微软雅黑" panose="020b0503020204020204" charset="-122"/>
              </a:rPr>
              <a:t>	</a:t>
            </a:r>
            <a:r>
              <a:rPr sz="700" spc="10">
                <a:solidFill>
                  <a:srgbClr val="7C7D80">
                    <a:alpha val="100000"/>
                  </a:srgbClr>
                </a:solidFill>
                <a:latin typeface="微软雅黑" panose="020b0503020204020204" charset="-122"/>
                <a:ea typeface="微软雅黑" panose="020b0503020204020204" charset="-122"/>
                <a:cs typeface="微软雅黑" panose="020b0503020204020204" charset="-122"/>
              </a:rPr>
              <a:t>基本保持不变   </a:t>
            </a:r>
            <a:r>
              <a:rPr sz="700" spc="0">
                <a:solidFill>
                  <a:srgbClr val="7C7D80">
                    <a:alpha val="100000"/>
                  </a:srgbClr>
                </a:solidFill>
                <a:latin typeface="微软雅黑" panose="020b0503020204020204" charset="-122"/>
                <a:ea typeface="微软雅黑" panose="020b0503020204020204" charset="-122"/>
                <a:cs typeface="微软雅黑" panose="020b0503020204020204" charset="-122"/>
              </a:rPr>
              <a:t>      增加         减少</a:t>
            </a:r>
            <a:endParaRPr lang="en-US" altLang="en-US" sz="700"/>
          </a:p>
          <a:p>
            <a:pPr algn="l" rtl="0" eaLnBrk="0">
              <a:lnSpc>
                <a:spcPct val="133000"/>
              </a:lnSpc>
            </a:pPr>
            <a:endParaRPr lang="en-US" altLang="en-US" sz="1000"/>
          </a:p>
          <a:p>
            <a:pPr marL="315595" algn="l" rtl="0" eaLnBrk="0">
              <a:lnSpc>
                <a:spcPct val="86000"/>
              </a:lnSpc>
              <a:spcBef>
                <a:spcPts val="220"/>
              </a:spcBef>
            </a:pPr>
            <a:r>
              <a:rPr sz="700" spc="-10">
                <a:solidFill>
                  <a:srgbClr val="57585A">
                    <a:alpha val="100000"/>
                  </a:srgbClr>
                </a:solidFill>
                <a:latin typeface="微软雅黑" panose="020b0503020204020204" charset="-122"/>
                <a:ea typeface="微软雅黑" panose="020b0503020204020204" charset="-122"/>
                <a:cs typeface="微软雅黑" panose="020b0503020204020204" charset="-122"/>
              </a:rPr>
              <a:t>图5 与疫情前(2019) 相比美容美体</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门店客单价情况</a:t>
            </a:r>
            <a:endParaRPr lang="en-US" altLang="en-US" sz="700"/>
          </a:p>
          <a:p>
            <a:pPr algn="l" rtl="0" eaLnBrk="0">
              <a:lnSpc>
                <a:spcPct val="115000"/>
              </a:lnSpc>
            </a:pPr>
            <a:endParaRPr lang="en-US" altLang="en-US" sz="200"/>
          </a:p>
          <a:p>
            <a:pPr marL="12700" algn="l" rtl="0" eaLnBrk="0">
              <a:lnSpc>
                <a:spcPct val="86000"/>
              </a:lnSpc>
              <a:spcBef>
                <a:spcPct val="0"/>
              </a:spcBef>
            </a:pPr>
            <a:r>
              <a:rPr sz="700" spc="-30">
                <a:solidFill>
                  <a:srgbClr val="57585A">
                    <a:alpha val="100000"/>
                  </a:srgbClr>
                </a:solidFill>
                <a:latin typeface="微软雅黑" panose="020b0503020204020204" charset="-122"/>
                <a:ea typeface="微软雅黑" panose="020b0503020204020204" charset="-122"/>
                <a:cs typeface="微软雅黑" panose="020b0503020204020204" charset="-122"/>
              </a:rPr>
              <a:t>数据来源：美团研究院、美团到店综合丽人及医美业务部(</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N</a:t>
            </a:r>
            <a:r>
              <a:rPr sz="700" spc="-30">
                <a:solidFill>
                  <a:srgbClr val="57585A">
                    <a:alpha val="100000"/>
                  </a:srgbClr>
                </a:solidFill>
                <a:latin typeface="微软雅黑" panose="020b0503020204020204" charset="-122"/>
                <a:ea typeface="微软雅黑" panose="020b0503020204020204" charset="-122"/>
                <a:cs typeface="微软雅黑" panose="020b0503020204020204" charset="-122"/>
              </a:rPr>
              <a:t>=196</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6)</a:t>
            </a:r>
            <a:endParaRPr lang="en-US" altLang="en-US" sz="700"/>
          </a:p>
        </p:txBody>
      </p:sp>
      <p:pic>
        <p:nvPicPr>
          <p:cNvPr id="200" name="picture 200"/>
          <p:cNvPicPr>
            <a:picLocks noChangeAspect="1"/>
          </p:cNvPicPr>
          <p:nvPr/>
        </p:nvPicPr>
        <p:blipFill>
          <a:blip r:embed="rId9"/>
          <a:stretch>
            <a:fillRect/>
          </a:stretch>
        </p:blipFill>
        <p:spPr>
          <a:xfrm rot="21600000">
            <a:off x="13572644" y="3782326"/>
            <a:ext cx="46519" cy="50000"/>
          </a:xfrm>
          <a:prstGeom prst="rect">
            <a:avLst/>
          </a:prstGeom>
        </p:spPr>
      </p:pic>
      <p:pic>
        <p:nvPicPr>
          <p:cNvPr id="201" name="picture 201"/>
          <p:cNvPicPr>
            <a:picLocks noChangeAspect="1"/>
          </p:cNvPicPr>
          <p:nvPr/>
        </p:nvPicPr>
        <p:blipFill>
          <a:blip r:embed="rId10"/>
          <a:stretch>
            <a:fillRect/>
          </a:stretch>
        </p:blipFill>
        <p:spPr>
          <a:xfrm rot="21600000">
            <a:off x="13154310" y="3782326"/>
            <a:ext cx="46519" cy="50000"/>
          </a:xfrm>
          <a:prstGeom prst="rect">
            <a:avLst/>
          </a:prstGeom>
        </p:spPr>
      </p:pic>
      <p:pic>
        <p:nvPicPr>
          <p:cNvPr id="202" name="picture 202"/>
          <p:cNvPicPr>
            <a:picLocks noChangeAspect="1"/>
          </p:cNvPicPr>
          <p:nvPr/>
        </p:nvPicPr>
        <p:blipFill>
          <a:blip r:embed="rId11"/>
          <a:stretch>
            <a:fillRect/>
          </a:stretch>
        </p:blipFill>
        <p:spPr>
          <a:xfrm rot="21600000">
            <a:off x="12428892" y="3782326"/>
            <a:ext cx="46520" cy="50000"/>
          </a:xfrm>
          <a:prstGeom prst="rect">
            <a:avLst/>
          </a:prstGeom>
        </p:spPr>
      </p:pic>
      <p:sp>
        <p:nvSpPr>
          <p:cNvPr id="203" name="textbox 203"/>
          <p:cNvSpPr/>
          <p:nvPr/>
        </p:nvSpPr>
        <p:spPr>
          <a:xfrm>
            <a:off x="8329905" y="3760968"/>
            <a:ext cx="2579370" cy="5568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498475" algn="l" rtl="0" eaLnBrk="0">
              <a:lnSpc>
                <a:spcPct val="89000"/>
              </a:lnSpc>
              <a:tabLst>
                <a:tab pos="558800"/>
              </a:tabLst>
            </a:pPr>
            <a:r>
              <a:rPr sz="700" spc="0">
                <a:solidFill>
                  <a:srgbClr val="7C7D80">
                    <a:alpha val="100000"/>
                  </a:srgbClr>
                </a:solidFill>
                <a:latin typeface="微软雅黑" panose="020b0503020204020204" charset="-122"/>
                <a:ea typeface="微软雅黑" panose="020b0503020204020204" charset="-122"/>
                <a:cs typeface="微软雅黑" panose="020b0503020204020204" charset="-122"/>
              </a:rPr>
              <a:t>	</a:t>
            </a:r>
            <a:r>
              <a:rPr sz="700" spc="10">
                <a:solidFill>
                  <a:srgbClr val="7C7D80">
                    <a:alpha val="100000"/>
                  </a:srgbClr>
                </a:solidFill>
                <a:latin typeface="微软雅黑" panose="020b0503020204020204" charset="-122"/>
                <a:ea typeface="微软雅黑" panose="020b0503020204020204" charset="-122"/>
                <a:cs typeface="微软雅黑" panose="020b0503020204020204" charset="-122"/>
              </a:rPr>
              <a:t>尚未恢复         已经恢</a:t>
            </a:r>
            <a:r>
              <a:rPr sz="700" spc="0">
                <a:solidFill>
                  <a:srgbClr val="7C7D80">
                    <a:alpha val="100000"/>
                  </a:srgbClr>
                </a:solidFill>
                <a:latin typeface="微软雅黑" panose="020b0503020204020204" charset="-122"/>
                <a:ea typeface="微软雅黑" panose="020b0503020204020204" charset="-122"/>
                <a:cs typeface="微软雅黑" panose="020b0503020204020204" charset="-122"/>
              </a:rPr>
              <a:t>复         已经超过</a:t>
            </a:r>
            <a:endParaRPr lang="en-US" altLang="en-US" sz="700"/>
          </a:p>
          <a:p>
            <a:pPr algn="l" rtl="0" eaLnBrk="0">
              <a:lnSpc>
                <a:spcPct val="125000"/>
              </a:lnSpc>
            </a:pPr>
            <a:endParaRPr lang="en-US" altLang="en-US" sz="1000"/>
          </a:p>
          <a:p>
            <a:pPr marL="271145" algn="l" rtl="0" eaLnBrk="0">
              <a:lnSpc>
                <a:spcPct val="86000"/>
              </a:lnSpc>
              <a:spcBef>
                <a:spcPts val="215"/>
              </a:spcBef>
            </a:pPr>
            <a:r>
              <a:rPr sz="700" spc="-10">
                <a:solidFill>
                  <a:srgbClr val="57585A">
                    <a:alpha val="100000"/>
                  </a:srgbClr>
                </a:solidFill>
                <a:latin typeface="微软雅黑" panose="020b0503020204020204" charset="-122"/>
                <a:ea typeface="微软雅黑" panose="020b0503020204020204" charset="-122"/>
                <a:cs typeface="微软雅黑" panose="020b0503020204020204" charset="-122"/>
              </a:rPr>
              <a:t>图4 与疫情前(2019) 相比美容美体</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门店经营恢复情况</a:t>
            </a:r>
            <a:endParaRPr lang="en-US" altLang="en-US" sz="700"/>
          </a:p>
          <a:p>
            <a:pPr algn="l" rtl="0" eaLnBrk="0">
              <a:lnSpc>
                <a:spcPct val="115000"/>
              </a:lnSpc>
            </a:pPr>
            <a:endParaRPr lang="en-US" altLang="en-US" sz="200"/>
          </a:p>
          <a:p>
            <a:pPr marL="12700" algn="l" rtl="0" eaLnBrk="0">
              <a:lnSpc>
                <a:spcPct val="86000"/>
              </a:lnSpc>
              <a:spcBef>
                <a:spcPct val="0"/>
              </a:spcBef>
            </a:pPr>
            <a:r>
              <a:rPr sz="700" spc="-30">
                <a:solidFill>
                  <a:srgbClr val="57585A">
                    <a:alpha val="100000"/>
                  </a:srgbClr>
                </a:solidFill>
                <a:latin typeface="微软雅黑" panose="020b0503020204020204" charset="-122"/>
                <a:ea typeface="微软雅黑" panose="020b0503020204020204" charset="-122"/>
                <a:cs typeface="微软雅黑" panose="020b0503020204020204" charset="-122"/>
              </a:rPr>
              <a:t>数据来源：美团研究院、美团到店综合丽人及医美业务部(</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N</a:t>
            </a:r>
            <a:r>
              <a:rPr sz="700" spc="-30">
                <a:solidFill>
                  <a:srgbClr val="57585A">
                    <a:alpha val="100000"/>
                  </a:srgbClr>
                </a:solidFill>
                <a:latin typeface="微软雅黑" panose="020b0503020204020204" charset="-122"/>
                <a:ea typeface="微软雅黑" panose="020b0503020204020204" charset="-122"/>
                <a:cs typeface="微软雅黑" panose="020b0503020204020204" charset="-122"/>
              </a:rPr>
              <a:t>=196</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6)</a:t>
            </a:r>
            <a:endParaRPr lang="en-US" altLang="en-US" sz="700"/>
          </a:p>
        </p:txBody>
      </p:sp>
      <p:pic>
        <p:nvPicPr>
          <p:cNvPr id="204" name="picture 204"/>
          <p:cNvPicPr>
            <a:picLocks noChangeAspect="1"/>
          </p:cNvPicPr>
          <p:nvPr/>
        </p:nvPicPr>
        <p:blipFill>
          <a:blip r:embed="rId9"/>
          <a:stretch>
            <a:fillRect/>
          </a:stretch>
        </p:blipFill>
        <p:spPr>
          <a:xfrm rot="21600000">
            <a:off x="9986048" y="3794315"/>
            <a:ext cx="46850" cy="50368"/>
          </a:xfrm>
          <a:prstGeom prst="rect">
            <a:avLst/>
          </a:prstGeom>
        </p:spPr>
      </p:pic>
      <p:pic>
        <p:nvPicPr>
          <p:cNvPr id="205" name="picture 205"/>
          <p:cNvPicPr>
            <a:picLocks noChangeAspect="1"/>
          </p:cNvPicPr>
          <p:nvPr/>
        </p:nvPicPr>
        <p:blipFill>
          <a:blip r:embed="rId10"/>
          <a:stretch>
            <a:fillRect/>
          </a:stretch>
        </p:blipFill>
        <p:spPr>
          <a:xfrm rot="21600000">
            <a:off x="9323878" y="3794315"/>
            <a:ext cx="46850" cy="50368"/>
          </a:xfrm>
          <a:prstGeom prst="rect">
            <a:avLst/>
          </a:prstGeom>
        </p:spPr>
      </p:pic>
      <p:pic>
        <p:nvPicPr>
          <p:cNvPr id="206" name="picture 206"/>
          <p:cNvPicPr>
            <a:picLocks noChangeAspect="1"/>
          </p:cNvPicPr>
          <p:nvPr/>
        </p:nvPicPr>
        <p:blipFill>
          <a:blip r:embed="rId11"/>
          <a:stretch>
            <a:fillRect/>
          </a:stretch>
        </p:blipFill>
        <p:spPr>
          <a:xfrm rot="21600000">
            <a:off x="8781262" y="3794315"/>
            <a:ext cx="46850" cy="50368"/>
          </a:xfrm>
          <a:prstGeom prst="rect">
            <a:avLst/>
          </a:prstGeom>
        </p:spPr>
      </p:pic>
      <p:sp>
        <p:nvSpPr>
          <p:cNvPr id="207" name="rect"/>
          <p:cNvSpPr/>
          <p:nvPr/>
        </p:nvSpPr>
        <p:spPr>
          <a:xfrm>
            <a:off x="8304510" y="1180817"/>
            <a:ext cx="3531996" cy="158749"/>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8" name="textbox 208"/>
          <p:cNvSpPr/>
          <p:nvPr/>
        </p:nvSpPr>
        <p:spPr>
          <a:xfrm>
            <a:off x="8330549" y="1184880"/>
            <a:ext cx="6157595" cy="1574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86000"/>
              </a:lnSpc>
            </a:pP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有不足6%的从业者反馈其所在门店经营情况超过疫情前水平</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(见图4) 。在整体经营情况中，客单价下降明显，</a:t>
            </a:r>
            <a:endParaRPr lang="en-US" altLang="en-US" sz="1000"/>
          </a:p>
        </p:txBody>
      </p:sp>
      <p:sp>
        <p:nvSpPr>
          <p:cNvPr id="209" name="rect"/>
          <p:cNvSpPr/>
          <p:nvPr/>
        </p:nvSpPr>
        <p:spPr>
          <a:xfrm>
            <a:off x="874629" y="1677134"/>
            <a:ext cx="1352811" cy="158748"/>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0" name="textbox 210"/>
          <p:cNvSpPr/>
          <p:nvPr/>
        </p:nvSpPr>
        <p:spPr>
          <a:xfrm>
            <a:off x="903208" y="1682720"/>
            <a:ext cx="6120129" cy="1600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algn="l" rtl="0" eaLnBrk="0">
              <a:lnSpc>
                <a:spcPct val="88000"/>
              </a:lnSpc>
            </a:pP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业规模可达4600亿元，后续美容美体行业将保持5%左右的复合增长率持续增长，2030年市场规模有望突</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破</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6400</a:t>
            </a:r>
            <a:endParaRPr lang="en-US" altLang="en-US" sz="1000"/>
          </a:p>
        </p:txBody>
      </p:sp>
      <p:sp>
        <p:nvSpPr>
          <p:cNvPr id="211" name="textbox 211"/>
          <p:cNvSpPr/>
          <p:nvPr/>
        </p:nvSpPr>
        <p:spPr>
          <a:xfrm>
            <a:off x="8333540" y="4652694"/>
            <a:ext cx="3627754" cy="2146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490"/>
              </a:lnSpc>
            </a:pPr>
            <a:r>
              <a:rPr sz="1200" spc="-7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美容美体行业线上交易规模大幅增加，线上化率稳</a:t>
            </a:r>
            <a:r>
              <a:rPr sz="1200" spc="-4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步</a:t>
            </a:r>
            <a:r>
              <a:rPr sz="1200" spc="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提升</a:t>
            </a:r>
            <a:endParaRPr lang="en-US" altLang="en-US" sz="1200"/>
          </a:p>
        </p:txBody>
      </p:sp>
      <p:sp>
        <p:nvSpPr>
          <p:cNvPr id="212" name="textbox 212"/>
          <p:cNvSpPr/>
          <p:nvPr/>
        </p:nvSpPr>
        <p:spPr>
          <a:xfrm>
            <a:off x="861940" y="5981087"/>
            <a:ext cx="4173854" cy="172085"/>
          </a:xfrm>
          <a:prstGeom prst="rect">
            <a:avLst/>
          </a:prstGeom>
          <a:solidFill>
            <a:srgbClr val="FFD100">
              <a:alpha val="39607"/>
            </a:srgbClr>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0000"/>
              </a:lnSpc>
            </a:pPr>
            <a:endParaRPr lang="en-US" altLang="en-US" sz="100"/>
          </a:p>
          <a:p>
            <a:pPr marL="36830" algn="l" rtl="0" eaLnBrk="0">
              <a:lnSpc>
                <a:spcPct val="89000"/>
              </a:lnSpc>
              <a:spcBef>
                <a:spcPct val="0"/>
              </a:spcBef>
            </a:pP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持正常经营，4.3%的从业者表示其门店在疫情期间实现逆势</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扩</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张(见图3) 。</a:t>
            </a:r>
            <a:endParaRPr lang="en-US" altLang="en-US" sz="1000"/>
          </a:p>
        </p:txBody>
      </p:sp>
      <p:sp>
        <p:nvSpPr>
          <p:cNvPr id="213" name="textbox 213"/>
          <p:cNvSpPr/>
          <p:nvPr/>
        </p:nvSpPr>
        <p:spPr>
          <a:xfrm>
            <a:off x="889330" y="5246834"/>
            <a:ext cx="3483609" cy="2146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490"/>
              </a:lnSpc>
            </a:pPr>
            <a:r>
              <a:rPr sz="1200" spc="-7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美容美体行业整体韧性较强，但经营情况恢复不</a:t>
            </a:r>
            <a:r>
              <a:rPr sz="1200" spc="-4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及</a:t>
            </a:r>
            <a:r>
              <a:rPr sz="1200" spc="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预期</a:t>
            </a:r>
            <a:endParaRPr lang="en-US" altLang="en-US" sz="1200"/>
          </a:p>
        </p:txBody>
      </p:sp>
      <p:sp>
        <p:nvSpPr>
          <p:cNvPr id="214" name="textbox 214"/>
          <p:cNvSpPr/>
          <p:nvPr/>
        </p:nvSpPr>
        <p:spPr>
          <a:xfrm>
            <a:off x="8306150" y="5602852"/>
            <a:ext cx="4028440" cy="172085"/>
          </a:xfrm>
          <a:prstGeom prst="rect">
            <a:avLst/>
          </a:prstGeom>
          <a:solidFill>
            <a:srgbClr val="FFD100">
              <a:alpha val="39607"/>
            </a:srgbClr>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0000"/>
              </a:lnSpc>
            </a:pPr>
            <a:endParaRPr lang="en-US" altLang="en-US" sz="100"/>
          </a:p>
          <a:p>
            <a:pPr marL="38100" algn="l" rtl="0" eaLnBrk="0">
              <a:lnSpc>
                <a:spcPct val="89000"/>
              </a:lnSpc>
              <a:spcBef>
                <a:spcPct val="0"/>
              </a:spcBef>
            </a:pP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2023年线上化率可提升至6%，2025年线上化率有望超过</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9</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.6%(见图6) 。</a:t>
            </a:r>
            <a:endParaRPr lang="en-US" altLang="en-US" sz="1000"/>
          </a:p>
        </p:txBody>
      </p:sp>
      <p:sp>
        <p:nvSpPr>
          <p:cNvPr id="215" name="textbox 215"/>
          <p:cNvSpPr/>
          <p:nvPr/>
        </p:nvSpPr>
        <p:spPr>
          <a:xfrm>
            <a:off x="2648817" y="8573803"/>
            <a:ext cx="2579370" cy="2444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324485" algn="l" rtl="0" eaLnBrk="0">
              <a:lnSpc>
                <a:spcPct val="86000"/>
              </a:lnSpc>
            </a:pPr>
            <a:r>
              <a:rPr sz="700" spc="-20">
                <a:solidFill>
                  <a:srgbClr val="57585A">
                    <a:alpha val="100000"/>
                  </a:srgbClr>
                </a:solidFill>
                <a:latin typeface="微软雅黑" panose="020b0503020204020204" charset="-122"/>
                <a:ea typeface="微软雅黑" panose="020b0503020204020204" charset="-122"/>
                <a:cs typeface="微软雅黑" panose="020b0503020204020204" charset="-122"/>
              </a:rPr>
              <a:t>图3 疫情(2020-2022) </a:t>
            </a:r>
            <a:r>
              <a:rPr sz="700" spc="-10">
                <a:solidFill>
                  <a:srgbClr val="57585A">
                    <a:alpha val="100000"/>
                  </a:srgbClr>
                </a:solidFill>
                <a:latin typeface="微软雅黑" panose="020b0503020204020204" charset="-122"/>
                <a:ea typeface="微软雅黑" panose="020b0503020204020204" charset="-122"/>
                <a:cs typeface="微软雅黑" panose="020b0503020204020204" charset="-122"/>
              </a:rPr>
              <a:t>期</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间美容美体门店经营情况</a:t>
            </a:r>
            <a:endParaRPr lang="en-US" altLang="en-US" sz="700"/>
          </a:p>
          <a:p>
            <a:pPr algn="l" rtl="0" eaLnBrk="0">
              <a:lnSpc>
                <a:spcPct val="115000"/>
              </a:lnSpc>
            </a:pPr>
            <a:endParaRPr lang="en-US" altLang="en-US" sz="200"/>
          </a:p>
          <a:p>
            <a:pPr marL="12700" algn="l" rtl="0" eaLnBrk="0">
              <a:lnSpc>
                <a:spcPct val="86000"/>
              </a:lnSpc>
              <a:spcBef>
                <a:spcPct val="0"/>
              </a:spcBef>
            </a:pPr>
            <a:r>
              <a:rPr sz="700" spc="-30">
                <a:solidFill>
                  <a:srgbClr val="57585A">
                    <a:alpha val="100000"/>
                  </a:srgbClr>
                </a:solidFill>
                <a:latin typeface="微软雅黑" panose="020b0503020204020204" charset="-122"/>
                <a:ea typeface="微软雅黑" panose="020b0503020204020204" charset="-122"/>
                <a:cs typeface="微软雅黑" panose="020b0503020204020204" charset="-122"/>
              </a:rPr>
              <a:t>数据来源：美团研究院、美团到店综合丽人及医美业务部(</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N</a:t>
            </a:r>
            <a:r>
              <a:rPr sz="700" spc="-30">
                <a:solidFill>
                  <a:srgbClr val="57585A">
                    <a:alpha val="100000"/>
                  </a:srgbClr>
                </a:solidFill>
                <a:latin typeface="微软雅黑" panose="020b0503020204020204" charset="-122"/>
                <a:ea typeface="微软雅黑" panose="020b0503020204020204" charset="-122"/>
                <a:cs typeface="微软雅黑" panose="020b0503020204020204" charset="-122"/>
              </a:rPr>
              <a:t>=196</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6)</a:t>
            </a:r>
            <a:endParaRPr lang="en-US" altLang="en-US" sz="700"/>
          </a:p>
        </p:txBody>
      </p:sp>
      <p:sp>
        <p:nvSpPr>
          <p:cNvPr id="216" name="textbox 216"/>
          <p:cNvSpPr/>
          <p:nvPr/>
        </p:nvSpPr>
        <p:spPr>
          <a:xfrm>
            <a:off x="3071003" y="4545745"/>
            <a:ext cx="1710689" cy="2444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337820" algn="l" rtl="0" eaLnBrk="0">
              <a:lnSpc>
                <a:spcPct val="87000"/>
              </a:lnSpc>
            </a:pPr>
            <a:r>
              <a:rPr sz="700" spc="-10">
                <a:solidFill>
                  <a:srgbClr val="57585A">
                    <a:alpha val="100000"/>
                  </a:srgbClr>
                </a:solidFill>
                <a:latin typeface="微软雅黑" panose="020b0503020204020204" charset="-122"/>
                <a:ea typeface="微软雅黑" panose="020b0503020204020204" charset="-122"/>
                <a:cs typeface="微软雅黑" panose="020b0503020204020204" charset="-122"/>
              </a:rPr>
              <a:t>图2 中国美容美体行业规模</a:t>
            </a:r>
            <a:endParaRPr lang="en-US" altLang="en-US" sz="700"/>
          </a:p>
          <a:p>
            <a:pPr algn="l" rtl="0" eaLnBrk="0">
              <a:lnSpc>
                <a:spcPct val="114000"/>
              </a:lnSpc>
            </a:pPr>
            <a:endParaRPr lang="en-US" altLang="en-US" sz="200"/>
          </a:p>
          <a:p>
            <a:pPr marL="12700" algn="l" rtl="0" eaLnBrk="0">
              <a:lnSpc>
                <a:spcPct val="86000"/>
              </a:lnSpc>
            </a:pPr>
            <a:r>
              <a:rPr sz="700" spc="-40">
                <a:solidFill>
                  <a:srgbClr val="57585A">
                    <a:alpha val="100000"/>
                  </a:srgbClr>
                </a:solidFill>
                <a:latin typeface="微软雅黑" panose="020b0503020204020204" charset="-122"/>
                <a:ea typeface="微软雅黑" panose="020b0503020204020204" charset="-122"/>
                <a:cs typeface="微软雅黑" panose="020b0503020204020204" charset="-122"/>
              </a:rPr>
              <a:t>数据来源：美团研究院、美丽田园招股说</a:t>
            </a:r>
            <a:r>
              <a:rPr sz="700" spc="-20">
                <a:solidFill>
                  <a:srgbClr val="57585A">
                    <a:alpha val="100000"/>
                  </a:srgbClr>
                </a:solidFill>
                <a:latin typeface="微软雅黑" panose="020b0503020204020204" charset="-122"/>
                <a:ea typeface="微软雅黑" panose="020b0503020204020204" charset="-122"/>
                <a:cs typeface="微软雅黑" panose="020b0503020204020204" charset="-122"/>
              </a:rPr>
              <a:t>明</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书</a:t>
            </a:r>
            <a:endParaRPr lang="en-US" altLang="en-US" sz="700"/>
          </a:p>
        </p:txBody>
      </p:sp>
      <p:pic>
        <p:nvPicPr>
          <p:cNvPr id="217" name="picture 217"/>
          <p:cNvPicPr>
            <a:picLocks noChangeAspect="1"/>
          </p:cNvPicPr>
          <p:nvPr/>
        </p:nvPicPr>
        <p:blipFill>
          <a:blip r:embed="rId12"/>
          <a:stretch>
            <a:fillRect/>
          </a:stretch>
        </p:blipFill>
        <p:spPr>
          <a:xfrm rot="21600000">
            <a:off x="2236713" y="3889743"/>
            <a:ext cx="3609496" cy="19138"/>
          </a:xfrm>
          <a:prstGeom prst="rect">
            <a:avLst/>
          </a:prstGeom>
        </p:spPr>
      </p:pic>
      <p:sp>
        <p:nvSpPr>
          <p:cNvPr id="218" name="rect"/>
          <p:cNvSpPr/>
          <p:nvPr/>
        </p:nvSpPr>
        <p:spPr>
          <a:xfrm>
            <a:off x="5499074" y="2542857"/>
            <a:ext cx="258559" cy="1356448"/>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9" name="rect"/>
          <p:cNvSpPr/>
          <p:nvPr/>
        </p:nvSpPr>
        <p:spPr>
          <a:xfrm>
            <a:off x="5045671" y="2614562"/>
            <a:ext cx="258559" cy="1284744"/>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0" name="rect"/>
          <p:cNvSpPr/>
          <p:nvPr/>
        </p:nvSpPr>
        <p:spPr>
          <a:xfrm>
            <a:off x="4592281" y="2673223"/>
            <a:ext cx="258559" cy="1226083"/>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1" name="textbox 221"/>
          <p:cNvSpPr/>
          <p:nvPr/>
        </p:nvSpPr>
        <p:spPr>
          <a:xfrm>
            <a:off x="1975536" y="2277079"/>
            <a:ext cx="212725" cy="16910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5875" algn="l" rtl="0" eaLnBrk="0">
              <a:lnSpc>
                <a:spcPts val="740"/>
              </a:lnSpc>
            </a:pPr>
            <a:r>
              <a:rPr sz="600" spc="20">
                <a:solidFill>
                  <a:srgbClr val="7C7D80">
                    <a:alpha val="100000"/>
                  </a:srgbClr>
                </a:solidFill>
                <a:latin typeface="微软雅黑" panose="020b0503020204020204" charset="-122"/>
                <a:ea typeface="微软雅黑" panose="020b0503020204020204" charset="-122"/>
                <a:cs typeface="微软雅黑" panose="020b0503020204020204" charset="-122"/>
              </a:rPr>
              <a:t>60</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00</a:t>
            </a:r>
            <a:endParaRPr lang="en-US" altLang="en-US" sz="600"/>
          </a:p>
          <a:p>
            <a:pPr marL="13335" algn="l" rtl="0" eaLnBrk="0">
              <a:lnSpc>
                <a:spcPts val="740"/>
              </a:lnSpc>
              <a:spcBef>
                <a:spcPts val="1320"/>
              </a:spcBef>
            </a:pPr>
            <a:r>
              <a:rPr sz="600" spc="20">
                <a:solidFill>
                  <a:srgbClr val="7C7D80">
                    <a:alpha val="100000"/>
                  </a:srgbClr>
                </a:solidFill>
                <a:latin typeface="微软雅黑" panose="020b0503020204020204" charset="-122"/>
                <a:ea typeface="微软雅黑" panose="020b0503020204020204" charset="-122"/>
                <a:cs typeface="微软雅黑" panose="020b0503020204020204" charset="-122"/>
              </a:rPr>
              <a:t>500</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0</a:t>
            </a:r>
            <a:endParaRPr lang="en-US" altLang="en-US" sz="600"/>
          </a:p>
          <a:p>
            <a:pPr marL="12700" algn="l" rtl="0" eaLnBrk="0">
              <a:lnSpc>
                <a:spcPts val="740"/>
              </a:lnSpc>
              <a:spcBef>
                <a:spcPts val="1320"/>
              </a:spcBef>
            </a:pPr>
            <a:r>
              <a:rPr sz="600" spc="20">
                <a:solidFill>
                  <a:srgbClr val="7C7D80">
                    <a:alpha val="100000"/>
                  </a:srgbClr>
                </a:solidFill>
                <a:latin typeface="微软雅黑" panose="020b0503020204020204" charset="-122"/>
                <a:ea typeface="微软雅黑" panose="020b0503020204020204" charset="-122"/>
                <a:cs typeface="微软雅黑" panose="020b0503020204020204" charset="-122"/>
              </a:rPr>
              <a:t>400</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0</a:t>
            </a:r>
            <a:endParaRPr lang="en-US" altLang="en-US" sz="600"/>
          </a:p>
          <a:p>
            <a:pPr marL="13335" algn="l" rtl="0" eaLnBrk="0">
              <a:lnSpc>
                <a:spcPts val="740"/>
              </a:lnSpc>
              <a:spcBef>
                <a:spcPts val="1320"/>
              </a:spcBef>
            </a:pPr>
            <a:r>
              <a:rPr sz="600" spc="20">
                <a:solidFill>
                  <a:srgbClr val="7C7D80">
                    <a:alpha val="100000"/>
                  </a:srgbClr>
                </a:solidFill>
                <a:latin typeface="微软雅黑" panose="020b0503020204020204" charset="-122"/>
                <a:ea typeface="微软雅黑" panose="020b0503020204020204" charset="-122"/>
                <a:cs typeface="微软雅黑" panose="020b0503020204020204" charset="-122"/>
              </a:rPr>
              <a:t>300</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0</a:t>
            </a:r>
            <a:endParaRPr lang="en-US" altLang="en-US" sz="600"/>
          </a:p>
          <a:p>
            <a:pPr marL="14605" algn="l" rtl="0" eaLnBrk="0">
              <a:lnSpc>
                <a:spcPts val="740"/>
              </a:lnSpc>
              <a:spcBef>
                <a:spcPts val="1320"/>
              </a:spcBef>
            </a:pPr>
            <a:r>
              <a:rPr sz="600" spc="20">
                <a:solidFill>
                  <a:srgbClr val="7C7D80">
                    <a:alpha val="100000"/>
                  </a:srgbClr>
                </a:solidFill>
                <a:latin typeface="微软雅黑" panose="020b0503020204020204" charset="-122"/>
                <a:ea typeface="微软雅黑" panose="020b0503020204020204" charset="-122"/>
                <a:cs typeface="微软雅黑" panose="020b0503020204020204" charset="-122"/>
              </a:rPr>
              <a:t>20</a:t>
            </a: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0</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0</a:t>
            </a:r>
            <a:endParaRPr lang="en-US" altLang="en-US" sz="600"/>
          </a:p>
          <a:p>
            <a:pPr marL="18415" algn="l" rtl="0" eaLnBrk="0">
              <a:lnSpc>
                <a:spcPts val="740"/>
              </a:lnSpc>
              <a:spcBef>
                <a:spcPts val="1320"/>
              </a:spcBef>
            </a:pP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10</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00</a:t>
            </a:r>
            <a:endParaRPr lang="en-US" altLang="en-US" sz="600"/>
          </a:p>
          <a:p>
            <a:pPr algn="l" rtl="0" eaLnBrk="0">
              <a:lnSpc>
                <a:spcPct val="100000"/>
              </a:lnSpc>
            </a:pPr>
            <a:endParaRPr lang="en-US" altLang="en-US" sz="1100"/>
          </a:p>
          <a:p>
            <a:pPr marL="152400" algn="l" rtl="0" eaLnBrk="0">
              <a:lnSpc>
                <a:spcPts val="740"/>
              </a:lnSpc>
              <a:spcBef>
                <a:spcPct val="0"/>
              </a:spcBef>
            </a:pP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0</a:t>
            </a:r>
            <a:endParaRPr lang="en-US" altLang="en-US" sz="600"/>
          </a:p>
        </p:txBody>
      </p:sp>
      <p:sp>
        <p:nvSpPr>
          <p:cNvPr id="222" name="rect"/>
          <p:cNvSpPr/>
          <p:nvPr/>
        </p:nvSpPr>
        <p:spPr>
          <a:xfrm>
            <a:off x="4139336" y="2751442"/>
            <a:ext cx="258559" cy="1147864"/>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3" name="rect"/>
          <p:cNvSpPr/>
          <p:nvPr/>
        </p:nvSpPr>
        <p:spPr>
          <a:xfrm>
            <a:off x="2778696" y="2823147"/>
            <a:ext cx="258559" cy="1076159"/>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4" name="rect"/>
          <p:cNvSpPr/>
          <p:nvPr/>
        </p:nvSpPr>
        <p:spPr>
          <a:xfrm>
            <a:off x="3685488" y="2842704"/>
            <a:ext cx="258559" cy="1056602"/>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5" name="textbox 225"/>
          <p:cNvSpPr/>
          <p:nvPr/>
        </p:nvSpPr>
        <p:spPr>
          <a:xfrm>
            <a:off x="2350858" y="3951473"/>
            <a:ext cx="3409950" cy="1193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740"/>
              </a:lnSpc>
            </a:pPr>
            <a:r>
              <a:rPr sz="600" spc="20">
                <a:solidFill>
                  <a:srgbClr val="7C7D80">
                    <a:alpha val="100000"/>
                  </a:srgbClr>
                </a:solidFill>
                <a:latin typeface="微软雅黑" panose="020b0503020204020204" charset="-122"/>
                <a:ea typeface="微软雅黑" panose="020b0503020204020204" charset="-122"/>
                <a:cs typeface="微软雅黑" panose="020b0503020204020204" charset="-122"/>
              </a:rPr>
              <a:t>2018            2019            2020            2021         202</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2E         2023E         2024E         2025E</a:t>
            </a:r>
            <a:endParaRPr lang="en-US" altLang="en-US" sz="600"/>
          </a:p>
        </p:txBody>
      </p:sp>
      <p:sp>
        <p:nvSpPr>
          <p:cNvPr id="226" name="rect"/>
          <p:cNvSpPr/>
          <p:nvPr/>
        </p:nvSpPr>
        <p:spPr>
          <a:xfrm>
            <a:off x="2325306" y="2914408"/>
            <a:ext cx="258559" cy="984898"/>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7" name="rect"/>
          <p:cNvSpPr/>
          <p:nvPr/>
        </p:nvSpPr>
        <p:spPr>
          <a:xfrm>
            <a:off x="3232099" y="2927439"/>
            <a:ext cx="258559" cy="971867"/>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8" name="rect"/>
          <p:cNvSpPr/>
          <p:nvPr/>
        </p:nvSpPr>
        <p:spPr>
          <a:xfrm>
            <a:off x="10100827" y="7159318"/>
            <a:ext cx="2693263" cy="14275"/>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9" name="rect"/>
          <p:cNvSpPr/>
          <p:nvPr/>
        </p:nvSpPr>
        <p:spPr>
          <a:xfrm>
            <a:off x="12535078" y="6114554"/>
            <a:ext cx="192925" cy="1051902"/>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0" name="textbox 230"/>
          <p:cNvSpPr/>
          <p:nvPr/>
        </p:nvSpPr>
        <p:spPr>
          <a:xfrm>
            <a:off x="888492" y="9875635"/>
            <a:ext cx="1848485" cy="1358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8000"/>
              </a:lnSpc>
            </a:pPr>
            <a:endParaRPr lang="en-US" altLang="en-US" sz="100"/>
          </a:p>
          <a:p>
            <a:pPr marL="12700" algn="l" rtl="0" eaLnBrk="0">
              <a:lnSpc>
                <a:spcPct val="86000"/>
              </a:lnSpc>
            </a:pPr>
            <a:r>
              <a:rPr sz="800" spc="10">
                <a:solidFill>
                  <a:srgbClr val="57585A">
                    <a:alpha val="100000"/>
                  </a:srgbClr>
                </a:solidFill>
                <a:latin typeface="微软雅黑" panose="020b0503020204020204" charset="-122"/>
                <a:ea typeface="微软雅黑" panose="020b0503020204020204" charset="-122"/>
                <a:cs typeface="微软雅黑" panose="020b0503020204020204" charset="-122"/>
              </a:rPr>
              <a:t>中国</a:t>
            </a:r>
            <a:r>
              <a:rPr sz="800" spc="0">
                <a:solidFill>
                  <a:srgbClr val="57585A">
                    <a:alpha val="100000"/>
                  </a:srgbClr>
                </a:solidFill>
                <a:latin typeface="微软雅黑" panose="020b0503020204020204" charset="-122"/>
                <a:ea typeface="微软雅黑" panose="020b0503020204020204" charset="-122"/>
                <a:cs typeface="微软雅黑" panose="020b0503020204020204" charset="-122"/>
              </a:rPr>
              <a:t>美容美体行业发展报告(2023)        3</a:t>
            </a:r>
            <a:endParaRPr lang="en-US" altLang="en-US" sz="800"/>
          </a:p>
        </p:txBody>
      </p:sp>
      <p:sp>
        <p:nvSpPr>
          <p:cNvPr id="231" name="path"/>
          <p:cNvSpPr/>
          <p:nvPr/>
        </p:nvSpPr>
        <p:spPr>
          <a:xfrm>
            <a:off x="2532688" y="9888335"/>
            <a:ext cx="25400" cy="103517"/>
          </a:xfrm>
          <a:custGeom>
            <a:rect l="0" t="0" r="0" b="0"/>
            <a:pathLst>
              <a:path w="40" h="163">
                <a:moveTo>
                  <a:pt x="20" y="0"/>
                </a:moveTo>
                <a:lnTo>
                  <a:pt x="20" y="163"/>
                </a:lnTo>
              </a:path>
            </a:pathLst>
          </a:custGeom>
          <a:noFill/>
          <a:ln w="25400" cap="flat">
            <a:solidFill>
              <a:srgbClr val="57585A">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2" name="textbox 232"/>
          <p:cNvSpPr/>
          <p:nvPr/>
        </p:nvSpPr>
        <p:spPr>
          <a:xfrm>
            <a:off x="12608671" y="9875635"/>
            <a:ext cx="1848485" cy="1358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8000"/>
              </a:lnSpc>
            </a:pPr>
            <a:endParaRPr lang="en-US" altLang="en-US" sz="100"/>
          </a:p>
          <a:p>
            <a:pPr marL="12700" algn="l" rtl="0" eaLnBrk="0">
              <a:lnSpc>
                <a:spcPct val="86000"/>
              </a:lnSpc>
            </a:pPr>
            <a:r>
              <a:rPr sz="800" spc="10">
                <a:solidFill>
                  <a:srgbClr val="57585A">
                    <a:alpha val="100000"/>
                  </a:srgbClr>
                </a:solidFill>
                <a:latin typeface="微软雅黑" panose="020b0503020204020204" charset="-122"/>
                <a:ea typeface="微软雅黑" panose="020b0503020204020204" charset="-122"/>
                <a:cs typeface="微软雅黑" panose="020b0503020204020204" charset="-122"/>
              </a:rPr>
              <a:t>中</a:t>
            </a:r>
            <a:r>
              <a:rPr sz="800" spc="0">
                <a:solidFill>
                  <a:srgbClr val="57585A">
                    <a:alpha val="100000"/>
                  </a:srgbClr>
                </a:solidFill>
                <a:latin typeface="微软雅黑" panose="020b0503020204020204" charset="-122"/>
                <a:ea typeface="微软雅黑" panose="020b0503020204020204" charset="-122"/>
                <a:cs typeface="微软雅黑" panose="020b0503020204020204" charset="-122"/>
              </a:rPr>
              <a:t>国美容美体行业发展报告(2023)        4</a:t>
            </a:r>
            <a:endParaRPr lang="en-US" altLang="en-US" sz="800"/>
          </a:p>
        </p:txBody>
      </p:sp>
      <p:sp>
        <p:nvSpPr>
          <p:cNvPr id="233" name="path"/>
          <p:cNvSpPr/>
          <p:nvPr/>
        </p:nvSpPr>
        <p:spPr>
          <a:xfrm>
            <a:off x="14252870" y="9888335"/>
            <a:ext cx="25400" cy="103517"/>
          </a:xfrm>
          <a:custGeom>
            <a:rect l="0" t="0" r="0" b="0"/>
            <a:pathLst>
              <a:path w="40" h="163">
                <a:moveTo>
                  <a:pt x="20" y="0"/>
                </a:moveTo>
                <a:lnTo>
                  <a:pt x="20" y="163"/>
                </a:lnTo>
              </a:path>
            </a:pathLst>
          </a:custGeom>
          <a:noFill/>
          <a:ln w="25400" cap="flat">
            <a:solidFill>
              <a:srgbClr val="57585A">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4" name="rect"/>
          <p:cNvSpPr/>
          <p:nvPr/>
        </p:nvSpPr>
        <p:spPr>
          <a:xfrm>
            <a:off x="12145061" y="6296774"/>
            <a:ext cx="192938" cy="869683"/>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5" name="rect"/>
          <p:cNvSpPr/>
          <p:nvPr/>
        </p:nvSpPr>
        <p:spPr>
          <a:xfrm>
            <a:off x="11755082" y="6512306"/>
            <a:ext cx="192925" cy="654151"/>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6" name="textbox 236"/>
          <p:cNvSpPr/>
          <p:nvPr/>
        </p:nvSpPr>
        <p:spPr>
          <a:xfrm>
            <a:off x="3267072" y="8276411"/>
            <a:ext cx="1417319" cy="1212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2700" algn="l" rtl="0" eaLnBrk="0">
              <a:lnSpc>
                <a:spcPct val="90000"/>
              </a:lnSpc>
            </a:pPr>
            <a:r>
              <a:rPr sz="700" spc="10">
                <a:solidFill>
                  <a:srgbClr val="7C7D80">
                    <a:alpha val="100000"/>
                  </a:srgbClr>
                </a:solidFill>
                <a:latin typeface="微软雅黑" panose="020b0503020204020204" charset="-122"/>
                <a:ea typeface="微软雅黑" panose="020b0503020204020204" charset="-122"/>
                <a:cs typeface="微软雅黑" panose="020b0503020204020204" charset="-122"/>
              </a:rPr>
              <a:t>正常经营         逆势扩张     </a:t>
            </a:r>
            <a:r>
              <a:rPr sz="700" spc="0">
                <a:solidFill>
                  <a:srgbClr val="7C7D80">
                    <a:alpha val="100000"/>
                  </a:srgbClr>
                </a:solidFill>
                <a:latin typeface="微软雅黑" panose="020b0503020204020204" charset="-122"/>
                <a:ea typeface="微软雅黑" panose="020b0503020204020204" charset="-122"/>
                <a:cs typeface="微软雅黑" panose="020b0503020204020204" charset="-122"/>
              </a:rPr>
              <a:t>    关店</a:t>
            </a:r>
            <a:endParaRPr lang="en-US" altLang="en-US" sz="700"/>
          </a:p>
        </p:txBody>
      </p:sp>
      <p:sp>
        <p:nvSpPr>
          <p:cNvPr id="237" name="textbox 237"/>
          <p:cNvSpPr/>
          <p:nvPr/>
        </p:nvSpPr>
        <p:spPr>
          <a:xfrm>
            <a:off x="1244722" y="751262"/>
            <a:ext cx="525144" cy="2857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1000"/>
              </a:lnSpc>
            </a:pPr>
            <a:endParaRPr lang="en-US" altLang="en-US" sz="100"/>
          </a:p>
          <a:p>
            <a:pPr marL="12700" algn="l" rtl="0" eaLnBrk="0">
              <a:lnSpc>
                <a:spcPct val="85000"/>
              </a:lnSpc>
            </a:pPr>
            <a:r>
              <a:rPr sz="2000" spc="-20">
                <a:ln w="3175" cap="flat" cmpd="sng">
                  <a:solidFill>
                    <a:srgbClr val="FCB814">
                      <a:alpha val="100000"/>
                    </a:srgbClr>
                  </a:solidFill>
                  <a:prstDash val="solid"/>
                  <a:miter lim="0"/>
                </a:ln>
                <a:solidFill>
                  <a:srgbClr val="FCB814">
                    <a:alpha val="100000"/>
                  </a:srgbClr>
                </a:solidFill>
                <a:latin typeface="微软雅黑" panose="020b0503020204020204" charset="-122"/>
                <a:ea typeface="微软雅黑" panose="020b0503020204020204" charset="-122"/>
                <a:cs typeface="微软雅黑" panose="020b0503020204020204" charset="-122"/>
              </a:rPr>
              <a:t>行业</a:t>
            </a:r>
            <a:endParaRPr lang="en-US" altLang="en-US" sz="2000"/>
          </a:p>
        </p:txBody>
      </p:sp>
      <p:sp>
        <p:nvSpPr>
          <p:cNvPr id="238" name="textbox 238"/>
          <p:cNvSpPr/>
          <p:nvPr/>
        </p:nvSpPr>
        <p:spPr>
          <a:xfrm>
            <a:off x="899525" y="1897096"/>
            <a:ext cx="834389" cy="155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5000"/>
              </a:lnSpc>
            </a:pPr>
            <a:r>
              <a:rPr sz="900" spc="-10">
                <a:solidFill>
                  <a:srgbClr val="3E3E3F">
                    <a:alpha val="100000"/>
                  </a:srgbClr>
                </a:solidFill>
                <a:latin typeface="微软雅黑" panose="020b0503020204020204" charset="-122"/>
                <a:ea typeface="微软雅黑" panose="020b0503020204020204" charset="-122"/>
                <a:cs typeface="微软雅黑" panose="020b0503020204020204" charset="-122"/>
              </a:rPr>
              <a:t>亿元(</a:t>
            </a:r>
            <a:r>
              <a:rPr sz="900" spc="0">
                <a:solidFill>
                  <a:srgbClr val="3E3E3F">
                    <a:alpha val="100000"/>
                  </a:srgbClr>
                </a:solidFill>
                <a:latin typeface="微软雅黑" panose="020b0503020204020204" charset="-122"/>
                <a:ea typeface="微软雅黑" panose="020b0503020204020204" charset="-122"/>
                <a:cs typeface="微软雅黑" panose="020b0503020204020204" charset="-122"/>
              </a:rPr>
              <a:t>见图2) 。</a:t>
            </a:r>
            <a:endParaRPr lang="en-US" altLang="en-US" sz="900"/>
          </a:p>
        </p:txBody>
      </p:sp>
      <p:sp>
        <p:nvSpPr>
          <p:cNvPr id="239" name="textbox 239"/>
          <p:cNvSpPr/>
          <p:nvPr/>
        </p:nvSpPr>
        <p:spPr>
          <a:xfrm>
            <a:off x="3576756" y="4216595"/>
            <a:ext cx="829944" cy="1403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algn="l" rtl="0" eaLnBrk="0">
              <a:lnSpc>
                <a:spcPct val="94000"/>
              </a:lnSpc>
            </a:pPr>
            <a:r>
              <a:rPr sz="800" spc="80">
                <a:solidFill>
                  <a:srgbClr val="7C7D80">
                    <a:alpha val="100000"/>
                  </a:srgbClr>
                </a:solidFill>
                <a:latin typeface="微软雅黑" panose="020b0503020204020204" charset="-122"/>
                <a:ea typeface="微软雅黑" panose="020b0503020204020204" charset="-122"/>
                <a:cs typeface="微软雅黑" panose="020b0503020204020204" charset="-122"/>
              </a:rPr>
              <a:t>市场规模(亿元</a:t>
            </a:r>
            <a:r>
              <a:rPr sz="800" spc="40">
                <a:solidFill>
                  <a:srgbClr val="7C7D80">
                    <a:alpha val="100000"/>
                  </a:srgbClr>
                </a:solidFill>
                <a:latin typeface="微软雅黑" panose="020b0503020204020204" charset="-122"/>
                <a:ea typeface="微软雅黑" panose="020b0503020204020204" charset="-122"/>
                <a:cs typeface="微软雅黑" panose="020b0503020204020204" charset="-122"/>
              </a:rPr>
              <a:t>)</a:t>
            </a:r>
            <a:endParaRPr lang="en-US" altLang="en-US" sz="800"/>
          </a:p>
        </p:txBody>
      </p:sp>
      <p:sp>
        <p:nvSpPr>
          <p:cNvPr id="240" name="rect"/>
          <p:cNvSpPr/>
          <p:nvPr/>
        </p:nvSpPr>
        <p:spPr>
          <a:xfrm>
            <a:off x="11365077" y="6843039"/>
            <a:ext cx="192925" cy="323418"/>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41" name="picture 241"/>
          <p:cNvPicPr>
            <a:picLocks noChangeAspect="1"/>
          </p:cNvPicPr>
          <p:nvPr/>
        </p:nvPicPr>
        <p:blipFill>
          <a:blip r:embed="rId13"/>
          <a:stretch>
            <a:fillRect/>
          </a:stretch>
        </p:blipFill>
        <p:spPr>
          <a:xfrm rot="21600000">
            <a:off x="907652" y="764311"/>
            <a:ext cx="232295" cy="268223"/>
          </a:xfrm>
          <a:prstGeom prst="rect">
            <a:avLst/>
          </a:prstGeom>
        </p:spPr>
      </p:pic>
      <p:pic>
        <p:nvPicPr>
          <p:cNvPr id="242" name="picture 242"/>
          <p:cNvPicPr>
            <a:picLocks noChangeAspect="1"/>
          </p:cNvPicPr>
          <p:nvPr/>
        </p:nvPicPr>
        <p:blipFill>
          <a:blip r:embed="rId14"/>
          <a:stretch>
            <a:fillRect/>
          </a:stretch>
        </p:blipFill>
        <p:spPr>
          <a:xfrm rot="21600000">
            <a:off x="7604506" y="10348950"/>
            <a:ext cx="127000" cy="127000"/>
          </a:xfrm>
          <a:prstGeom prst="rect">
            <a:avLst/>
          </a:prstGeom>
        </p:spPr>
      </p:pic>
      <p:sp>
        <p:nvSpPr>
          <p:cNvPr id="243" name="rect"/>
          <p:cNvSpPr/>
          <p:nvPr/>
        </p:nvSpPr>
        <p:spPr>
          <a:xfrm>
            <a:off x="10975060" y="6947737"/>
            <a:ext cx="192938" cy="218719"/>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4" name="rect"/>
          <p:cNvSpPr/>
          <p:nvPr/>
        </p:nvSpPr>
        <p:spPr>
          <a:xfrm>
            <a:off x="10585081" y="7006449"/>
            <a:ext cx="192925" cy="160007"/>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5" name="rect"/>
          <p:cNvSpPr/>
          <p:nvPr/>
        </p:nvSpPr>
        <p:spPr>
          <a:xfrm>
            <a:off x="10195077" y="7032916"/>
            <a:ext cx="192925" cy="133540"/>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6" name="rect"/>
          <p:cNvSpPr/>
          <p:nvPr/>
        </p:nvSpPr>
        <p:spPr>
          <a:xfrm>
            <a:off x="3466985" y="4256443"/>
            <a:ext cx="57061" cy="61340"/>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7" name="rect"/>
          <p:cNvSpPr/>
          <p:nvPr/>
        </p:nvSpPr>
        <p:spPr>
          <a:xfrm>
            <a:off x="3779710" y="8310143"/>
            <a:ext cx="47129" cy="50673"/>
          </a:xfrm>
          <a:prstGeom prst="rect">
            <a:avLst/>
          </a:prstGeom>
          <a:solidFill>
            <a:srgbClr val="E47941">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8" name="rect"/>
          <p:cNvSpPr/>
          <p:nvPr/>
        </p:nvSpPr>
        <p:spPr>
          <a:xfrm>
            <a:off x="3177527" y="8310143"/>
            <a:ext cx="47129" cy="50673"/>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9" name="rect"/>
          <p:cNvSpPr/>
          <p:nvPr/>
        </p:nvSpPr>
        <p:spPr>
          <a:xfrm>
            <a:off x="4389551" y="8310143"/>
            <a:ext cx="47129" cy="50673"/>
          </a:xfrm>
          <a:prstGeom prst="rect">
            <a:avLst/>
          </a:prstGeom>
          <a:solidFill>
            <a:srgbClr val="9D9FA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0" name="textbox 250"/>
          <p:cNvSpPr/>
          <p:nvPr/>
        </p:nvSpPr>
        <p:spPr>
          <a:xfrm>
            <a:off x="8325084" y="1250539"/>
            <a:ext cx="6126479" cy="26104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3335" algn="l" rtl="0" eaLnBrk="0">
              <a:lnSpc>
                <a:spcPct val="115000"/>
              </a:lnSpc>
            </a:pP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根据美团研究院和美团丽人与医美事业部的测算，2023</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年全国约有美容美体消费者1.8亿人。美团平台数据显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示，2023年1-8月平台上美容美体活跃消费者人数同比2022年同期增加52%，相比201</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9</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年同期增长172.8%。</a:t>
            </a:r>
            <a:endParaRPr lang="en-US" altLang="en-US" sz="1000"/>
          </a:p>
          <a:p>
            <a:pPr algn="l" rtl="0" eaLnBrk="0">
              <a:lnSpc>
                <a:spcPct val="154000"/>
              </a:lnSpc>
            </a:pPr>
            <a:endParaRPr lang="en-US" altLang="en-US" sz="1000"/>
          </a:p>
          <a:p>
            <a:pPr marL="16510" algn="l" rtl="0" eaLnBrk="0">
              <a:lnSpc>
                <a:spcPts val="1490"/>
              </a:lnSpc>
              <a:spcBef>
                <a:spcPts val="365"/>
              </a:spcBef>
            </a:pPr>
            <a:r>
              <a:rPr sz="1200" spc="-7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女性群体是主要消费者，但男性群体价</a:t>
            </a:r>
            <a:r>
              <a:rPr sz="1200" spc="-6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值</a:t>
            </a:r>
            <a:r>
              <a:rPr sz="1200" spc="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更高</a:t>
            </a:r>
            <a:endParaRPr lang="en-US" altLang="en-US" sz="1200"/>
          </a:p>
          <a:p>
            <a:pPr marL="12700" indent="2540" algn="l" rtl="0" eaLnBrk="0">
              <a:lnSpc>
                <a:spcPct val="142000"/>
              </a:lnSpc>
              <a:spcBef>
                <a:spcPts val="265"/>
              </a:spcBef>
            </a:pPr>
            <a:r>
              <a:rPr sz="1000" spc="-30">
                <a:solidFill>
                  <a:srgbClr val="231F20">
                    <a:alpha val="100000"/>
                  </a:srgbClr>
                </a:solidFill>
                <a:latin typeface="微软雅黑" panose="020b0503020204020204" charset="-122"/>
                <a:ea typeface="微软雅黑" panose="020b0503020204020204" charset="-122"/>
                <a:cs typeface="微软雅黑" panose="020b0503020204020204" charset="-122"/>
              </a:rPr>
              <a:t>一是女性消费者仍然是美容美体的主要消费者，男性群体的美容护理需求正在</a:t>
            </a:r>
            <a:r>
              <a:rPr sz="1000" spc="0">
                <a:solidFill>
                  <a:srgbClr val="231F20">
                    <a:alpha val="100000"/>
                  </a:srgbClr>
                </a:solidFill>
                <a:latin typeface="微软雅黑" panose="020b0503020204020204" charset="-122"/>
                <a:ea typeface="微软雅黑" panose="020b0503020204020204" charset="-122"/>
                <a:cs typeface="微软雅黑" panose="020b0503020204020204" charset="-122"/>
              </a:rPr>
              <a:t>迅速提升。从增速上看，男性消费 </a:t>
            </a:r>
            <a:r>
              <a:rPr sz="1000" spc="-20">
                <a:solidFill>
                  <a:srgbClr val="231F20">
                    <a:alpha val="100000"/>
                  </a:srgbClr>
                </a:solidFill>
                <a:latin typeface="微软雅黑" panose="020b0503020204020204" charset="-122"/>
                <a:ea typeface="微软雅黑" panose="020b0503020204020204" charset="-122"/>
                <a:cs typeface="微软雅黑" panose="020b0503020204020204" charset="-122"/>
              </a:rPr>
              <a:t>者的增速快于女性。</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美团平台数据显示，2023年美容美体男性消费者数量相比2021年增长68%，相比2019</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年</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增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加227%，美容美体女性消费者数量相比2021年增长56%，相比2019年增加155%。</a:t>
            </a:r>
            <a:r>
              <a:rPr sz="1000" spc="-40">
                <a:solidFill>
                  <a:srgbClr val="231F20">
                    <a:alpha val="100000"/>
                  </a:srgbClr>
                </a:solidFill>
                <a:latin typeface="微软雅黑" panose="020b0503020204020204" charset="-122"/>
                <a:ea typeface="微软雅黑" panose="020b0503020204020204" charset="-122"/>
                <a:cs typeface="微软雅黑" panose="020b0503020204020204" charset="-122"/>
              </a:rPr>
              <a:t>从占比上看，男</a:t>
            </a:r>
            <a:r>
              <a:rPr sz="1000" spc="0">
                <a:solidFill>
                  <a:srgbClr val="231F20">
                    <a:alpha val="100000"/>
                  </a:srgbClr>
                </a:solidFill>
                <a:latin typeface="微软雅黑" panose="020b0503020204020204" charset="-122"/>
                <a:ea typeface="微软雅黑" panose="020b0503020204020204" charset="-122"/>
                <a:cs typeface="微软雅黑" panose="020b0503020204020204" charset="-122"/>
              </a:rPr>
              <a:t>性美容美体消 </a:t>
            </a:r>
            <a:r>
              <a:rPr sz="1000" spc="-40">
                <a:solidFill>
                  <a:srgbClr val="231F20">
                    <a:alpha val="100000"/>
                  </a:srgbClr>
                </a:solidFill>
                <a:latin typeface="微软雅黑" panose="020b0503020204020204" charset="-122"/>
                <a:ea typeface="微软雅黑" panose="020b0503020204020204" charset="-122"/>
                <a:cs typeface="微软雅黑" panose="020b0503020204020204" charset="-122"/>
              </a:rPr>
              <a:t>费者占比逐年提升。</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美团平台数据显示，2023年美容美体的活跃用户中，女性占比79.4%，男性占比20.6</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，男性 </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占比相比2019年提升3.7个百分点(见图9) 。二是男性消费者</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的</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价值更高。美团平台数据显示2023年男性生活美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容消费平均客单价为215元，同比2022年增加29%，女性平均客单价为187元，同比2022年增加15%，男性生活</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美</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容消费的客单价和及其增速均超过女性，原因在于男性使用生活美容多是为了</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解决具体的皮肤问题，对服务功效 </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具有较强需求，愿意为有效果的美容项</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目</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支付高价。</a:t>
            </a:r>
            <a:endParaRPr lang="en-US" altLang="en-US" sz="1000"/>
          </a:p>
        </p:txBody>
      </p:sp>
      <p:pic>
        <p:nvPicPr>
          <p:cNvPr id="251" name="picture 251"/>
          <p:cNvPicPr>
            <a:picLocks noChangeAspect="1"/>
          </p:cNvPicPr>
          <p:nvPr/>
        </p:nvPicPr>
        <p:blipFill>
          <a:blip r:embed="rId2"/>
          <a:stretch>
            <a:fillRect/>
          </a:stretch>
        </p:blipFill>
        <p:spPr>
          <a:xfrm rot="21600000">
            <a:off x="6580251" y="0"/>
            <a:ext cx="1087742" cy="10475950"/>
          </a:xfrm>
          <a:prstGeom prst="rect">
            <a:avLst/>
          </a:prstGeom>
        </p:spPr>
      </p:pic>
      <p:sp>
        <p:nvSpPr>
          <p:cNvPr id="252" name="textbox 252"/>
          <p:cNvSpPr/>
          <p:nvPr/>
        </p:nvSpPr>
        <p:spPr>
          <a:xfrm>
            <a:off x="886571" y="5022544"/>
            <a:ext cx="6154420" cy="21901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5240" algn="l" rtl="0" eaLnBrk="0">
              <a:lnSpc>
                <a:spcPts val="1490"/>
              </a:lnSpc>
            </a:pPr>
            <a:r>
              <a:rPr sz="1200" spc="-7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美容美体行业市场分散，连锁化率低，多以小店、散</a:t>
            </a:r>
            <a:r>
              <a:rPr sz="1200" spc="-3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店</a:t>
            </a:r>
            <a:r>
              <a:rPr sz="1200" spc="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为主</a:t>
            </a:r>
            <a:endParaRPr lang="en-US" altLang="en-US" sz="1200"/>
          </a:p>
          <a:p>
            <a:pPr algn="l" rtl="0" eaLnBrk="0">
              <a:lnSpc>
                <a:spcPct val="136000"/>
              </a:lnSpc>
            </a:pPr>
            <a:endParaRPr lang="en-US" altLang="en-US" sz="200"/>
          </a:p>
          <a:p>
            <a:pPr marL="12700" indent="635" algn="l" rtl="0" eaLnBrk="0">
              <a:lnSpc>
                <a:spcPct val="141000"/>
              </a:lnSpc>
              <a:spcBef>
                <a:spcPct val="0"/>
              </a:spcBef>
            </a:pPr>
            <a:r>
              <a:rPr sz="1000" spc="-10">
                <a:solidFill>
                  <a:srgbClr val="231F20">
                    <a:alpha val="100000"/>
                  </a:srgbClr>
                </a:solidFill>
                <a:latin typeface="微软雅黑" panose="020b0503020204020204" charset="-122"/>
                <a:ea typeface="微软雅黑" panose="020b0503020204020204" charset="-122"/>
                <a:cs typeface="微软雅黑" panose="020b0503020204020204" charset="-122"/>
              </a:rPr>
              <a:t>一方面，美容美体商户数量众多，但行业集中度不高。</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美丽田园招股说明书显示2</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021年全国生活美容行业市场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规模4032亿元，行业营收规模排名前五的企业分别为美丽田园</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9. 11亿元，奈瑞儿6.75亿元，思妍丽5.33亿元， </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尊雅实业3.54亿元，菲欧曼(</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Laboratoire</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Fillmed</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 3.11亿元。按此计算，2021年我国美</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容</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美体行业CR5份额仅 </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为0.7%，行业高度分散，集中度低。</a:t>
            </a:r>
            <a:r>
              <a:rPr sz="1000" spc="-50">
                <a:solidFill>
                  <a:srgbClr val="231F20">
                    <a:alpha val="100000"/>
                  </a:srgbClr>
                </a:solidFill>
                <a:latin typeface="微软雅黑" panose="020b0503020204020204" charset="-122"/>
                <a:ea typeface="微软雅黑" panose="020b0503020204020204" charset="-122"/>
                <a:cs typeface="微软雅黑" panose="020b0503020204020204" charset="-122"/>
              </a:rPr>
              <a:t>另一方面，生活美容行业连锁化率低，多以散店、小店为主。</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根</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据</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美团平台数 </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据测算，2023年全国约有美容美体商户100万家，国海证券报告显示全</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国</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88 .9%的生活美容品牌只有一家门 </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店，9%的品牌拥有2-4家门店，2%的品牌拥有5-20家门店，仅有0. 1%的品牌拥有20家以上连锁门店</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a:t>
            </a:r>
            <a:r>
              <a:rPr sz="1000" spc="0">
                <a:solidFill>
                  <a:srgbClr val="231F20">
                    <a:alpha val="100000"/>
                  </a:srgbClr>
                </a:solidFill>
                <a:latin typeface="微软雅黑" panose="020b0503020204020204" charset="-122"/>
                <a:ea typeface="微软雅黑" panose="020b0503020204020204" charset="-122"/>
                <a:cs typeface="微软雅黑" panose="020b0503020204020204" charset="-122"/>
              </a:rPr>
              <a:t>此外，生 </a:t>
            </a:r>
            <a:r>
              <a:rPr sz="1000" spc="-10">
                <a:solidFill>
                  <a:srgbClr val="231F20">
                    <a:alpha val="100000"/>
                  </a:srgbClr>
                </a:solidFill>
                <a:latin typeface="微软雅黑" panose="020b0503020204020204" charset="-122"/>
                <a:ea typeface="微软雅黑" panose="020b0503020204020204" charset="-122"/>
                <a:cs typeface="微软雅黑" panose="020b0503020204020204" charset="-122"/>
              </a:rPr>
              <a:t>活美容行业流动率偏高。</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据</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美团平台测算，美容美体的开店率保持在25%水平、闭店率保持在20%水平持续汰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换；问卷结果显示，近45%的从业者所在门店的经营年限不超过2年，其中3</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1%的门店经营年限不超过1年(见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图</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8)。</a:t>
            </a:r>
            <a:endParaRPr lang="en-US" altLang="en-US" sz="1000"/>
          </a:p>
        </p:txBody>
      </p:sp>
      <p:pic>
        <p:nvPicPr>
          <p:cNvPr id="253" name="picture 253"/>
          <p:cNvPicPr>
            <a:picLocks noChangeAspect="1"/>
          </p:cNvPicPr>
          <p:nvPr/>
        </p:nvPicPr>
        <p:blipFill>
          <a:blip r:embed="rId3"/>
          <a:stretch>
            <a:fillRect/>
          </a:stretch>
        </p:blipFill>
        <p:spPr>
          <a:xfrm rot="21600000">
            <a:off x="12472277" y="6890433"/>
            <a:ext cx="1249053" cy="1248000"/>
          </a:xfrm>
          <a:prstGeom prst="rect">
            <a:avLst/>
          </a:prstGeom>
        </p:spPr>
      </p:pic>
      <p:pic>
        <p:nvPicPr>
          <p:cNvPr id="254" name="picture 254"/>
          <p:cNvPicPr>
            <a:picLocks noChangeAspect="1"/>
          </p:cNvPicPr>
          <p:nvPr/>
        </p:nvPicPr>
        <p:blipFill>
          <a:blip r:embed="rId4"/>
          <a:stretch>
            <a:fillRect/>
          </a:stretch>
        </p:blipFill>
        <p:spPr>
          <a:xfrm rot="21600000">
            <a:off x="13093026" y="6897858"/>
            <a:ext cx="459976" cy="619738"/>
          </a:xfrm>
          <a:prstGeom prst="rect">
            <a:avLst/>
          </a:prstGeom>
        </p:spPr>
      </p:pic>
      <p:pic>
        <p:nvPicPr>
          <p:cNvPr id="255" name="picture 255"/>
          <p:cNvPicPr>
            <a:picLocks noChangeAspect="1"/>
          </p:cNvPicPr>
          <p:nvPr/>
        </p:nvPicPr>
        <p:blipFill>
          <a:blip r:embed="rId5"/>
          <a:stretch>
            <a:fillRect/>
          </a:stretch>
        </p:blipFill>
        <p:spPr>
          <a:xfrm rot="21600000">
            <a:off x="13093026" y="6893608"/>
            <a:ext cx="268754" cy="623006"/>
          </a:xfrm>
          <a:prstGeom prst="rect">
            <a:avLst/>
          </a:prstGeom>
        </p:spPr>
      </p:pic>
      <p:sp>
        <p:nvSpPr>
          <p:cNvPr id="256" name="path"/>
          <p:cNvSpPr/>
          <p:nvPr/>
        </p:nvSpPr>
        <p:spPr>
          <a:xfrm>
            <a:off x="13355727" y="6948676"/>
            <a:ext cx="198285" cy="145796"/>
          </a:xfrm>
          <a:custGeom>
            <a:rect l="0" t="0" r="0" b="0"/>
            <a:pathLst>
              <a:path w="312" h="229">
                <a:moveTo>
                  <a:pt x="5" y="5"/>
                </a:moveTo>
                <a:cubicBezTo>
                  <a:pt x="124" y="60"/>
                  <a:pt x="217" y="128"/>
                  <a:pt x="307" y="224"/>
                </a:cubicBezTo>
              </a:path>
            </a:pathLst>
          </a:custGeom>
          <a:noFill/>
          <a:ln w="6350" cap="flat">
            <a:solidFill>
              <a:srgbClr val="FFFFFF">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257" name="table 257"/>
          <p:cNvGraphicFramePr>
            <a:graphicFrameLocks noGrp="1"/>
          </p:cNvGraphicFramePr>
          <p:nvPr/>
        </p:nvGraphicFramePr>
        <p:xfrm>
          <a:off x="8478018" y="6734409"/>
          <a:ext cx="5685154" cy="2103754"/>
        </p:xfrm>
        <a:graphic>
          <a:graphicData uri="http://schemas.openxmlformats.org/drawingml/2006/table">
            <a:tbl>
              <a:tblPr/>
              <a:tblGrid>
                <a:gridCol w="3322954"/>
                <a:gridCol w="2362200"/>
              </a:tblGrid>
              <a:tr h="2103754">
                <a:tc>
                  <a:txBody>
                    <a:bodyPr vert="horz" wrap="square"/>
                    <a:lstStyle/>
                    <a:p>
                      <a:pPr marL="10795" algn="l" rtl="0" eaLnBrk="0">
                        <a:lnSpc>
                          <a:spcPts val="1490"/>
                        </a:lnSpc>
                      </a:pPr>
                      <a:r>
                        <a:rPr sz="1200" spc="-7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年轻群体是核心消费者，中年群体消费能</a:t>
                      </a:r>
                      <a:r>
                        <a:rPr sz="1200" spc="-5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力</a:t>
                      </a:r>
                      <a:r>
                        <a:rPr sz="1200" spc="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更强</a:t>
                      </a:r>
                      <a:endParaRPr lang="en-US" altLang="en-US" sz="1200"/>
                    </a:p>
                    <a:p>
                      <a:pPr indent="1270" algn="l" rtl="0" eaLnBrk="0">
                        <a:lnSpc>
                          <a:spcPct val="142000"/>
                        </a:lnSpc>
                        <a:spcBef>
                          <a:spcPts val="245"/>
                        </a:spcBef>
                      </a:pPr>
                      <a:r>
                        <a:rPr sz="1000" spc="10">
                          <a:solidFill>
                            <a:srgbClr val="231F20">
                              <a:alpha val="100000"/>
                            </a:srgbClr>
                          </a:solidFill>
                          <a:latin typeface="微软雅黑" panose="020b0503020204020204" charset="-122"/>
                          <a:ea typeface="微软雅黑" panose="020b0503020204020204" charset="-122"/>
                          <a:cs typeface="微软雅黑" panose="020b0503020204020204" charset="-122"/>
                        </a:rPr>
                        <a:t>一是20-35岁年轻群体是美容美体的核</a:t>
                      </a:r>
                      <a:r>
                        <a:rPr sz="1000" spc="0">
                          <a:solidFill>
                            <a:srgbClr val="231F20">
                              <a:alpha val="100000"/>
                            </a:srgbClr>
                          </a:solidFill>
                          <a:latin typeface="微软雅黑" panose="020b0503020204020204" charset="-122"/>
                          <a:ea typeface="微软雅黑" panose="020b0503020204020204" charset="-122"/>
                          <a:cs typeface="微软雅黑" panose="020b0503020204020204" charset="-122"/>
                        </a:rPr>
                        <a:t>心消费者。</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美团       </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平台数据显示，2023年美容美体活跃</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消费者的年龄分布       </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主要集中在20-25岁、26-30岁、30-35岁三个</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年龄段，占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比可达73.3%(见图10) 。</a:t>
                      </a:r>
                      <a:r>
                        <a:rPr sz="1000" spc="-40">
                          <a:solidFill>
                            <a:srgbClr val="231F20">
                              <a:alpha val="100000"/>
                            </a:srgbClr>
                          </a:solidFill>
                          <a:latin typeface="微软雅黑" panose="020b0503020204020204" charset="-122"/>
                          <a:ea typeface="微软雅黑" panose="020b0503020204020204" charset="-122"/>
                          <a:cs typeface="微软雅黑" panose="020b0503020204020204" charset="-122"/>
                        </a:rPr>
                        <a:t>二是随着年龄的增长，</a:t>
                      </a:r>
                      <a:r>
                        <a:rPr sz="1000" spc="-10">
                          <a:solidFill>
                            <a:srgbClr val="231F20">
                              <a:alpha val="100000"/>
                            </a:srgbClr>
                          </a:solidFill>
                          <a:latin typeface="微软雅黑" panose="020b0503020204020204" charset="-122"/>
                          <a:ea typeface="微软雅黑" panose="020b0503020204020204" charset="-122"/>
                          <a:cs typeface="微软雅黑" panose="020b0503020204020204" charset="-122"/>
                        </a:rPr>
                        <a:t>消</a:t>
                      </a:r>
                      <a:r>
                        <a:rPr sz="1000" spc="0">
                          <a:solidFill>
                            <a:srgbClr val="231F20">
                              <a:alpha val="100000"/>
                            </a:srgbClr>
                          </a:solidFill>
                          <a:latin typeface="微软雅黑" panose="020b0503020204020204" charset="-122"/>
                          <a:ea typeface="微软雅黑" panose="020b0503020204020204" charset="-122"/>
                          <a:cs typeface="微软雅黑" panose="020b0503020204020204" charset="-122"/>
                        </a:rPr>
                        <a:t>费者平       </a:t>
                      </a:r>
                      <a:r>
                        <a:rPr sz="1000" spc="10">
                          <a:solidFill>
                            <a:srgbClr val="231F20">
                              <a:alpha val="100000"/>
                            </a:srgbClr>
                          </a:solidFill>
                          <a:latin typeface="微软雅黑" panose="020b0503020204020204" charset="-122"/>
                          <a:ea typeface="微软雅黑" panose="020b0503020204020204" charset="-122"/>
                          <a:cs typeface="微软雅黑" panose="020b0503020204020204" charset="-122"/>
                        </a:rPr>
                        <a:t>均客单价也随</a:t>
                      </a:r>
                      <a:r>
                        <a:rPr sz="1000" spc="0">
                          <a:solidFill>
                            <a:srgbClr val="231F20">
                              <a:alpha val="100000"/>
                            </a:srgbClr>
                          </a:solidFill>
                          <a:latin typeface="微软雅黑" panose="020b0503020204020204" charset="-122"/>
                          <a:ea typeface="微软雅黑" panose="020b0503020204020204" charset="-122"/>
                          <a:cs typeface="微软雅黑" panose="020b0503020204020204" charset="-122"/>
                        </a:rPr>
                        <a:t>之增加。</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20岁以下群体平均客单价为126       </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元，40-45岁年龄段消费者平均客单最高，客单价增速</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最</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快，2023年该年龄段用户的平均客单价达到229元，客单</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价相比2022年增加19</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.4%。</a:t>
                      </a:r>
                      <a:endParaRPr lang="en-US" altLang="en-US" sz="1000"/>
                    </a:p>
                  </a:txBody>
                  <a:tcPr marL="0" marR="0" marT="0" marB="0">
                    <a:lnL>
                      <a:noFill/>
                    </a:lnL>
                    <a:lnR>
                      <a:noFill/>
                    </a:lnR>
                    <a:lnT>
                      <a:noFill/>
                    </a:lnT>
                    <a:lnB>
                      <a:noFill/>
                    </a:lnB>
                  </a:tcPr>
                </a:tc>
                <a:tc>
                  <a:txBody>
                    <a:bodyPr vert="horz" wrap="square"/>
                    <a:lstStyle/>
                    <a:p>
                      <a:pPr algn="l" rtl="0" eaLnBrk="0">
                        <a:lnSpc>
                          <a:spcPct val="120000"/>
                        </a:lnSpc>
                      </a:pPr>
                      <a:endParaRPr lang="en-US" altLang="en-US" sz="300"/>
                    </a:p>
                    <a:p>
                      <a:pPr marL="1296035" algn="l" rtl="0" eaLnBrk="0">
                        <a:lnSpc>
                          <a:spcPct val="91000"/>
                        </a:lnSpc>
                      </a:pPr>
                      <a:r>
                        <a:rPr sz="600" spc="-30">
                          <a:solidFill>
                            <a:srgbClr val="231F20">
                              <a:alpha val="100000"/>
                            </a:srgbClr>
                          </a:solidFill>
                          <a:latin typeface="微软雅黑" panose="020b0503020204020204" charset="-122"/>
                          <a:ea typeface="微软雅黑" panose="020b0503020204020204" charset="-122"/>
                          <a:cs typeface="微软雅黑" panose="020b0503020204020204" charset="-122"/>
                        </a:rPr>
                        <a:t>2.2</a:t>
                      </a:r>
                      <a:r>
                        <a:rPr sz="600" spc="0">
                          <a:solidFill>
                            <a:srgbClr val="231F20">
                              <a:alpha val="100000"/>
                            </a:srgbClr>
                          </a:solidFill>
                          <a:latin typeface="微软雅黑" panose="020b0503020204020204" charset="-122"/>
                          <a:ea typeface="微软雅黑" panose="020b0503020204020204" charset="-122"/>
                          <a:cs typeface="微软雅黑" panose="020b0503020204020204" charset="-122"/>
                        </a:rPr>
                        <a:t>%</a:t>
                      </a:r>
                      <a:endParaRPr lang="en-US" altLang="en-US" sz="600"/>
                    </a:p>
                    <a:p>
                      <a:pPr marL="1367790" algn="l" rtl="0" eaLnBrk="0">
                        <a:lnSpc>
                          <a:spcPct val="72000"/>
                        </a:lnSpc>
                        <a:spcBef>
                          <a:spcPts val="700"/>
                        </a:spcBef>
                      </a:pPr>
                      <a:r>
                        <a:rPr sz="600" spc="-20">
                          <a:solidFill>
                            <a:srgbClr val="FFFFFF">
                              <a:alpha val="100000"/>
                            </a:srgbClr>
                          </a:solidFill>
                          <a:latin typeface="微软雅黑" panose="020b0503020204020204" charset="-122"/>
                          <a:ea typeface="微软雅黑" panose="020b0503020204020204" charset="-122"/>
                          <a:cs typeface="微软雅黑" panose="020b0503020204020204" charset="-122"/>
                        </a:rPr>
                        <a:t>4.9%</a:t>
                      </a:r>
                      <a:endParaRPr lang="en-US" altLang="en-US" sz="600"/>
                    </a:p>
                    <a:p>
                      <a:pPr marL="1537335" algn="l" rtl="0" eaLnBrk="0">
                        <a:lnSpc>
                          <a:spcPts val="815"/>
                        </a:lnSpc>
                      </a:pPr>
                      <a:r>
                        <a:rPr sz="600" spc="-30">
                          <a:solidFill>
                            <a:srgbClr val="FFFFFF">
                              <a:alpha val="100000"/>
                            </a:srgbClr>
                          </a:solidFill>
                          <a:latin typeface="微软雅黑" panose="020b0503020204020204" charset="-122"/>
                          <a:ea typeface="微软雅黑" panose="020b0503020204020204" charset="-122"/>
                          <a:cs typeface="微软雅黑" panose="020b0503020204020204" charset="-122"/>
                        </a:rPr>
                        <a:t>6.1</a:t>
                      </a:r>
                      <a:r>
                        <a:rPr sz="600" spc="0">
                          <a:solidFill>
                            <a:srgbClr val="FFFFFF">
                              <a:alpha val="100000"/>
                            </a:srgbClr>
                          </a:solidFill>
                          <a:latin typeface="微软雅黑" panose="020b0503020204020204" charset="-122"/>
                          <a:ea typeface="微软雅黑" panose="020b0503020204020204" charset="-122"/>
                          <a:cs typeface="微软雅黑" panose="020b0503020204020204" charset="-122"/>
                        </a:rPr>
                        <a:t>%</a:t>
                      </a:r>
                      <a:endParaRPr lang="en-US" altLang="en-US" sz="600"/>
                    </a:p>
                    <a:p>
                      <a:pPr algn="l" rtl="0" eaLnBrk="0">
                        <a:lnSpc>
                          <a:spcPct val="113000"/>
                        </a:lnSpc>
                      </a:pPr>
                      <a:endParaRPr lang="en-US" altLang="en-US" sz="1000"/>
                    </a:p>
                    <a:p>
                      <a:pPr marL="1659890" algn="l" rtl="0" eaLnBrk="0">
                        <a:lnSpc>
                          <a:spcPts val="630"/>
                        </a:lnSpc>
                        <a:spcBef>
                          <a:spcPts val="150"/>
                        </a:spcBef>
                      </a:pPr>
                      <a:r>
                        <a:rPr sz="500" spc="30">
                          <a:solidFill>
                            <a:srgbClr val="FFFFFF">
                              <a:alpha val="100000"/>
                            </a:srgbClr>
                          </a:solidFill>
                          <a:latin typeface="微软雅黑" panose="020b0503020204020204" charset="-122"/>
                          <a:ea typeface="微软雅黑" panose="020b0503020204020204" charset="-122"/>
                          <a:cs typeface="微软雅黑" panose="020b0503020204020204" charset="-122"/>
                        </a:rPr>
                        <a:t>18.0</a:t>
                      </a:r>
                      <a:r>
                        <a:rPr sz="500" spc="0">
                          <a:solidFill>
                            <a:srgbClr val="FFFFFF">
                              <a:alpha val="100000"/>
                            </a:srgbClr>
                          </a:solidFill>
                          <a:latin typeface="微软雅黑" panose="020b0503020204020204" charset="-122"/>
                          <a:ea typeface="微软雅黑" panose="020b0503020204020204" charset="-122"/>
                          <a:cs typeface="微软雅黑" panose="020b0503020204020204" charset="-122"/>
                        </a:rPr>
                        <a:t>%</a:t>
                      </a:r>
                      <a:endParaRPr lang="en-US" altLang="en-US" sz="500"/>
                    </a:p>
                    <a:p>
                      <a:pPr algn="l" rtl="0" eaLnBrk="0">
                        <a:lnSpc>
                          <a:spcPct val="195000"/>
                        </a:lnSpc>
                      </a:pPr>
                      <a:endParaRPr lang="en-US" altLang="en-US" sz="1000"/>
                    </a:p>
                    <a:p>
                      <a:pPr marL="802005" algn="l" rtl="0" eaLnBrk="0">
                        <a:lnSpc>
                          <a:spcPct val="91000"/>
                        </a:lnSpc>
                        <a:spcBef>
                          <a:spcPts val="185"/>
                        </a:spcBef>
                      </a:pPr>
                      <a:r>
                        <a:rPr sz="600" spc="-30">
                          <a:solidFill>
                            <a:srgbClr val="FFFFFF">
                              <a:alpha val="100000"/>
                            </a:srgbClr>
                          </a:solidFill>
                          <a:latin typeface="微软雅黑" panose="020b0503020204020204" charset="-122"/>
                          <a:ea typeface="微软雅黑" panose="020b0503020204020204" charset="-122"/>
                          <a:cs typeface="微软雅黑" panose="020b0503020204020204" charset="-122"/>
                        </a:rPr>
                        <a:t>27.7</a:t>
                      </a:r>
                      <a:r>
                        <a:rPr sz="600" spc="-20">
                          <a:solidFill>
                            <a:srgbClr val="FFFFFF">
                              <a:alpha val="100000"/>
                            </a:srgbClr>
                          </a:solidFill>
                          <a:latin typeface="微软雅黑" panose="020b0503020204020204" charset="-122"/>
                          <a:ea typeface="微软雅黑" panose="020b0503020204020204" charset="-122"/>
                          <a:cs typeface="微软雅黑" panose="020b0503020204020204" charset="-122"/>
                        </a:rPr>
                        <a:t>%</a:t>
                      </a:r>
                      <a:endParaRPr lang="en-US" altLang="en-US" sz="600"/>
                    </a:p>
                    <a:p>
                      <a:pPr marL="1463040" algn="l" rtl="0" eaLnBrk="0">
                        <a:lnSpc>
                          <a:spcPct val="91000"/>
                        </a:lnSpc>
                        <a:spcBef>
                          <a:spcPts val="515"/>
                        </a:spcBef>
                      </a:pPr>
                      <a:r>
                        <a:rPr sz="600" spc="-30">
                          <a:solidFill>
                            <a:srgbClr val="FFFFFF">
                              <a:alpha val="100000"/>
                            </a:srgbClr>
                          </a:solidFill>
                          <a:latin typeface="微软雅黑" panose="020b0503020204020204" charset="-122"/>
                          <a:ea typeface="微软雅黑" panose="020b0503020204020204" charset="-122"/>
                          <a:cs typeface="微软雅黑" panose="020b0503020204020204" charset="-122"/>
                        </a:rPr>
                        <a:t>27.6</a:t>
                      </a:r>
                      <a:r>
                        <a:rPr sz="600" spc="-20">
                          <a:solidFill>
                            <a:srgbClr val="FFFFFF">
                              <a:alpha val="100000"/>
                            </a:srgbClr>
                          </a:solidFill>
                          <a:latin typeface="微软雅黑" panose="020b0503020204020204" charset="-122"/>
                          <a:ea typeface="微软雅黑" panose="020b0503020204020204" charset="-122"/>
                          <a:cs typeface="微软雅黑" panose="020b0503020204020204" charset="-122"/>
                        </a:rPr>
                        <a:t>%</a:t>
                      </a:r>
                      <a:endParaRPr lang="en-US" altLang="en-US" sz="600"/>
                    </a:p>
                    <a:p>
                      <a:pPr algn="l" rtl="0" eaLnBrk="0">
                        <a:lnSpc>
                          <a:spcPct val="177000"/>
                        </a:lnSpc>
                      </a:pPr>
                      <a:endParaRPr lang="en-US" altLang="en-US" sz="1000"/>
                    </a:p>
                    <a:p>
                      <a:pPr marL="481330" algn="l" rtl="0" eaLnBrk="0">
                        <a:lnSpc>
                          <a:spcPct val="85000"/>
                        </a:lnSpc>
                        <a:spcBef>
                          <a:spcPts val="245"/>
                        </a:spcBef>
                        <a:tabLst>
                          <a:tab pos="505460"/>
                        </a:tabLst>
                      </a:pPr>
                      <a:r>
                        <a:rPr sz="8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800" spc="-10">
                          <a:solidFill>
                            <a:srgbClr val="3E3E3F">
                              <a:alpha val="100000"/>
                            </a:srgbClr>
                          </a:solidFill>
                          <a:latin typeface="微软雅黑" panose="020b0503020204020204" charset="-122"/>
                          <a:ea typeface="微软雅黑" panose="020b0503020204020204" charset="-122"/>
                          <a:cs typeface="微软雅黑" panose="020b0503020204020204" charset="-122"/>
                        </a:rPr>
                        <a:t>20以下      20-25     </a:t>
                      </a:r>
                      <a:r>
                        <a:rPr sz="800" spc="0">
                          <a:solidFill>
                            <a:srgbClr val="3E3E3F">
                              <a:alpha val="100000"/>
                            </a:srgbClr>
                          </a:solidFill>
                          <a:latin typeface="微软雅黑" panose="020b0503020204020204" charset="-122"/>
                          <a:ea typeface="微软雅黑" panose="020b0503020204020204" charset="-122"/>
                          <a:cs typeface="微软雅黑" panose="020b0503020204020204" charset="-122"/>
                        </a:rPr>
                        <a:t> 20-30      30-35</a:t>
                      </a:r>
                      <a:endParaRPr lang="en-US" altLang="en-US" sz="800"/>
                    </a:p>
                    <a:p>
                      <a:pPr marL="481330" algn="l" rtl="0" eaLnBrk="0">
                        <a:lnSpc>
                          <a:spcPct val="88000"/>
                        </a:lnSpc>
                        <a:spcBef>
                          <a:spcPts val="295"/>
                        </a:spcBef>
                        <a:tabLst>
                          <a:tab pos="511810"/>
                        </a:tabLst>
                      </a:pPr>
                      <a:r>
                        <a:rPr sz="8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800" spc="-10">
                          <a:solidFill>
                            <a:srgbClr val="3E3E3F">
                              <a:alpha val="100000"/>
                            </a:srgbClr>
                          </a:solidFill>
                          <a:latin typeface="微软雅黑" panose="020b0503020204020204" charset="-122"/>
                          <a:ea typeface="微软雅黑" panose="020b0503020204020204" charset="-122"/>
                          <a:cs typeface="微软雅黑" panose="020b0503020204020204" charset="-122"/>
                        </a:rPr>
                        <a:t>35-40 </a:t>
                      </a:r>
                      <a:r>
                        <a:rPr sz="800" spc="0">
                          <a:solidFill>
                            <a:srgbClr val="3E3E3F">
                              <a:alpha val="100000"/>
                            </a:srgbClr>
                          </a:solidFill>
                          <a:latin typeface="微软雅黑" panose="020b0503020204020204" charset="-122"/>
                          <a:ea typeface="微软雅黑" panose="020b0503020204020204" charset="-122"/>
                          <a:cs typeface="微软雅黑" panose="020b0503020204020204" charset="-122"/>
                        </a:rPr>
                        <a:t>      40-45      45岁及以上</a:t>
                      </a:r>
                      <a:endParaRPr lang="en-US" altLang="en-US" sz="800"/>
                    </a:p>
                    <a:p>
                      <a:pPr algn="l" rtl="0" eaLnBrk="0">
                        <a:lnSpc>
                          <a:spcPct val="111000"/>
                        </a:lnSpc>
                      </a:pPr>
                      <a:endParaRPr lang="en-US" altLang="en-US" sz="500"/>
                    </a:p>
                    <a:p>
                      <a:pPr marL="941705" indent="-664845" algn="l" rtl="0" eaLnBrk="0">
                        <a:lnSpc>
                          <a:spcPct val="136000"/>
                        </a:lnSpc>
                        <a:spcBef>
                          <a:spcPts val="5"/>
                        </a:spcBef>
                      </a:pPr>
                      <a:r>
                        <a:rPr sz="600" spc="80">
                          <a:solidFill>
                            <a:srgbClr val="57585A">
                              <a:alpha val="100000"/>
                            </a:srgbClr>
                          </a:solidFill>
                          <a:latin typeface="微软雅黑" panose="020b0503020204020204" charset="-122"/>
                          <a:ea typeface="微软雅黑" panose="020b0503020204020204" charset="-122"/>
                          <a:cs typeface="微软雅黑" panose="020b0503020204020204" charset="-122"/>
                        </a:rPr>
                        <a:t>图10 2023年美团平台美容美体行业活跃用户年龄结</a:t>
                      </a:r>
                      <a:r>
                        <a:rPr sz="600" spc="50">
                          <a:solidFill>
                            <a:srgbClr val="57585A">
                              <a:alpha val="100000"/>
                            </a:srgbClr>
                          </a:solidFill>
                          <a:latin typeface="微软雅黑" panose="020b0503020204020204" charset="-122"/>
                          <a:ea typeface="微软雅黑" panose="020b0503020204020204" charset="-122"/>
                          <a:cs typeface="微软雅黑" panose="020b0503020204020204" charset="-122"/>
                        </a:rPr>
                        <a:t>构</a:t>
                      </a:r>
                      <a:r>
                        <a:rPr sz="600" spc="0">
                          <a:solidFill>
                            <a:srgbClr val="57585A">
                              <a:alpha val="100000"/>
                            </a:srgbClr>
                          </a:solidFill>
                          <a:latin typeface="微软雅黑" panose="020b0503020204020204" charset="-122"/>
                          <a:ea typeface="微软雅黑" panose="020b0503020204020204" charset="-122"/>
                          <a:cs typeface="微软雅黑" panose="020b0503020204020204" charset="-122"/>
                        </a:rPr>
                        <a:t> </a:t>
                      </a:r>
                      <a:r>
                        <a:rPr sz="600" spc="60">
                          <a:solidFill>
                            <a:srgbClr val="57585A">
                              <a:alpha val="100000"/>
                            </a:srgbClr>
                          </a:solidFill>
                          <a:latin typeface="微软雅黑" panose="020b0503020204020204" charset="-122"/>
                          <a:ea typeface="微软雅黑" panose="020b0503020204020204" charset="-122"/>
                          <a:cs typeface="微软雅黑" panose="020b0503020204020204" charset="-122"/>
                        </a:rPr>
                        <a:t>数据来源：美团平</a:t>
                      </a:r>
                      <a:r>
                        <a:rPr sz="600" spc="30">
                          <a:solidFill>
                            <a:srgbClr val="57585A">
                              <a:alpha val="100000"/>
                            </a:srgbClr>
                          </a:solidFill>
                          <a:latin typeface="微软雅黑" panose="020b0503020204020204" charset="-122"/>
                          <a:ea typeface="微软雅黑" panose="020b0503020204020204" charset="-122"/>
                          <a:cs typeface="微软雅黑" panose="020b0503020204020204" charset="-122"/>
                        </a:rPr>
                        <a:t>台</a:t>
                      </a:r>
                      <a:endParaRPr lang="en-US" altLang="en-US" sz="600"/>
                    </a:p>
                  </a:txBody>
                  <a:tcPr marL="0" marR="0" marT="0" marB="0">
                    <a:lnL>
                      <a:noFill/>
                    </a:lnL>
                    <a:lnR>
                      <a:noFill/>
                    </a:lnR>
                    <a:lnT>
                      <a:noFill/>
                    </a:lnT>
                    <a:lnB>
                      <a:noFill/>
                    </a:lnB>
                  </a:tcPr>
                </a:tc>
              </a:tr>
            </a:tbl>
          </a:graphicData>
        </a:graphic>
      </p:graphicFrame>
      <p:pic>
        <p:nvPicPr>
          <p:cNvPr id="258" name="picture 258"/>
          <p:cNvPicPr>
            <a:picLocks noChangeAspect="1"/>
          </p:cNvPicPr>
          <p:nvPr/>
        </p:nvPicPr>
        <p:blipFill>
          <a:blip r:embed="rId6"/>
          <a:stretch>
            <a:fillRect/>
          </a:stretch>
        </p:blipFill>
        <p:spPr>
          <a:xfrm rot="21600000">
            <a:off x="13168299" y="8433930"/>
            <a:ext cx="39254" cy="39255"/>
          </a:xfrm>
          <a:prstGeom prst="rect">
            <a:avLst/>
          </a:prstGeom>
        </p:spPr>
      </p:pic>
      <p:pic>
        <p:nvPicPr>
          <p:cNvPr id="259" name="picture 259"/>
          <p:cNvPicPr>
            <a:picLocks noChangeAspect="1"/>
          </p:cNvPicPr>
          <p:nvPr/>
        </p:nvPicPr>
        <p:blipFill>
          <a:blip r:embed="rId7"/>
          <a:stretch>
            <a:fillRect/>
          </a:stretch>
        </p:blipFill>
        <p:spPr>
          <a:xfrm rot="21600000">
            <a:off x="12726939" y="8433930"/>
            <a:ext cx="39255" cy="39255"/>
          </a:xfrm>
          <a:prstGeom prst="rect">
            <a:avLst/>
          </a:prstGeom>
        </p:spPr>
      </p:pic>
      <p:pic>
        <p:nvPicPr>
          <p:cNvPr id="260" name="picture 260"/>
          <p:cNvPicPr>
            <a:picLocks noChangeAspect="1"/>
          </p:cNvPicPr>
          <p:nvPr/>
        </p:nvPicPr>
        <p:blipFill>
          <a:blip r:embed="rId8"/>
          <a:stretch>
            <a:fillRect/>
          </a:stretch>
        </p:blipFill>
        <p:spPr>
          <a:xfrm rot="21600000">
            <a:off x="12243282" y="8433930"/>
            <a:ext cx="39255" cy="39255"/>
          </a:xfrm>
          <a:prstGeom prst="rect">
            <a:avLst/>
          </a:prstGeom>
        </p:spPr>
      </p:pic>
      <p:pic>
        <p:nvPicPr>
          <p:cNvPr id="261" name="picture 261"/>
          <p:cNvPicPr>
            <a:picLocks noChangeAspect="1"/>
          </p:cNvPicPr>
          <p:nvPr/>
        </p:nvPicPr>
        <p:blipFill>
          <a:blip r:embed="rId9"/>
          <a:stretch>
            <a:fillRect/>
          </a:stretch>
        </p:blipFill>
        <p:spPr>
          <a:xfrm rot="21600000">
            <a:off x="13636003" y="8289188"/>
            <a:ext cx="39254" cy="39255"/>
          </a:xfrm>
          <a:prstGeom prst="rect">
            <a:avLst/>
          </a:prstGeom>
        </p:spPr>
      </p:pic>
      <p:pic>
        <p:nvPicPr>
          <p:cNvPr id="262" name="picture 262"/>
          <p:cNvPicPr>
            <a:picLocks noChangeAspect="1"/>
          </p:cNvPicPr>
          <p:nvPr/>
        </p:nvPicPr>
        <p:blipFill>
          <a:blip r:embed="rId10"/>
          <a:stretch>
            <a:fillRect/>
          </a:stretch>
        </p:blipFill>
        <p:spPr>
          <a:xfrm rot="21600000">
            <a:off x="13165131" y="8289188"/>
            <a:ext cx="39254" cy="39255"/>
          </a:xfrm>
          <a:prstGeom prst="rect">
            <a:avLst/>
          </a:prstGeom>
        </p:spPr>
      </p:pic>
      <p:pic>
        <p:nvPicPr>
          <p:cNvPr id="263" name="picture 263"/>
          <p:cNvPicPr>
            <a:picLocks noChangeAspect="1"/>
          </p:cNvPicPr>
          <p:nvPr/>
        </p:nvPicPr>
        <p:blipFill>
          <a:blip r:embed="rId11"/>
          <a:stretch>
            <a:fillRect/>
          </a:stretch>
        </p:blipFill>
        <p:spPr>
          <a:xfrm rot="21600000">
            <a:off x="12720177" y="8289188"/>
            <a:ext cx="39255" cy="39255"/>
          </a:xfrm>
          <a:prstGeom prst="rect">
            <a:avLst/>
          </a:prstGeom>
        </p:spPr>
      </p:pic>
      <p:pic>
        <p:nvPicPr>
          <p:cNvPr id="264" name="picture 264"/>
          <p:cNvPicPr>
            <a:picLocks noChangeAspect="1"/>
          </p:cNvPicPr>
          <p:nvPr/>
        </p:nvPicPr>
        <p:blipFill>
          <a:blip r:embed="rId12"/>
          <a:stretch>
            <a:fillRect/>
          </a:stretch>
        </p:blipFill>
        <p:spPr>
          <a:xfrm rot="21600000">
            <a:off x="12243282" y="8289188"/>
            <a:ext cx="39255" cy="39255"/>
          </a:xfrm>
          <a:prstGeom prst="rect">
            <a:avLst/>
          </a:prstGeom>
        </p:spPr>
      </p:pic>
      <p:pic>
        <p:nvPicPr>
          <p:cNvPr id="265" name="picture 265"/>
          <p:cNvPicPr>
            <a:picLocks noChangeAspect="1"/>
          </p:cNvPicPr>
          <p:nvPr/>
        </p:nvPicPr>
        <p:blipFill>
          <a:blip r:embed="rId13"/>
          <a:stretch>
            <a:fillRect/>
          </a:stretch>
        </p:blipFill>
        <p:spPr>
          <a:xfrm rot="21600000">
            <a:off x="3184454" y="2497751"/>
            <a:ext cx="1524711" cy="1520850"/>
          </a:xfrm>
          <a:prstGeom prst="rect">
            <a:avLst/>
          </a:prstGeom>
        </p:spPr>
      </p:pic>
      <p:sp>
        <p:nvSpPr>
          <p:cNvPr id="266" name="textbox 266"/>
          <p:cNvSpPr/>
          <p:nvPr/>
        </p:nvSpPr>
        <p:spPr>
          <a:xfrm>
            <a:off x="886317" y="739630"/>
            <a:ext cx="6122670" cy="19704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5875" algn="l" rtl="0" eaLnBrk="0">
              <a:lnSpc>
                <a:spcPts val="1490"/>
              </a:lnSpc>
            </a:pPr>
            <a:r>
              <a:rPr sz="1200" spc="-7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美容美体行业开店率创新高，从业者充满对行业充</a:t>
            </a:r>
            <a:r>
              <a:rPr sz="1200" spc="-4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满</a:t>
            </a:r>
            <a:r>
              <a:rPr sz="1200" spc="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信心</a:t>
            </a:r>
            <a:endParaRPr lang="en-US" altLang="en-US" sz="1200"/>
          </a:p>
          <a:p>
            <a:pPr marL="12700" indent="0" algn="l" rtl="0" eaLnBrk="0">
              <a:lnSpc>
                <a:spcPct val="144000"/>
              </a:lnSpc>
              <a:spcBef>
                <a:spcPts val="280"/>
              </a:spcBef>
            </a:pPr>
            <a:r>
              <a:rPr sz="1000" spc="-30">
                <a:solidFill>
                  <a:srgbClr val="231F20">
                    <a:alpha val="100000"/>
                  </a:srgbClr>
                </a:solidFill>
                <a:latin typeface="微软雅黑" panose="020b0503020204020204" charset="-122"/>
                <a:ea typeface="微软雅黑" panose="020b0503020204020204" charset="-122"/>
                <a:cs typeface="微软雅黑" panose="020b0503020204020204" charset="-122"/>
              </a:rPr>
              <a:t>生活美容从业者普遍对行业发展抱有美好憧憬，2023年美容美体开店率创新高。</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美团问卷调查结果</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显示，总体上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对行业有信心的从业者占比超过63.4%，28.8%的从业者处于观望状态，仅有7.8%</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的从业者对行业信心不足(见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图7) 。从开店率和闭店率层面看，据美团平台数据统计，2023年1-8月，美容美体行业的开店率为25%，美团平</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台</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上的开店率为55.1%，创近五年历史新高，远超疫情前(2019年) 16.9%水平，20</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23年美容美体行业的闭店率为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18.9%，较2019年下降0.8个百</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分</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点。</a:t>
            </a:r>
            <a:endParaRPr lang="en-US" altLang="en-US" sz="1000"/>
          </a:p>
          <a:p>
            <a:pPr algn="l" rtl="0" eaLnBrk="0">
              <a:lnSpc>
                <a:spcPct val="189000"/>
              </a:lnSpc>
            </a:pPr>
            <a:endParaRPr lang="en-US" altLang="en-US" sz="1000"/>
          </a:p>
          <a:p>
            <a:pPr marL="2872105" algn="l" rtl="0" eaLnBrk="0">
              <a:lnSpc>
                <a:spcPts val="725"/>
              </a:lnSpc>
              <a:spcBef>
                <a:spcPts val="185"/>
              </a:spcBef>
            </a:pPr>
            <a:r>
              <a:rPr sz="600" spc="20">
                <a:solidFill>
                  <a:srgbClr val="7C7D80">
                    <a:alpha val="100000"/>
                  </a:srgbClr>
                </a:solidFill>
                <a:latin typeface="微软雅黑" panose="020b0503020204020204" charset="-122"/>
                <a:ea typeface="微软雅黑" panose="020b0503020204020204" charset="-122"/>
                <a:cs typeface="微软雅黑" panose="020b0503020204020204" charset="-122"/>
              </a:rPr>
              <a:t>2.9</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a:t>
            </a:r>
            <a:endParaRPr lang="en-US" altLang="en-US" sz="600"/>
          </a:p>
          <a:p>
            <a:pPr algn="l" rtl="0" eaLnBrk="0">
              <a:lnSpc>
                <a:spcPct val="104000"/>
              </a:lnSpc>
            </a:pPr>
            <a:endParaRPr lang="en-US" altLang="en-US" sz="800"/>
          </a:p>
          <a:p>
            <a:pPr marL="2358390" algn="l" rtl="0" eaLnBrk="0">
              <a:lnSpc>
                <a:spcPts val="725"/>
              </a:lnSpc>
              <a:spcBef>
                <a:spcPts val="5"/>
              </a:spcBef>
            </a:pPr>
            <a:r>
              <a:rPr sz="600" spc="30">
                <a:solidFill>
                  <a:srgbClr val="7C7D80">
                    <a:alpha val="100000"/>
                  </a:srgbClr>
                </a:solidFill>
                <a:latin typeface="微软雅黑" panose="020b0503020204020204" charset="-122"/>
                <a:ea typeface="微软雅黑" panose="020b0503020204020204" charset="-122"/>
                <a:cs typeface="微软雅黑" panose="020b0503020204020204" charset="-122"/>
              </a:rPr>
              <a:t>4.</a:t>
            </a:r>
            <a:r>
              <a:rPr sz="600" spc="20">
                <a:solidFill>
                  <a:srgbClr val="7C7D80">
                    <a:alpha val="100000"/>
                  </a:srgbClr>
                </a:solidFill>
                <a:latin typeface="微软雅黑" panose="020b0503020204020204" charset="-122"/>
                <a:ea typeface="微软雅黑" panose="020b0503020204020204" charset="-122"/>
                <a:cs typeface="微软雅黑" panose="020b0503020204020204" charset="-122"/>
              </a:rPr>
              <a:t>9</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a:t>
            </a:r>
            <a:endParaRPr lang="en-US" altLang="en-US" sz="600"/>
          </a:p>
        </p:txBody>
      </p:sp>
      <p:graphicFrame>
        <p:nvGraphicFramePr>
          <p:cNvPr id="267" name="table 267"/>
          <p:cNvGraphicFramePr>
            <a:graphicFrameLocks noGrp="1"/>
          </p:cNvGraphicFramePr>
          <p:nvPr/>
        </p:nvGraphicFramePr>
        <p:xfrm>
          <a:off x="9709870" y="4098752"/>
          <a:ext cx="3554095" cy="1817370"/>
        </p:xfrm>
        <a:graphic>
          <a:graphicData uri="http://schemas.openxmlformats.org/drawingml/2006/table">
            <a:tbl>
              <a:tblPr/>
              <a:tblGrid>
                <a:gridCol w="181610"/>
                <a:gridCol w="3372484"/>
              </a:tblGrid>
              <a:tr h="1817370">
                <a:tc>
                  <a:txBody>
                    <a:bodyPr vert="horz" wrap="square"/>
                    <a:lstStyle/>
                    <a:p>
                      <a:pPr marL="1905" algn="l" rtl="0" eaLnBrk="0">
                        <a:lnSpc>
                          <a:spcPct val="78000"/>
                        </a:lnSpc>
                        <a:spcBef>
                          <a:spcPts val="5"/>
                        </a:spcBef>
                      </a:pP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9</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0%</a:t>
                      </a:r>
                      <a:endParaRPr lang="en-US" altLang="en-US" sz="600"/>
                    </a:p>
                    <a:p>
                      <a:pPr indent="1905" algn="l" rtl="0" eaLnBrk="0">
                        <a:lnSpc>
                          <a:spcPct val="181000"/>
                        </a:lnSpc>
                        <a:spcBef>
                          <a:spcPts val="5"/>
                        </a:spcBef>
                      </a:pP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8</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0% </a:t>
                      </a: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7</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0% </a:t>
                      </a: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6</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0% </a:t>
                      </a: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5</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0% </a:t>
                      </a: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4</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0% </a:t>
                      </a: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3</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0% </a:t>
                      </a: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2</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0% </a:t>
                      </a: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1</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0% </a:t>
                      </a:r>
                      <a:r>
                        <a:rPr sz="600" spc="90">
                          <a:solidFill>
                            <a:srgbClr val="7C7D80">
                              <a:alpha val="100000"/>
                            </a:srgbClr>
                          </a:solidFill>
                          <a:latin typeface="微软雅黑" panose="020b0503020204020204" charset="-122"/>
                          <a:ea typeface="微软雅黑" panose="020b0503020204020204" charset="-122"/>
                          <a:cs typeface="微软雅黑" panose="020b0503020204020204" charset="-122"/>
                        </a:rPr>
                        <a:t>0</a:t>
                      </a:r>
                      <a:r>
                        <a:rPr sz="600" spc="80">
                          <a:solidFill>
                            <a:srgbClr val="7C7D80">
                              <a:alpha val="100000"/>
                            </a:srgbClr>
                          </a:solidFill>
                          <a:latin typeface="微软雅黑" panose="020b0503020204020204" charset="-122"/>
                          <a:ea typeface="微软雅黑" panose="020b0503020204020204" charset="-122"/>
                          <a:cs typeface="微软雅黑" panose="020b0503020204020204" charset="-122"/>
                        </a:rPr>
                        <a:t>%</a:t>
                      </a:r>
                      <a:endParaRPr lang="en-US" altLang="en-US" sz="600"/>
                    </a:p>
                  </a:txBody>
                  <a:tcPr marL="0" marR="0" marT="482" marB="0">
                    <a:lnL>
                      <a:noFill/>
                    </a:lnL>
                    <a:lnR>
                      <a:noFill/>
                    </a:lnR>
                    <a:lnT>
                      <a:noFill/>
                    </a:lnT>
                    <a:lnB>
                      <a:noFill/>
                    </a:lnB>
                  </a:tcPr>
                </a:tc>
                <a:tc>
                  <a:txBody>
                    <a:bodyPr vert="horz" wrap="square"/>
                    <a:lstStyle/>
                    <a:p>
                      <a:pPr algn="l" rtl="0" eaLnBrk="0">
                        <a:lnSpc>
                          <a:spcPct val="103000"/>
                        </a:lnSpc>
                      </a:pPr>
                      <a:endParaRPr lang="en-US" altLang="en-US" sz="300"/>
                    </a:p>
                    <a:p>
                      <a:pPr marL="1905635" algn="l" rtl="0" eaLnBrk="0">
                        <a:lnSpc>
                          <a:spcPct val="97000"/>
                        </a:lnSpc>
                        <a:spcBef>
                          <a:spcPct val="0"/>
                        </a:spcBef>
                      </a:pP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83.</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1%</a:t>
                      </a:r>
                      <a:endParaRPr lang="en-US" altLang="en-US" sz="600"/>
                    </a:p>
                    <a:p>
                      <a:pPr algn="l" rtl="0" eaLnBrk="0">
                        <a:lnSpc>
                          <a:spcPct val="117000"/>
                        </a:lnSpc>
                      </a:pPr>
                      <a:endParaRPr lang="en-US" altLang="en-US" sz="1000"/>
                    </a:p>
                    <a:p>
                      <a:pPr algn="l" rtl="0" eaLnBrk="0">
                        <a:lnSpc>
                          <a:spcPct val="117000"/>
                        </a:lnSpc>
                      </a:pPr>
                      <a:endParaRPr lang="en-US" altLang="en-US" sz="1000"/>
                    </a:p>
                    <a:p>
                      <a:pPr algn="l" rtl="0" eaLnBrk="0">
                        <a:lnSpc>
                          <a:spcPct val="117000"/>
                        </a:lnSpc>
                      </a:pPr>
                      <a:endParaRPr lang="en-US" altLang="en-US" sz="1000"/>
                    </a:p>
                    <a:p>
                      <a:pPr algn="l" rtl="0" eaLnBrk="0">
                        <a:lnSpc>
                          <a:spcPct val="118000"/>
                        </a:lnSpc>
                      </a:pPr>
                      <a:endParaRPr lang="en-US" altLang="en-US" sz="1000"/>
                    </a:p>
                    <a:p>
                      <a:pPr algn="l" rtl="0" eaLnBrk="0">
                        <a:lnSpc>
                          <a:spcPct val="118000"/>
                        </a:lnSpc>
                      </a:pPr>
                      <a:endParaRPr lang="en-US" altLang="en-US" sz="1000"/>
                    </a:p>
                    <a:p>
                      <a:pPr marL="2770505" algn="l" rtl="0" eaLnBrk="0">
                        <a:lnSpc>
                          <a:spcPct val="89000"/>
                        </a:lnSpc>
                        <a:spcBef>
                          <a:spcPts val="185"/>
                        </a:spcBef>
                      </a:pP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20</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.6%</a:t>
                      </a:r>
                      <a:endParaRPr lang="en-US" altLang="en-US" sz="600"/>
                    </a:p>
                    <a:p>
                      <a:pPr marL="358140" algn="l" rtl="0" eaLnBrk="0">
                        <a:lnSpc>
                          <a:spcPct val="97000"/>
                        </a:lnSpc>
                        <a:spcBef>
                          <a:spcPts val="5"/>
                        </a:spcBef>
                      </a:pP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1</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6.9%</a:t>
                      </a:r>
                      <a:endParaRPr lang="en-US" altLang="en-US" sz="600"/>
                    </a:p>
                    <a:p>
                      <a:pPr algn="l" rtl="0" eaLnBrk="0">
                        <a:lnSpc>
                          <a:spcPct val="106000"/>
                        </a:lnSpc>
                      </a:pPr>
                      <a:endParaRPr lang="en-US" altLang="en-US" sz="1000"/>
                    </a:p>
                    <a:p>
                      <a:pPr algn="l" rtl="0" eaLnBrk="0">
                        <a:lnSpc>
                          <a:spcPct val="106000"/>
                        </a:lnSpc>
                      </a:pPr>
                      <a:endParaRPr lang="en-US" altLang="en-US" sz="1000"/>
                    </a:p>
                    <a:p>
                      <a:pPr marL="2967355" algn="l" rtl="0" eaLnBrk="0">
                        <a:lnSpc>
                          <a:spcPct val="97000"/>
                        </a:lnSpc>
                        <a:spcBef>
                          <a:spcPts val="185"/>
                        </a:spcBef>
                      </a:pP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2023</a:t>
                      </a:r>
                      <a:endParaRPr lang="en-US" altLang="en-US" sz="600"/>
                    </a:p>
                    <a:p>
                      <a:pPr algn="l" rtl="0" eaLnBrk="0">
                        <a:lnSpc>
                          <a:spcPct val="100000"/>
                        </a:lnSpc>
                      </a:pPr>
                      <a:endParaRPr lang="en-US" altLang="en-US" sz="400"/>
                    </a:p>
                    <a:p>
                      <a:pPr marL="1242060" algn="l" rtl="0" eaLnBrk="0">
                        <a:lnSpc>
                          <a:spcPct val="79000"/>
                        </a:lnSpc>
                        <a:spcBef>
                          <a:spcPts val="5"/>
                        </a:spcBef>
                        <a:tabLst>
                          <a:tab pos="1302385"/>
                        </a:tabLst>
                      </a:pPr>
                      <a:r>
                        <a:rPr sz="800" spc="0">
                          <a:solidFill>
                            <a:srgbClr val="7C7D80">
                              <a:alpha val="100000"/>
                            </a:srgbClr>
                          </a:solidFill>
                          <a:latin typeface="微软雅黑" panose="020b0503020204020204" charset="-122"/>
                          <a:ea typeface="微软雅黑" panose="020b0503020204020204" charset="-122"/>
                          <a:cs typeface="微软雅黑" panose="020b0503020204020204" charset="-122"/>
                        </a:rPr>
                        <a:t>	</a:t>
                      </a:r>
                      <a:r>
                        <a:rPr sz="800" spc="10">
                          <a:solidFill>
                            <a:srgbClr val="7C7D80">
                              <a:alpha val="100000"/>
                            </a:srgbClr>
                          </a:solidFill>
                          <a:latin typeface="微软雅黑" panose="020b0503020204020204" charset="-122"/>
                          <a:ea typeface="微软雅黑" panose="020b0503020204020204" charset="-122"/>
                          <a:cs typeface="微软雅黑" panose="020b0503020204020204" charset="-122"/>
                        </a:rPr>
                        <a:t>男</a:t>
                      </a:r>
                      <a:r>
                        <a:rPr sz="800" spc="0">
                          <a:solidFill>
                            <a:srgbClr val="7C7D80">
                              <a:alpha val="100000"/>
                            </a:srgbClr>
                          </a:solidFill>
                          <a:latin typeface="微软雅黑" panose="020b0503020204020204" charset="-122"/>
                          <a:ea typeface="微软雅黑" panose="020b0503020204020204" charset="-122"/>
                          <a:cs typeface="微软雅黑" panose="020b0503020204020204" charset="-122"/>
                        </a:rPr>
                        <a:t>性         女性</a:t>
                      </a:r>
                      <a:endParaRPr lang="en-US" altLang="en-US" sz="800"/>
                    </a:p>
                  </a:txBody>
                  <a:tcPr marL="0" marR="0" marT="0" marB="0">
                    <a:lnL>
                      <a:noFill/>
                    </a:lnL>
                    <a:lnR>
                      <a:noFill/>
                    </a:lnR>
                    <a:lnT>
                      <a:noFill/>
                    </a:lnT>
                    <a:lnB>
                      <a:noFill/>
                    </a:lnB>
                  </a:tcPr>
                </a:tc>
              </a:tr>
            </a:tbl>
          </a:graphicData>
        </a:graphic>
      </p:graphicFrame>
      <p:pic>
        <p:nvPicPr>
          <p:cNvPr id="268" name="picture 268"/>
          <p:cNvPicPr>
            <a:picLocks noChangeAspect="1"/>
          </p:cNvPicPr>
          <p:nvPr/>
        </p:nvPicPr>
        <p:blipFill>
          <a:blip r:embed="rId14"/>
          <a:stretch>
            <a:fillRect/>
          </a:stretch>
        </p:blipFill>
        <p:spPr>
          <a:xfrm rot="21600000">
            <a:off x="11556263" y="5843496"/>
            <a:ext cx="52958" cy="56780"/>
          </a:xfrm>
          <a:prstGeom prst="rect">
            <a:avLst/>
          </a:prstGeom>
        </p:spPr>
      </p:pic>
      <p:pic>
        <p:nvPicPr>
          <p:cNvPr id="269" name="picture 269"/>
          <p:cNvPicPr>
            <a:picLocks noChangeAspect="1"/>
          </p:cNvPicPr>
          <p:nvPr/>
        </p:nvPicPr>
        <p:blipFill>
          <a:blip r:embed="rId15"/>
          <a:stretch>
            <a:fillRect/>
          </a:stretch>
        </p:blipFill>
        <p:spPr>
          <a:xfrm rot="21600000">
            <a:off x="11080331" y="5843496"/>
            <a:ext cx="52958" cy="56780"/>
          </a:xfrm>
          <a:prstGeom prst="rect">
            <a:avLst/>
          </a:prstGeom>
        </p:spPr>
      </p:pic>
      <p:pic>
        <p:nvPicPr>
          <p:cNvPr id="270" name="picture 270"/>
          <p:cNvPicPr>
            <a:picLocks noChangeAspect="1"/>
          </p:cNvPicPr>
          <p:nvPr/>
        </p:nvPicPr>
        <p:blipFill>
          <a:blip r:embed="rId16"/>
          <a:stretch>
            <a:fillRect/>
          </a:stretch>
        </p:blipFill>
        <p:spPr>
          <a:xfrm rot="21600000">
            <a:off x="3185845" y="7183740"/>
            <a:ext cx="1520020" cy="1523936"/>
          </a:xfrm>
          <a:prstGeom prst="rect">
            <a:avLst/>
          </a:prstGeom>
        </p:spPr>
      </p:pic>
      <p:sp>
        <p:nvSpPr>
          <p:cNvPr id="271" name="textbox 271"/>
          <p:cNvSpPr/>
          <p:nvPr/>
        </p:nvSpPr>
        <p:spPr>
          <a:xfrm>
            <a:off x="2494102" y="4030915"/>
            <a:ext cx="2905760" cy="6908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390650" algn="l" rtl="0" eaLnBrk="0">
              <a:lnSpc>
                <a:spcPct val="99000"/>
              </a:lnSpc>
            </a:pPr>
            <a:r>
              <a:rPr sz="600" spc="20">
                <a:solidFill>
                  <a:srgbClr val="7C7D80">
                    <a:alpha val="100000"/>
                  </a:srgbClr>
                </a:solidFill>
                <a:latin typeface="微软雅黑" panose="020b0503020204020204" charset="-122"/>
                <a:ea typeface="微软雅黑" panose="020b0503020204020204" charset="-122"/>
                <a:cs typeface="微软雅黑" panose="020b0503020204020204" charset="-122"/>
              </a:rPr>
              <a:t>23.</a:t>
            </a: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1</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a:t>
            </a:r>
            <a:endParaRPr lang="en-US" altLang="en-US" sz="600"/>
          </a:p>
          <a:p>
            <a:pPr marL="55245" algn="l" rtl="0" eaLnBrk="0">
              <a:lnSpc>
                <a:spcPct val="94000"/>
              </a:lnSpc>
              <a:spcBef>
                <a:spcPts val="540"/>
              </a:spcBef>
              <a:tabLst>
                <a:tab pos="104775"/>
              </a:tabLst>
            </a:pP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	</a:t>
            </a:r>
            <a:r>
              <a:rPr sz="600" spc="30">
                <a:solidFill>
                  <a:srgbClr val="7C7D80">
                    <a:alpha val="100000"/>
                  </a:srgbClr>
                </a:solidFill>
                <a:latin typeface="微软雅黑" panose="020b0503020204020204" charset="-122"/>
                <a:ea typeface="微软雅黑" panose="020b0503020204020204" charset="-122"/>
                <a:cs typeface="微软雅黑" panose="020b0503020204020204" charset="-122"/>
              </a:rPr>
              <a:t>非常有信心       比较有信心       中立态度       比较没有信心     </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  非常没有信心</a:t>
            </a:r>
            <a:endParaRPr lang="en-US" altLang="en-US" sz="600"/>
          </a:p>
          <a:p>
            <a:pPr algn="l" rtl="0" eaLnBrk="0">
              <a:lnSpc>
                <a:spcPct val="115000"/>
              </a:lnSpc>
            </a:pPr>
            <a:endParaRPr lang="en-US" altLang="en-US" sz="1000"/>
          </a:p>
          <a:p>
            <a:pPr marL="757555" algn="l" rtl="0" eaLnBrk="0">
              <a:lnSpc>
                <a:spcPct val="86000"/>
              </a:lnSpc>
              <a:spcBef>
                <a:spcPts val="220"/>
              </a:spcBef>
            </a:pPr>
            <a:r>
              <a:rPr sz="700" spc="-10">
                <a:solidFill>
                  <a:srgbClr val="57585A">
                    <a:alpha val="100000"/>
                  </a:srgbClr>
                </a:solidFill>
                <a:latin typeface="微软雅黑" panose="020b0503020204020204" charset="-122"/>
                <a:ea typeface="微软雅黑" panose="020b0503020204020204" charset="-122"/>
                <a:cs typeface="微软雅黑" panose="020b0503020204020204" charset="-122"/>
              </a:rPr>
              <a:t>图7 对中国美容美体发展是否</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有信心</a:t>
            </a:r>
            <a:endParaRPr lang="en-US" altLang="en-US" sz="700"/>
          </a:p>
          <a:p>
            <a:pPr algn="l" rtl="0" eaLnBrk="0">
              <a:lnSpc>
                <a:spcPct val="110000"/>
              </a:lnSpc>
            </a:pPr>
            <a:endParaRPr lang="en-US" altLang="en-US" sz="200"/>
          </a:p>
          <a:p>
            <a:pPr marL="187960" algn="l" rtl="0" eaLnBrk="0">
              <a:lnSpc>
                <a:spcPct val="86000"/>
              </a:lnSpc>
              <a:spcBef>
                <a:spcPct val="0"/>
              </a:spcBef>
            </a:pPr>
            <a:r>
              <a:rPr sz="700" spc="-30">
                <a:solidFill>
                  <a:srgbClr val="57585A">
                    <a:alpha val="100000"/>
                  </a:srgbClr>
                </a:solidFill>
                <a:latin typeface="微软雅黑" panose="020b0503020204020204" charset="-122"/>
                <a:ea typeface="微软雅黑" panose="020b0503020204020204" charset="-122"/>
                <a:cs typeface="微软雅黑" panose="020b0503020204020204" charset="-122"/>
              </a:rPr>
              <a:t>数据来源：美团研究院、美团到店综合丽人及医美业务部(</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N</a:t>
            </a:r>
            <a:r>
              <a:rPr sz="700" spc="-30">
                <a:solidFill>
                  <a:srgbClr val="57585A">
                    <a:alpha val="100000"/>
                  </a:srgbClr>
                </a:solidFill>
                <a:latin typeface="微软雅黑" panose="020b0503020204020204" charset="-122"/>
                <a:ea typeface="微软雅黑" panose="020b0503020204020204" charset="-122"/>
                <a:cs typeface="微软雅黑" panose="020b0503020204020204" charset="-122"/>
              </a:rPr>
              <a:t>=191</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7)</a:t>
            </a:r>
            <a:endParaRPr lang="en-US" altLang="en-US" sz="700"/>
          </a:p>
        </p:txBody>
      </p:sp>
      <p:pic>
        <p:nvPicPr>
          <p:cNvPr id="272" name="picture 272"/>
          <p:cNvPicPr>
            <a:picLocks noChangeAspect="1"/>
          </p:cNvPicPr>
          <p:nvPr/>
        </p:nvPicPr>
        <p:blipFill>
          <a:blip r:embed="rId17"/>
          <a:stretch>
            <a:fillRect/>
          </a:stretch>
        </p:blipFill>
        <p:spPr>
          <a:xfrm rot="21600000">
            <a:off x="4771437" y="4222064"/>
            <a:ext cx="42583" cy="45770"/>
          </a:xfrm>
          <a:prstGeom prst="rect">
            <a:avLst/>
          </a:prstGeom>
        </p:spPr>
      </p:pic>
      <p:pic>
        <p:nvPicPr>
          <p:cNvPr id="273" name="picture 273"/>
          <p:cNvPicPr>
            <a:picLocks noChangeAspect="1"/>
          </p:cNvPicPr>
          <p:nvPr/>
        </p:nvPicPr>
        <p:blipFill>
          <a:blip r:embed="rId18"/>
          <a:stretch>
            <a:fillRect/>
          </a:stretch>
        </p:blipFill>
        <p:spPr>
          <a:xfrm rot="21600000">
            <a:off x="4106844" y="4222064"/>
            <a:ext cx="42583" cy="45770"/>
          </a:xfrm>
          <a:prstGeom prst="rect">
            <a:avLst/>
          </a:prstGeom>
        </p:spPr>
      </p:pic>
      <p:pic>
        <p:nvPicPr>
          <p:cNvPr id="274" name="picture 274"/>
          <p:cNvPicPr>
            <a:picLocks noChangeAspect="1"/>
          </p:cNvPicPr>
          <p:nvPr/>
        </p:nvPicPr>
        <p:blipFill>
          <a:blip r:embed="rId19"/>
          <a:stretch>
            <a:fillRect/>
          </a:stretch>
        </p:blipFill>
        <p:spPr>
          <a:xfrm rot="21600000">
            <a:off x="3602317" y="4222064"/>
            <a:ext cx="42583" cy="45770"/>
          </a:xfrm>
          <a:prstGeom prst="rect">
            <a:avLst/>
          </a:prstGeom>
        </p:spPr>
      </p:pic>
      <p:pic>
        <p:nvPicPr>
          <p:cNvPr id="275" name="picture 275"/>
          <p:cNvPicPr>
            <a:picLocks noChangeAspect="1"/>
          </p:cNvPicPr>
          <p:nvPr/>
        </p:nvPicPr>
        <p:blipFill>
          <a:blip r:embed="rId20"/>
          <a:stretch>
            <a:fillRect/>
          </a:stretch>
        </p:blipFill>
        <p:spPr>
          <a:xfrm rot="21600000">
            <a:off x="3017780" y="4222064"/>
            <a:ext cx="42583" cy="45770"/>
          </a:xfrm>
          <a:prstGeom prst="rect">
            <a:avLst/>
          </a:prstGeom>
        </p:spPr>
      </p:pic>
      <p:pic>
        <p:nvPicPr>
          <p:cNvPr id="276" name="picture 276"/>
          <p:cNvPicPr>
            <a:picLocks noChangeAspect="1"/>
          </p:cNvPicPr>
          <p:nvPr/>
        </p:nvPicPr>
        <p:blipFill>
          <a:blip r:embed="rId21"/>
          <a:stretch>
            <a:fillRect/>
          </a:stretch>
        </p:blipFill>
        <p:spPr>
          <a:xfrm rot="21600000">
            <a:off x="2506802" y="4222064"/>
            <a:ext cx="42583" cy="45770"/>
          </a:xfrm>
          <a:prstGeom prst="rect">
            <a:avLst/>
          </a:prstGeom>
        </p:spPr>
      </p:pic>
      <p:sp>
        <p:nvSpPr>
          <p:cNvPr id="277" name="textbox 277"/>
          <p:cNvSpPr/>
          <p:nvPr/>
        </p:nvSpPr>
        <p:spPr>
          <a:xfrm>
            <a:off x="2492451" y="8821038"/>
            <a:ext cx="2905760" cy="5321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55245" algn="l" rtl="0" eaLnBrk="0">
              <a:lnSpc>
                <a:spcPct val="94000"/>
              </a:lnSpc>
              <a:tabLst>
                <a:tab pos="106680"/>
              </a:tabLst>
            </a:pP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	</a:t>
            </a:r>
            <a:r>
              <a:rPr sz="600" spc="30">
                <a:solidFill>
                  <a:srgbClr val="7C7D80">
                    <a:alpha val="100000"/>
                  </a:srgbClr>
                </a:solidFill>
                <a:latin typeface="微软雅黑" panose="020b0503020204020204" charset="-122"/>
                <a:ea typeface="微软雅黑" panose="020b0503020204020204" charset="-122"/>
                <a:cs typeface="微软雅黑" panose="020b0503020204020204" charset="-122"/>
              </a:rPr>
              <a:t>1年以下      1年及以上-2年      2年及以上-3年      3年及以上-4年   </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   4年以上</a:t>
            </a:r>
            <a:endParaRPr lang="en-US" altLang="en-US" sz="600"/>
          </a:p>
          <a:p>
            <a:pPr algn="l" rtl="0" eaLnBrk="0">
              <a:lnSpc>
                <a:spcPct val="115000"/>
              </a:lnSpc>
            </a:pPr>
            <a:endParaRPr lang="en-US" altLang="en-US" sz="1000"/>
          </a:p>
          <a:p>
            <a:pPr marL="936625" algn="l" rtl="0" eaLnBrk="0">
              <a:lnSpc>
                <a:spcPct val="86000"/>
              </a:lnSpc>
              <a:spcBef>
                <a:spcPts val="220"/>
              </a:spcBef>
            </a:pPr>
            <a:r>
              <a:rPr sz="700" spc="-20">
                <a:solidFill>
                  <a:srgbClr val="57585A">
                    <a:alpha val="100000"/>
                  </a:srgbClr>
                </a:solidFill>
                <a:latin typeface="微软雅黑" panose="020b0503020204020204" charset="-122"/>
                <a:ea typeface="微软雅黑" panose="020b0503020204020204" charset="-122"/>
                <a:cs typeface="微软雅黑" panose="020b0503020204020204" charset="-122"/>
              </a:rPr>
              <a:t>图8 美容美体</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商户经营年限</a:t>
            </a:r>
            <a:endParaRPr lang="en-US" altLang="en-US" sz="700"/>
          </a:p>
          <a:p>
            <a:pPr algn="l" rtl="0" eaLnBrk="0">
              <a:lnSpc>
                <a:spcPct val="110000"/>
              </a:lnSpc>
            </a:pPr>
            <a:endParaRPr lang="en-US" altLang="en-US" sz="200"/>
          </a:p>
          <a:p>
            <a:pPr marL="179705" algn="l" rtl="0" eaLnBrk="0">
              <a:lnSpc>
                <a:spcPct val="86000"/>
              </a:lnSpc>
              <a:spcBef>
                <a:spcPct val="0"/>
              </a:spcBef>
            </a:pPr>
            <a:r>
              <a:rPr sz="700" spc="-30">
                <a:solidFill>
                  <a:srgbClr val="57585A">
                    <a:alpha val="100000"/>
                  </a:srgbClr>
                </a:solidFill>
                <a:latin typeface="微软雅黑" panose="020b0503020204020204" charset="-122"/>
                <a:ea typeface="微软雅黑" panose="020b0503020204020204" charset="-122"/>
                <a:cs typeface="微软雅黑" panose="020b0503020204020204" charset="-122"/>
              </a:rPr>
              <a:t>数据来源：美团研究院、美团到店综合丽人及医美业务部(</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N</a:t>
            </a:r>
            <a:r>
              <a:rPr sz="700" spc="-30">
                <a:solidFill>
                  <a:srgbClr val="57585A">
                    <a:alpha val="100000"/>
                  </a:srgbClr>
                </a:solidFill>
                <a:latin typeface="微软雅黑" panose="020b0503020204020204" charset="-122"/>
                <a:ea typeface="微软雅黑" panose="020b0503020204020204" charset="-122"/>
                <a:cs typeface="微软雅黑" panose="020b0503020204020204" charset="-122"/>
              </a:rPr>
              <a:t>=196</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6)</a:t>
            </a:r>
            <a:endParaRPr lang="en-US" altLang="en-US" sz="700"/>
          </a:p>
        </p:txBody>
      </p:sp>
      <p:pic>
        <p:nvPicPr>
          <p:cNvPr id="278" name="picture 278"/>
          <p:cNvPicPr>
            <a:picLocks noChangeAspect="1"/>
          </p:cNvPicPr>
          <p:nvPr/>
        </p:nvPicPr>
        <p:blipFill>
          <a:blip r:embed="rId22"/>
          <a:stretch>
            <a:fillRect/>
          </a:stretch>
        </p:blipFill>
        <p:spPr>
          <a:xfrm rot="21600000">
            <a:off x="4970462" y="8852572"/>
            <a:ext cx="42583" cy="45770"/>
          </a:xfrm>
          <a:prstGeom prst="rect">
            <a:avLst/>
          </a:prstGeom>
        </p:spPr>
      </p:pic>
      <p:pic>
        <p:nvPicPr>
          <p:cNvPr id="279" name="picture 279"/>
          <p:cNvPicPr>
            <a:picLocks noChangeAspect="1"/>
          </p:cNvPicPr>
          <p:nvPr/>
        </p:nvPicPr>
        <p:blipFill>
          <a:blip r:embed="rId23"/>
          <a:stretch>
            <a:fillRect/>
          </a:stretch>
        </p:blipFill>
        <p:spPr>
          <a:xfrm rot="21600000">
            <a:off x="4278495" y="8852572"/>
            <a:ext cx="42583" cy="45770"/>
          </a:xfrm>
          <a:prstGeom prst="rect">
            <a:avLst/>
          </a:prstGeom>
        </p:spPr>
      </p:pic>
      <p:pic>
        <p:nvPicPr>
          <p:cNvPr id="280" name="picture 280"/>
          <p:cNvPicPr>
            <a:picLocks noChangeAspect="1"/>
          </p:cNvPicPr>
          <p:nvPr/>
        </p:nvPicPr>
        <p:blipFill>
          <a:blip r:embed="rId24"/>
          <a:stretch>
            <a:fillRect/>
          </a:stretch>
        </p:blipFill>
        <p:spPr>
          <a:xfrm rot="21600000">
            <a:off x="3586540" y="8852572"/>
            <a:ext cx="42583" cy="45770"/>
          </a:xfrm>
          <a:prstGeom prst="rect">
            <a:avLst/>
          </a:prstGeom>
        </p:spPr>
      </p:pic>
      <p:pic>
        <p:nvPicPr>
          <p:cNvPr id="281" name="picture 281"/>
          <p:cNvPicPr>
            <a:picLocks noChangeAspect="1"/>
          </p:cNvPicPr>
          <p:nvPr/>
        </p:nvPicPr>
        <p:blipFill>
          <a:blip r:embed="rId20"/>
          <a:stretch>
            <a:fillRect/>
          </a:stretch>
        </p:blipFill>
        <p:spPr>
          <a:xfrm rot="21600000">
            <a:off x="2894592" y="8852572"/>
            <a:ext cx="42583" cy="45770"/>
          </a:xfrm>
          <a:prstGeom prst="rect">
            <a:avLst/>
          </a:prstGeom>
        </p:spPr>
      </p:pic>
      <p:pic>
        <p:nvPicPr>
          <p:cNvPr id="282" name="picture 282"/>
          <p:cNvPicPr>
            <a:picLocks noChangeAspect="1"/>
          </p:cNvPicPr>
          <p:nvPr/>
        </p:nvPicPr>
        <p:blipFill>
          <a:blip r:embed="rId19"/>
          <a:stretch>
            <a:fillRect/>
          </a:stretch>
        </p:blipFill>
        <p:spPr>
          <a:xfrm rot="21600000">
            <a:off x="2505151" y="8852572"/>
            <a:ext cx="42583" cy="45770"/>
          </a:xfrm>
          <a:prstGeom prst="rect">
            <a:avLst/>
          </a:prstGeom>
        </p:spPr>
      </p:pic>
      <p:sp>
        <p:nvSpPr>
          <p:cNvPr id="283" name="textbox 283"/>
          <p:cNvSpPr/>
          <p:nvPr/>
        </p:nvSpPr>
        <p:spPr>
          <a:xfrm>
            <a:off x="2929185" y="3245046"/>
            <a:ext cx="2072639" cy="3714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algn="r" rtl="0" eaLnBrk="0">
              <a:lnSpc>
                <a:spcPct val="99000"/>
              </a:lnSpc>
            </a:pPr>
            <a:r>
              <a:rPr sz="600" spc="20">
                <a:solidFill>
                  <a:srgbClr val="7C7D80">
                    <a:alpha val="100000"/>
                  </a:srgbClr>
                </a:solidFill>
                <a:latin typeface="微软雅黑" panose="020b0503020204020204" charset="-122"/>
                <a:ea typeface="微软雅黑" panose="020b0503020204020204" charset="-122"/>
                <a:cs typeface="微软雅黑" panose="020b0503020204020204" charset="-122"/>
              </a:rPr>
              <a:t>40.3</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a:t>
            </a:r>
            <a:endParaRPr lang="en-US" altLang="en-US" sz="600"/>
          </a:p>
          <a:p>
            <a:pPr algn="l" rtl="0" eaLnBrk="0">
              <a:lnSpc>
                <a:spcPct val="107000"/>
              </a:lnSpc>
            </a:pPr>
            <a:endParaRPr lang="en-US" altLang="en-US" sz="1000"/>
          </a:p>
          <a:p>
            <a:pPr algn="l" rtl="0" eaLnBrk="0">
              <a:lnSpc>
                <a:spcPct val="7000"/>
              </a:lnSpc>
            </a:pPr>
            <a:endParaRPr lang="en-US" altLang="en-US" sz="100"/>
          </a:p>
          <a:p>
            <a:pPr marL="12700" algn="l" rtl="0" eaLnBrk="0">
              <a:lnSpc>
                <a:spcPct val="99000"/>
              </a:lnSpc>
            </a:pPr>
            <a:r>
              <a:rPr sz="600" spc="20">
                <a:solidFill>
                  <a:srgbClr val="7C7D80">
                    <a:alpha val="100000"/>
                  </a:srgbClr>
                </a:solidFill>
                <a:latin typeface="微软雅黑" panose="020b0503020204020204" charset="-122"/>
                <a:ea typeface="微软雅黑" panose="020b0503020204020204" charset="-122"/>
                <a:cs typeface="微软雅黑" panose="020b0503020204020204" charset="-122"/>
              </a:rPr>
              <a:t>28.</a:t>
            </a: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8</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a:t>
            </a:r>
            <a:endParaRPr lang="en-US" altLang="en-US" sz="600"/>
          </a:p>
        </p:txBody>
      </p:sp>
      <p:sp>
        <p:nvSpPr>
          <p:cNvPr id="284" name="rect"/>
          <p:cNvSpPr/>
          <p:nvPr/>
        </p:nvSpPr>
        <p:spPr>
          <a:xfrm>
            <a:off x="10559515" y="4251476"/>
            <a:ext cx="278168" cy="1357757"/>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5" name="textbox 285"/>
          <p:cNvSpPr/>
          <p:nvPr/>
        </p:nvSpPr>
        <p:spPr>
          <a:xfrm>
            <a:off x="10641256" y="6053263"/>
            <a:ext cx="1776095" cy="2444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000"/>
              </a:lnSpc>
            </a:pPr>
            <a:endParaRPr lang="en-US" altLang="en-US" sz="100"/>
          </a:p>
          <a:p>
            <a:pPr marL="500380" indent="-487680" algn="l" rtl="0" eaLnBrk="0">
              <a:lnSpc>
                <a:spcPct val="103000"/>
              </a:lnSpc>
            </a:pPr>
            <a:r>
              <a:rPr sz="700" spc="-10">
                <a:solidFill>
                  <a:srgbClr val="57585A">
                    <a:alpha val="100000"/>
                  </a:srgbClr>
                </a:solidFill>
                <a:latin typeface="微软雅黑" panose="020b0503020204020204" charset="-122"/>
                <a:ea typeface="微软雅黑" panose="020b0503020204020204" charset="-122"/>
                <a:cs typeface="微软雅黑" panose="020b0503020204020204" charset="-122"/>
              </a:rPr>
              <a:t>图9 美团平台美容美体行业活</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跃用户性别结构 </a:t>
            </a:r>
            <a:r>
              <a:rPr sz="700" spc="-50">
                <a:solidFill>
                  <a:srgbClr val="57585A">
                    <a:alpha val="100000"/>
                  </a:srgbClr>
                </a:solidFill>
                <a:latin typeface="微软雅黑" panose="020b0503020204020204" charset="-122"/>
                <a:ea typeface="微软雅黑" panose="020b0503020204020204" charset="-122"/>
                <a:cs typeface="微软雅黑" panose="020b0503020204020204" charset="-122"/>
              </a:rPr>
              <a:t>数据来源：美团</a:t>
            </a:r>
            <a:r>
              <a:rPr sz="700" spc="-40">
                <a:solidFill>
                  <a:srgbClr val="57585A">
                    <a:alpha val="100000"/>
                  </a:srgbClr>
                </a:solidFill>
                <a:latin typeface="微软雅黑" panose="020b0503020204020204" charset="-122"/>
                <a:ea typeface="微软雅黑" panose="020b0503020204020204" charset="-122"/>
                <a:cs typeface="微软雅黑" panose="020b0503020204020204" charset="-122"/>
              </a:rPr>
              <a:t>平</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台</a:t>
            </a:r>
            <a:endParaRPr lang="en-US" altLang="en-US" sz="700"/>
          </a:p>
        </p:txBody>
      </p:sp>
      <p:sp>
        <p:nvSpPr>
          <p:cNvPr id="286" name="rect"/>
          <p:cNvSpPr/>
          <p:nvPr/>
        </p:nvSpPr>
        <p:spPr>
          <a:xfrm>
            <a:off x="11767502" y="4287786"/>
            <a:ext cx="278168" cy="1321447"/>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7" name="rect"/>
          <p:cNvSpPr/>
          <p:nvPr/>
        </p:nvSpPr>
        <p:spPr>
          <a:xfrm>
            <a:off x="12975487" y="4313999"/>
            <a:ext cx="278168" cy="1295234"/>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8" name="textbox 288"/>
          <p:cNvSpPr/>
          <p:nvPr/>
        </p:nvSpPr>
        <p:spPr>
          <a:xfrm>
            <a:off x="8459989" y="751262"/>
            <a:ext cx="1129030" cy="3194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245110" algn="l" rtl="0" eaLnBrk="0">
              <a:lnSpc>
                <a:spcPct val="84000"/>
              </a:lnSpc>
              <a:tabLst>
                <a:tab pos="363220"/>
              </a:tabLst>
            </a:pPr>
            <a:r>
              <a:rPr sz="2000" spc="0">
                <a:solidFill>
                  <a:srgbClr val="FCB814">
                    <a:alpha val="100000"/>
                  </a:srgbClr>
                </a:solidFill>
                <a:latin typeface="微软雅黑" panose="020b0503020204020204" charset="-122"/>
                <a:ea typeface="微软雅黑" panose="020b0503020204020204" charset="-122"/>
                <a:cs typeface="微软雅黑" panose="020b0503020204020204" charset="-122"/>
              </a:rPr>
              <a:t>	</a:t>
            </a:r>
            <a:r>
              <a:rPr sz="2000" spc="-20">
                <a:ln w="3175" cap="flat" cmpd="sng">
                  <a:solidFill>
                    <a:srgbClr val="FCB814">
                      <a:alpha val="100000"/>
                    </a:srgbClr>
                  </a:solidFill>
                  <a:prstDash val="solid"/>
                  <a:miter lim="0"/>
                </a:ln>
                <a:solidFill>
                  <a:srgbClr val="FCB814">
                    <a:alpha val="100000"/>
                  </a:srgbClr>
                </a:solidFill>
                <a:latin typeface="微软雅黑" panose="020b0503020204020204" charset="-122"/>
                <a:ea typeface="微软雅黑" panose="020b0503020204020204" charset="-122"/>
                <a:cs typeface="微软雅黑" panose="020b0503020204020204" charset="-122"/>
              </a:rPr>
              <a:t>用户</a:t>
            </a:r>
            <a:r>
              <a:rPr sz="2000" spc="-10">
                <a:ln w="3175" cap="flat" cmpd="sng">
                  <a:solidFill>
                    <a:srgbClr val="FCB814">
                      <a:alpha val="100000"/>
                    </a:srgbClr>
                  </a:solidFill>
                  <a:prstDash val="solid"/>
                  <a:miter lim="0"/>
                </a:ln>
                <a:solidFill>
                  <a:srgbClr val="FCB814">
                    <a:alpha val="100000"/>
                  </a:srgbClr>
                </a:solidFill>
                <a:latin typeface="微软雅黑" panose="020b0503020204020204" charset="-122"/>
                <a:ea typeface="微软雅黑" panose="020b0503020204020204" charset="-122"/>
                <a:cs typeface="微软雅黑" panose="020b0503020204020204" charset="-122"/>
              </a:rPr>
              <a:t>侧</a:t>
            </a:r>
            <a:endParaRPr lang="en-US" altLang="en-US" sz="2000"/>
          </a:p>
        </p:txBody>
      </p:sp>
      <p:pic>
        <p:nvPicPr>
          <p:cNvPr id="289" name="picture 289"/>
          <p:cNvPicPr>
            <a:picLocks noChangeAspect="1"/>
          </p:cNvPicPr>
          <p:nvPr/>
        </p:nvPicPr>
        <p:blipFill>
          <a:blip r:embed="rId25"/>
          <a:stretch>
            <a:fillRect/>
          </a:stretch>
        </p:blipFill>
        <p:spPr>
          <a:xfrm rot="21600000">
            <a:off x="8472689" y="764311"/>
            <a:ext cx="232295" cy="268223"/>
          </a:xfrm>
          <a:prstGeom prst="rect">
            <a:avLst/>
          </a:prstGeom>
        </p:spPr>
      </p:pic>
      <p:sp>
        <p:nvSpPr>
          <p:cNvPr id="290" name="textbox 290"/>
          <p:cNvSpPr/>
          <p:nvPr/>
        </p:nvSpPr>
        <p:spPr>
          <a:xfrm>
            <a:off x="896157" y="9875635"/>
            <a:ext cx="1848485" cy="1358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8000"/>
              </a:lnSpc>
            </a:pPr>
            <a:endParaRPr lang="en-US" altLang="en-US" sz="100"/>
          </a:p>
          <a:p>
            <a:pPr marL="12700" algn="l" rtl="0" eaLnBrk="0">
              <a:lnSpc>
                <a:spcPct val="86000"/>
              </a:lnSpc>
            </a:pPr>
            <a:r>
              <a:rPr sz="800" spc="10">
                <a:solidFill>
                  <a:srgbClr val="57585A">
                    <a:alpha val="100000"/>
                  </a:srgbClr>
                </a:solidFill>
                <a:latin typeface="微软雅黑" panose="020b0503020204020204" charset="-122"/>
                <a:ea typeface="微软雅黑" panose="020b0503020204020204" charset="-122"/>
                <a:cs typeface="微软雅黑" panose="020b0503020204020204" charset="-122"/>
              </a:rPr>
              <a:t>中国</a:t>
            </a:r>
            <a:r>
              <a:rPr sz="800" spc="0">
                <a:solidFill>
                  <a:srgbClr val="57585A">
                    <a:alpha val="100000"/>
                  </a:srgbClr>
                </a:solidFill>
                <a:latin typeface="微软雅黑" panose="020b0503020204020204" charset="-122"/>
                <a:ea typeface="微软雅黑" panose="020b0503020204020204" charset="-122"/>
                <a:cs typeface="微软雅黑" panose="020b0503020204020204" charset="-122"/>
              </a:rPr>
              <a:t>美容美体行业发展报告(2023)        5</a:t>
            </a:r>
            <a:endParaRPr lang="en-US" altLang="en-US" sz="800"/>
          </a:p>
        </p:txBody>
      </p:sp>
      <p:sp>
        <p:nvSpPr>
          <p:cNvPr id="291" name="path"/>
          <p:cNvSpPr/>
          <p:nvPr/>
        </p:nvSpPr>
        <p:spPr>
          <a:xfrm>
            <a:off x="2540361" y="9888335"/>
            <a:ext cx="25400" cy="103517"/>
          </a:xfrm>
          <a:custGeom>
            <a:rect l="0" t="0" r="0" b="0"/>
            <a:pathLst>
              <a:path w="40" h="163">
                <a:moveTo>
                  <a:pt x="20" y="0"/>
                </a:moveTo>
                <a:lnTo>
                  <a:pt x="20" y="163"/>
                </a:lnTo>
              </a:path>
            </a:pathLst>
          </a:custGeom>
          <a:noFill/>
          <a:ln w="25400" cap="flat">
            <a:solidFill>
              <a:srgbClr val="57585A">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2" name="textbox 292"/>
          <p:cNvSpPr/>
          <p:nvPr/>
        </p:nvSpPr>
        <p:spPr>
          <a:xfrm>
            <a:off x="12598214" y="9875635"/>
            <a:ext cx="1848485" cy="1358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8000"/>
              </a:lnSpc>
            </a:pPr>
            <a:endParaRPr lang="en-US" altLang="en-US" sz="100"/>
          </a:p>
          <a:p>
            <a:pPr marL="12700" algn="l" rtl="0" eaLnBrk="0">
              <a:lnSpc>
                <a:spcPct val="86000"/>
              </a:lnSpc>
            </a:pPr>
            <a:r>
              <a:rPr sz="800" spc="10">
                <a:solidFill>
                  <a:srgbClr val="57585A">
                    <a:alpha val="100000"/>
                  </a:srgbClr>
                </a:solidFill>
                <a:latin typeface="微软雅黑" panose="020b0503020204020204" charset="-122"/>
                <a:ea typeface="微软雅黑" panose="020b0503020204020204" charset="-122"/>
                <a:cs typeface="微软雅黑" panose="020b0503020204020204" charset="-122"/>
              </a:rPr>
              <a:t>中国美容</a:t>
            </a:r>
            <a:r>
              <a:rPr sz="800" spc="0">
                <a:solidFill>
                  <a:srgbClr val="57585A">
                    <a:alpha val="100000"/>
                  </a:srgbClr>
                </a:solidFill>
                <a:latin typeface="微软雅黑" panose="020b0503020204020204" charset="-122"/>
                <a:ea typeface="微软雅黑" panose="020b0503020204020204" charset="-122"/>
                <a:cs typeface="微软雅黑" panose="020b0503020204020204" charset="-122"/>
              </a:rPr>
              <a:t>美体行业发展报告(2023)        6</a:t>
            </a:r>
            <a:endParaRPr lang="en-US" altLang="en-US" sz="800"/>
          </a:p>
        </p:txBody>
      </p:sp>
      <p:sp>
        <p:nvSpPr>
          <p:cNvPr id="293" name="path"/>
          <p:cNvSpPr/>
          <p:nvPr/>
        </p:nvSpPr>
        <p:spPr>
          <a:xfrm>
            <a:off x="14242421" y="9888335"/>
            <a:ext cx="25400" cy="103517"/>
          </a:xfrm>
          <a:custGeom>
            <a:rect l="0" t="0" r="0" b="0"/>
            <a:pathLst>
              <a:path w="40" h="163">
                <a:moveTo>
                  <a:pt x="20" y="0"/>
                </a:moveTo>
                <a:lnTo>
                  <a:pt x="20" y="163"/>
                </a:lnTo>
              </a:path>
            </a:pathLst>
          </a:custGeom>
          <a:noFill/>
          <a:ln w="25400" cap="flat">
            <a:solidFill>
              <a:srgbClr val="57585A">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4" name="textbox 294"/>
          <p:cNvSpPr/>
          <p:nvPr/>
        </p:nvSpPr>
        <p:spPr>
          <a:xfrm>
            <a:off x="3839114" y="8291793"/>
            <a:ext cx="607694" cy="273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369570" algn="l" rtl="0" eaLnBrk="0">
              <a:lnSpc>
                <a:spcPct val="99000"/>
              </a:lnSpc>
            </a:pP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13.7</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a:t>
            </a:r>
            <a:endParaRPr lang="en-US" altLang="en-US" sz="600"/>
          </a:p>
          <a:p>
            <a:pPr algn="l" rtl="0" eaLnBrk="0">
              <a:lnSpc>
                <a:spcPct val="106000"/>
              </a:lnSpc>
            </a:pPr>
            <a:endParaRPr lang="en-US" altLang="en-US" sz="400"/>
          </a:p>
          <a:p>
            <a:pPr marL="12700" algn="l" rtl="0" eaLnBrk="0">
              <a:lnSpc>
                <a:spcPts val="725"/>
              </a:lnSpc>
              <a:spcBef>
                <a:spcPct val="0"/>
              </a:spcBef>
            </a:pP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11.6</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a:t>
            </a:r>
            <a:endParaRPr lang="en-US" altLang="en-US" sz="600"/>
          </a:p>
        </p:txBody>
      </p:sp>
      <p:sp>
        <p:nvSpPr>
          <p:cNvPr id="295" name="rect"/>
          <p:cNvSpPr/>
          <p:nvPr/>
        </p:nvSpPr>
        <p:spPr>
          <a:xfrm>
            <a:off x="12632651" y="5269889"/>
            <a:ext cx="278168" cy="339344"/>
          </a:xfrm>
          <a:prstGeom prst="rect">
            <a:avLst/>
          </a:prstGeom>
          <a:solidFill>
            <a:srgbClr val="9D9FA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6" name="rect"/>
          <p:cNvSpPr/>
          <p:nvPr/>
        </p:nvSpPr>
        <p:spPr>
          <a:xfrm>
            <a:off x="11424666" y="5292076"/>
            <a:ext cx="278168" cy="317156"/>
          </a:xfrm>
          <a:prstGeom prst="rect">
            <a:avLst/>
          </a:prstGeom>
          <a:solidFill>
            <a:srgbClr val="9D9FA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7" name="rect"/>
          <p:cNvSpPr/>
          <p:nvPr/>
        </p:nvSpPr>
        <p:spPr>
          <a:xfrm>
            <a:off x="10216692" y="5334431"/>
            <a:ext cx="278168" cy="274802"/>
          </a:xfrm>
          <a:prstGeom prst="rect">
            <a:avLst/>
          </a:prstGeom>
          <a:solidFill>
            <a:srgbClr val="9EA0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8" name="rect"/>
          <p:cNvSpPr/>
          <p:nvPr/>
        </p:nvSpPr>
        <p:spPr>
          <a:xfrm>
            <a:off x="9913931" y="5600353"/>
            <a:ext cx="3350082" cy="17767"/>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9" name="path"/>
          <p:cNvSpPr/>
          <p:nvPr/>
        </p:nvSpPr>
        <p:spPr>
          <a:xfrm>
            <a:off x="13093002" y="6890433"/>
            <a:ext cx="269075" cy="64592"/>
          </a:xfrm>
          <a:custGeom>
            <a:rect l="0" t="0" r="0" b="0"/>
            <a:pathLst>
              <a:path w="422" h="100">
                <a:moveTo>
                  <a:pt x="124" y="12"/>
                </a:moveTo>
                <a:cubicBezTo>
                  <a:pt x="229" y="25"/>
                  <a:pt x="322" y="51"/>
                  <a:pt x="418" y="96"/>
                </a:cubicBezTo>
                <a:moveTo>
                  <a:pt x="5" y="5"/>
                </a:moveTo>
                <a:cubicBezTo>
                  <a:pt x="52" y="5"/>
                  <a:pt x="77" y="6"/>
                  <a:pt x="124" y="12"/>
                </a:cubicBezTo>
              </a:path>
            </a:pathLst>
          </a:custGeom>
          <a:noFill/>
          <a:ln w="6350" cap="flat">
            <a:solidFill>
              <a:srgbClr val="FFFFFF">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0" name="textbox 300"/>
          <p:cNvSpPr/>
          <p:nvPr/>
        </p:nvSpPr>
        <p:spPr>
          <a:xfrm>
            <a:off x="3437461" y="7643758"/>
            <a:ext cx="255904" cy="1168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9000"/>
              </a:lnSpc>
            </a:pPr>
            <a:r>
              <a:rPr sz="600" spc="20">
                <a:solidFill>
                  <a:srgbClr val="7C7D80">
                    <a:alpha val="100000"/>
                  </a:srgbClr>
                </a:solidFill>
                <a:latin typeface="微软雅黑" panose="020b0503020204020204" charset="-122"/>
                <a:ea typeface="微软雅黑" panose="020b0503020204020204" charset="-122"/>
                <a:cs typeface="微软雅黑" panose="020b0503020204020204" charset="-122"/>
              </a:rPr>
              <a:t>34.</a:t>
            </a: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4</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a:t>
            </a:r>
            <a:endParaRPr lang="en-US" altLang="en-US" sz="600"/>
          </a:p>
        </p:txBody>
      </p:sp>
      <p:sp>
        <p:nvSpPr>
          <p:cNvPr id="301" name="textbox 301"/>
          <p:cNvSpPr/>
          <p:nvPr/>
        </p:nvSpPr>
        <p:spPr>
          <a:xfrm>
            <a:off x="4265610" y="7697369"/>
            <a:ext cx="255904" cy="1168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9000"/>
              </a:lnSpc>
            </a:pPr>
            <a:r>
              <a:rPr sz="600" spc="20">
                <a:solidFill>
                  <a:srgbClr val="7C7D80">
                    <a:alpha val="100000"/>
                  </a:srgbClr>
                </a:solidFill>
                <a:latin typeface="微软雅黑" panose="020b0503020204020204" charset="-122"/>
                <a:ea typeface="微软雅黑" panose="020b0503020204020204" charset="-122"/>
                <a:cs typeface="微软雅黑" panose="020b0503020204020204" charset="-122"/>
              </a:rPr>
              <a:t>30.</a:t>
            </a: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6</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a:t>
            </a:r>
            <a:endParaRPr lang="en-US" altLang="en-US" sz="600"/>
          </a:p>
        </p:txBody>
      </p:sp>
      <p:sp>
        <p:nvSpPr>
          <p:cNvPr id="302" name="textbox 302"/>
          <p:cNvSpPr/>
          <p:nvPr/>
        </p:nvSpPr>
        <p:spPr>
          <a:xfrm>
            <a:off x="10576304" y="4132890"/>
            <a:ext cx="248284" cy="1149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7000"/>
              </a:lnSpc>
            </a:pP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83.</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1%</a:t>
            </a:r>
            <a:endParaRPr lang="en-US" altLang="en-US" sz="600"/>
          </a:p>
        </p:txBody>
      </p:sp>
      <p:sp>
        <p:nvSpPr>
          <p:cNvPr id="303" name="textbox 303"/>
          <p:cNvSpPr/>
          <p:nvPr/>
        </p:nvSpPr>
        <p:spPr>
          <a:xfrm>
            <a:off x="12992597" y="4132911"/>
            <a:ext cx="248284" cy="1149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7000"/>
              </a:lnSpc>
            </a:pP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7</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9.4%</a:t>
            </a:r>
            <a:endParaRPr lang="en-US" altLang="en-US" sz="600"/>
          </a:p>
        </p:txBody>
      </p:sp>
      <p:sp>
        <p:nvSpPr>
          <p:cNvPr id="304" name="textbox 304"/>
          <p:cNvSpPr/>
          <p:nvPr/>
        </p:nvSpPr>
        <p:spPr>
          <a:xfrm>
            <a:off x="11444888" y="5184278"/>
            <a:ext cx="245109" cy="1149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7000"/>
              </a:lnSpc>
            </a:pP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1</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9.3%</a:t>
            </a:r>
            <a:endParaRPr lang="en-US" altLang="en-US" sz="600"/>
          </a:p>
        </p:txBody>
      </p:sp>
      <p:sp>
        <p:nvSpPr>
          <p:cNvPr id="305" name="textbox 305"/>
          <p:cNvSpPr/>
          <p:nvPr/>
        </p:nvSpPr>
        <p:spPr>
          <a:xfrm>
            <a:off x="3450776" y="8291793"/>
            <a:ext cx="209550" cy="1168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9000"/>
              </a:lnSpc>
            </a:pPr>
            <a:r>
              <a:rPr sz="600" spc="20">
                <a:solidFill>
                  <a:srgbClr val="7C7D80">
                    <a:alpha val="100000"/>
                  </a:srgbClr>
                </a:solidFill>
                <a:latin typeface="微软雅黑" panose="020b0503020204020204" charset="-122"/>
                <a:ea typeface="微软雅黑" panose="020b0503020204020204" charset="-122"/>
                <a:cs typeface="微软雅黑" panose="020b0503020204020204" charset="-122"/>
              </a:rPr>
              <a:t>9.7</a:t>
            </a:r>
            <a:r>
              <a:rPr sz="600" spc="0">
                <a:solidFill>
                  <a:srgbClr val="7C7D80">
                    <a:alpha val="100000"/>
                  </a:srgbClr>
                </a:solidFill>
                <a:latin typeface="微软雅黑" panose="020b0503020204020204" charset="-122"/>
                <a:ea typeface="微软雅黑" panose="020b0503020204020204" charset="-122"/>
                <a:cs typeface="微软雅黑" panose="020b0503020204020204" charset="-122"/>
              </a:rPr>
              <a:t>%</a:t>
            </a:r>
            <a:endParaRPr lang="en-US" altLang="en-US" sz="600"/>
          </a:p>
        </p:txBody>
      </p:sp>
      <p:sp>
        <p:nvSpPr>
          <p:cNvPr id="306" name="textbox 306"/>
          <p:cNvSpPr/>
          <p:nvPr/>
        </p:nvSpPr>
        <p:spPr>
          <a:xfrm>
            <a:off x="12727880" y="7035601"/>
            <a:ext cx="219709" cy="1054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630"/>
              </a:lnSpc>
            </a:pPr>
            <a:r>
              <a:rPr sz="500" spc="30">
                <a:solidFill>
                  <a:srgbClr val="FFFFFF">
                    <a:alpha val="100000"/>
                  </a:srgbClr>
                </a:solidFill>
                <a:latin typeface="微软雅黑" panose="020b0503020204020204" charset="-122"/>
                <a:ea typeface="微软雅黑" panose="020b0503020204020204" charset="-122"/>
                <a:cs typeface="微软雅黑" panose="020b0503020204020204" charset="-122"/>
              </a:rPr>
              <a:t>13.4</a:t>
            </a:r>
            <a:r>
              <a:rPr sz="500" spc="0">
                <a:solidFill>
                  <a:srgbClr val="FFFFFF">
                    <a:alpha val="100000"/>
                  </a:srgbClr>
                </a:solidFill>
                <a:latin typeface="微软雅黑" panose="020b0503020204020204" charset="-122"/>
                <a:ea typeface="微软雅黑" panose="020b0503020204020204" charset="-122"/>
                <a:cs typeface="微软雅黑" panose="020b0503020204020204" charset="-122"/>
              </a:rPr>
              <a:t>%</a:t>
            </a:r>
            <a:endParaRPr lang="en-US" altLang="en-US" sz="500"/>
          </a:p>
        </p:txBody>
      </p:sp>
      <p:sp>
        <p:nvSpPr>
          <p:cNvPr id="307" name="textbox 307"/>
          <p:cNvSpPr/>
          <p:nvPr/>
        </p:nvSpPr>
        <p:spPr>
          <a:xfrm>
            <a:off x="10430005" y="5643505"/>
            <a:ext cx="198120" cy="1149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7000"/>
              </a:lnSpc>
            </a:pP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2019</a:t>
            </a:r>
            <a:endParaRPr lang="en-US" altLang="en-US" sz="600"/>
          </a:p>
        </p:txBody>
      </p:sp>
      <p:sp>
        <p:nvSpPr>
          <p:cNvPr id="308" name="textbox 308"/>
          <p:cNvSpPr/>
          <p:nvPr/>
        </p:nvSpPr>
        <p:spPr>
          <a:xfrm>
            <a:off x="11637901" y="5656638"/>
            <a:ext cx="198120" cy="1149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7000"/>
              </a:lnSpc>
            </a:pPr>
            <a:r>
              <a:rPr sz="600" spc="-10">
                <a:solidFill>
                  <a:srgbClr val="7C7D80">
                    <a:alpha val="100000"/>
                  </a:srgbClr>
                </a:solidFill>
                <a:latin typeface="微软雅黑" panose="020b0503020204020204" charset="-122"/>
                <a:ea typeface="微软雅黑" panose="020b0503020204020204" charset="-122"/>
                <a:cs typeface="微软雅黑" panose="020b0503020204020204" charset="-122"/>
              </a:rPr>
              <a:t>2021</a:t>
            </a:r>
            <a:endParaRPr lang="en-US" altLang="en-US" sz="600"/>
          </a:p>
        </p:txBody>
      </p:sp>
      <p:sp>
        <p:nvSpPr>
          <p:cNvPr id="309" name="rect"/>
          <p:cNvSpPr/>
          <p:nvPr/>
        </p:nvSpPr>
        <p:spPr>
          <a:xfrm>
            <a:off x="13093002" y="6893608"/>
            <a:ext cx="6350" cy="621665"/>
          </a:xfrm>
          <a:prstGeom prst="rect">
            <a:avLst/>
          </a:pr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0" name="textbox 310"/>
          <p:cNvSpPr/>
          <p:nvPr/>
        </p:nvSpPr>
        <p:spPr>
          <a:xfrm>
            <a:off x="8325960" y="760977"/>
            <a:ext cx="6123940" cy="21742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9050" algn="l" rtl="0" eaLnBrk="0">
              <a:lnSpc>
                <a:spcPct val="86000"/>
              </a:lnSpc>
            </a:pPr>
            <a:r>
              <a:rPr sz="1200" spc="-7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下沉城市美业用户的消费需求和消费能力</a:t>
            </a:r>
            <a:r>
              <a:rPr sz="1200" spc="-2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齐</a:t>
            </a:r>
            <a:r>
              <a:rPr sz="1200" spc="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升</a:t>
            </a:r>
            <a:endParaRPr lang="en-US" altLang="en-US" sz="1200"/>
          </a:p>
          <a:p>
            <a:pPr algn="l" rtl="0" eaLnBrk="0">
              <a:lnSpc>
                <a:spcPct val="144000"/>
              </a:lnSpc>
            </a:pPr>
            <a:endParaRPr lang="en-US" altLang="en-US" sz="200"/>
          </a:p>
          <a:p>
            <a:pPr marL="13335" indent="-635" algn="l" rtl="0" eaLnBrk="0">
              <a:lnSpc>
                <a:spcPct val="142000"/>
              </a:lnSpc>
              <a:spcBef>
                <a:spcPct val="0"/>
              </a:spcBef>
            </a:pPr>
            <a:r>
              <a:rPr sz="1000" spc="-40">
                <a:solidFill>
                  <a:srgbClr val="231F20">
                    <a:alpha val="100000"/>
                  </a:srgbClr>
                </a:solidFill>
                <a:latin typeface="微软雅黑" panose="020b0503020204020204" charset="-122"/>
                <a:ea typeface="微软雅黑" panose="020b0503020204020204" charset="-122"/>
                <a:cs typeface="微软雅黑" panose="020b0503020204020204" charset="-122"/>
              </a:rPr>
              <a:t>各线城市活跃消费者均在增长，下沉市场增速更加显著。</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美团数据显示2023年1-8月，一线城市、新一</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线</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城市、二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线城市、三线及以下城市的活跃消费者人数相比2021年同期分别增长3.3%、13.6%、13.8%、27.4%(见图13) </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a:t>
            </a:r>
            <a:r>
              <a:rPr sz="1000" spc="0">
                <a:solidFill>
                  <a:srgbClr val="231F20">
                    <a:alpha val="100000"/>
                  </a:srgbClr>
                </a:solidFill>
                <a:latin typeface="微软雅黑" panose="020b0503020204020204" charset="-122"/>
                <a:ea typeface="微软雅黑" panose="020b0503020204020204" charset="-122"/>
                <a:cs typeface="微软雅黑" panose="020b0503020204020204" charset="-122"/>
              </a:rPr>
              <a:t>从 </a:t>
            </a:r>
            <a:r>
              <a:rPr sz="1000" spc="-50">
                <a:solidFill>
                  <a:srgbClr val="231F20">
                    <a:alpha val="100000"/>
                  </a:srgbClr>
                </a:solidFill>
                <a:latin typeface="微软雅黑" panose="020b0503020204020204" charset="-122"/>
                <a:ea typeface="微软雅黑" panose="020b0503020204020204" charset="-122"/>
                <a:cs typeface="微软雅黑" panose="020b0503020204020204" charset="-122"/>
              </a:rPr>
              <a:t>占比维度看，一线城市活跃消费者占比下降，低线城市消费者占比快速提升。相较于一二线</a:t>
            </a:r>
            <a:r>
              <a:rPr sz="1000" spc="-40">
                <a:solidFill>
                  <a:srgbClr val="231F20">
                    <a:alpha val="100000"/>
                  </a:srgbClr>
                </a:solidFill>
                <a:latin typeface="微软雅黑" panose="020b0503020204020204" charset="-122"/>
                <a:ea typeface="微软雅黑" panose="020b0503020204020204" charset="-122"/>
                <a:cs typeface="微软雅黑" panose="020b0503020204020204" charset="-122"/>
              </a:rPr>
              <a:t>城</a:t>
            </a:r>
            <a:r>
              <a:rPr sz="1000" spc="0">
                <a:solidFill>
                  <a:srgbClr val="231F20">
                    <a:alpha val="100000"/>
                  </a:srgbClr>
                </a:solidFill>
                <a:latin typeface="微软雅黑" panose="020b0503020204020204" charset="-122"/>
                <a:ea typeface="微软雅黑" panose="020b0503020204020204" charset="-122"/>
                <a:cs typeface="微软雅黑" panose="020b0503020204020204" charset="-122"/>
              </a:rPr>
              <a:t>市，下沉消费者呈现 </a:t>
            </a:r>
            <a:r>
              <a:rPr sz="1000" spc="-80">
                <a:solidFill>
                  <a:srgbClr val="231F20">
                    <a:alpha val="100000"/>
                  </a:srgbClr>
                </a:solidFill>
                <a:latin typeface="微软雅黑" panose="020b0503020204020204" charset="-122"/>
                <a:ea typeface="微软雅黑" panose="020b0503020204020204" charset="-122"/>
                <a:cs typeface="微软雅黑" panose="020b0503020204020204" charset="-122"/>
              </a:rPr>
              <a:t>出“有钱有闲”的生活状态，消费者的消费意愿更为旺盛，更加愿意为“颜值”消费。</a:t>
            </a:r>
            <a:r>
              <a:rPr sz="1000" spc="-80">
                <a:solidFill>
                  <a:srgbClr val="3E3E3F">
                    <a:alpha val="100000"/>
                  </a:srgbClr>
                </a:solidFill>
                <a:latin typeface="微软雅黑" panose="020b0503020204020204" charset="-122"/>
                <a:ea typeface="微软雅黑" panose="020b0503020204020204" charset="-122"/>
                <a:cs typeface="微软雅黑" panose="020b0503020204020204" charset="-122"/>
              </a:rPr>
              <a:t>美团平台数据显示，2019</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2023 </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年间，新一线城市和二线城市活跃消费者人数占比相对稳定，新一线保持30%水平，二线城市</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保</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持20%水平；一线 </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城市占比有所下降，2023年一线城市活跃消费者占比为20.7%，相较2019年</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下</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降5个百分点；低线城市活跃消费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者占比逐年提升，2023年占比达28%，相较2019年上升5.3个百分点(见图14) 。</a:t>
            </a:r>
            <a:r>
              <a:rPr sz="1000" spc="-40">
                <a:solidFill>
                  <a:srgbClr val="231F20">
                    <a:alpha val="100000"/>
                  </a:srgbClr>
                </a:solidFill>
                <a:latin typeface="微软雅黑" panose="020b0503020204020204" charset="-122"/>
                <a:ea typeface="微软雅黑" panose="020b0503020204020204" charset="-122"/>
                <a:cs typeface="微软雅黑" panose="020b0503020204020204" charset="-122"/>
              </a:rPr>
              <a:t>此外，低线城市消费者在平台</a:t>
            </a:r>
            <a:r>
              <a:rPr sz="1000" spc="-30">
                <a:solidFill>
                  <a:srgbClr val="231F20">
                    <a:alpha val="100000"/>
                  </a:srgbClr>
                </a:solidFill>
                <a:latin typeface="微软雅黑" panose="020b0503020204020204" charset="-122"/>
                <a:ea typeface="微软雅黑" panose="020b0503020204020204" charset="-122"/>
                <a:cs typeface="微软雅黑" panose="020b0503020204020204" charset="-122"/>
              </a:rPr>
              <a:t>上</a:t>
            </a:r>
            <a:r>
              <a:rPr sz="1000" spc="0">
                <a:solidFill>
                  <a:srgbClr val="231F20">
                    <a:alpha val="100000"/>
                  </a:srgbClr>
                </a:solidFill>
                <a:latin typeface="微软雅黑" panose="020b0503020204020204" charset="-122"/>
                <a:ea typeface="微软雅黑" panose="020b0503020204020204" charset="-122"/>
                <a:cs typeface="微软雅黑" panose="020b0503020204020204" charset="-122"/>
              </a:rPr>
              <a:t>消 </a:t>
            </a:r>
            <a:r>
              <a:rPr sz="1000" spc="-30">
                <a:solidFill>
                  <a:srgbClr val="231F20">
                    <a:alpha val="100000"/>
                  </a:srgbClr>
                </a:solidFill>
                <a:latin typeface="微软雅黑" panose="020b0503020204020204" charset="-122"/>
                <a:ea typeface="微软雅黑" panose="020b0503020204020204" charset="-122"/>
                <a:cs typeface="微软雅黑" panose="020b0503020204020204" charset="-122"/>
              </a:rPr>
              <a:t>费的客单价增幅明显。</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美团平台数据显示，2023年一线城市客单价相较2022年增加14.8%，新一线城市客</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单</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价提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升17.5%，二线城市客单价提升22.9%，低线城市客单价提</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升</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22.2%。</a:t>
            </a:r>
            <a:endParaRPr lang="en-US" altLang="en-US" sz="1000"/>
          </a:p>
        </p:txBody>
      </p:sp>
      <p:pic>
        <p:nvPicPr>
          <p:cNvPr id="311" name="picture 311"/>
          <p:cNvPicPr>
            <a:picLocks noChangeAspect="1"/>
          </p:cNvPicPr>
          <p:nvPr/>
        </p:nvPicPr>
        <p:blipFill>
          <a:blip r:embed="rId2"/>
          <a:stretch>
            <a:fillRect/>
          </a:stretch>
        </p:blipFill>
        <p:spPr>
          <a:xfrm rot="21600000">
            <a:off x="1795369" y="6043755"/>
            <a:ext cx="4453282" cy="2676429"/>
          </a:xfrm>
          <a:prstGeom prst="rect">
            <a:avLst/>
          </a:prstGeom>
        </p:spPr>
      </p:pic>
      <p:pic>
        <p:nvPicPr>
          <p:cNvPr id="312" name="picture 312"/>
          <p:cNvPicPr>
            <a:picLocks noChangeAspect="1"/>
          </p:cNvPicPr>
          <p:nvPr/>
        </p:nvPicPr>
        <p:blipFill>
          <a:blip r:embed="rId3"/>
          <a:stretch>
            <a:fillRect/>
          </a:stretch>
        </p:blipFill>
        <p:spPr>
          <a:xfrm rot="21600000">
            <a:off x="6580251" y="0"/>
            <a:ext cx="1087742" cy="10475950"/>
          </a:xfrm>
          <a:prstGeom prst="rect">
            <a:avLst/>
          </a:prstGeom>
        </p:spPr>
      </p:pic>
      <p:sp>
        <p:nvSpPr>
          <p:cNvPr id="313" name="textbox 313"/>
          <p:cNvSpPr/>
          <p:nvPr/>
        </p:nvSpPr>
        <p:spPr>
          <a:xfrm>
            <a:off x="9605214" y="3364405"/>
            <a:ext cx="3509645" cy="18116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9000"/>
              </a:lnSpc>
            </a:pP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3</a:t>
            </a:r>
            <a:r>
              <a:rPr sz="600" spc="0">
                <a:solidFill>
                  <a:srgbClr val="57585A">
                    <a:alpha val="100000"/>
                  </a:srgbClr>
                </a:solidFill>
                <a:latin typeface="微软雅黑" panose="020b0503020204020204" charset="-122"/>
                <a:ea typeface="微软雅黑" panose="020b0503020204020204" charset="-122"/>
                <a:cs typeface="微软雅黑" panose="020b0503020204020204" charset="-122"/>
              </a:rPr>
              <a:t>0%</a:t>
            </a:r>
            <a:endParaRPr lang="en-US" altLang="en-US" sz="600"/>
          </a:p>
          <a:p>
            <a:pPr algn="l" rtl="0" eaLnBrk="0">
              <a:lnSpc>
                <a:spcPct val="100000"/>
              </a:lnSpc>
            </a:pPr>
            <a:endParaRPr lang="en-US" altLang="en-US" sz="1000"/>
          </a:p>
          <a:p>
            <a:pPr marL="13335" algn="l" rtl="0" eaLnBrk="0">
              <a:lnSpc>
                <a:spcPct val="99000"/>
              </a:lnSpc>
              <a:spcBef>
                <a:spcPts val="185"/>
              </a:spcBef>
            </a:pP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2</a:t>
            </a:r>
            <a:r>
              <a:rPr sz="600" spc="0">
                <a:solidFill>
                  <a:srgbClr val="57585A">
                    <a:alpha val="100000"/>
                  </a:srgbClr>
                </a:solidFill>
                <a:latin typeface="微软雅黑" panose="020b0503020204020204" charset="-122"/>
                <a:ea typeface="微软雅黑" panose="020b0503020204020204" charset="-122"/>
                <a:cs typeface="微软雅黑" panose="020b0503020204020204" charset="-122"/>
              </a:rPr>
              <a:t>5%</a:t>
            </a:r>
            <a:endParaRPr lang="en-US" altLang="en-US" sz="600"/>
          </a:p>
          <a:p>
            <a:pPr algn="l" rtl="0" eaLnBrk="0">
              <a:lnSpc>
                <a:spcPct val="100000"/>
              </a:lnSpc>
            </a:pPr>
            <a:endParaRPr lang="en-US" altLang="en-US" sz="1000"/>
          </a:p>
          <a:p>
            <a:pPr marL="13335" algn="l" rtl="0" eaLnBrk="0">
              <a:lnSpc>
                <a:spcPct val="99000"/>
              </a:lnSpc>
              <a:spcBef>
                <a:spcPts val="190"/>
              </a:spcBef>
            </a:pP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2</a:t>
            </a:r>
            <a:r>
              <a:rPr sz="600" spc="0">
                <a:solidFill>
                  <a:srgbClr val="57585A">
                    <a:alpha val="100000"/>
                  </a:srgbClr>
                </a:solidFill>
                <a:latin typeface="微软雅黑" panose="020b0503020204020204" charset="-122"/>
                <a:ea typeface="微软雅黑" panose="020b0503020204020204" charset="-122"/>
                <a:cs typeface="微软雅黑" panose="020b0503020204020204" charset="-122"/>
              </a:rPr>
              <a:t>0%</a:t>
            </a:r>
            <a:endParaRPr lang="en-US" altLang="en-US" sz="600"/>
          </a:p>
          <a:p>
            <a:pPr algn="l" rtl="0" eaLnBrk="0">
              <a:lnSpc>
                <a:spcPct val="100000"/>
              </a:lnSpc>
            </a:pPr>
            <a:endParaRPr lang="en-US" altLang="en-US" sz="1000"/>
          </a:p>
          <a:p>
            <a:pPr marL="17145" algn="l" rtl="0" eaLnBrk="0">
              <a:lnSpc>
                <a:spcPct val="99000"/>
              </a:lnSpc>
              <a:spcBef>
                <a:spcPts val="185"/>
              </a:spcBef>
            </a:pP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15</a:t>
            </a:r>
            <a:r>
              <a:rPr sz="600" spc="0">
                <a:solidFill>
                  <a:srgbClr val="57585A">
                    <a:alpha val="100000"/>
                  </a:srgbClr>
                </a:solidFill>
                <a:latin typeface="微软雅黑" panose="020b0503020204020204" charset="-122"/>
                <a:ea typeface="微软雅黑" panose="020b0503020204020204" charset="-122"/>
                <a:cs typeface="微软雅黑" panose="020b0503020204020204" charset="-122"/>
              </a:rPr>
              <a:t>%</a:t>
            </a:r>
            <a:endParaRPr lang="en-US" altLang="en-US" sz="600"/>
          </a:p>
          <a:p>
            <a:pPr algn="l" rtl="0" eaLnBrk="0">
              <a:lnSpc>
                <a:spcPct val="100000"/>
              </a:lnSpc>
            </a:pPr>
            <a:endParaRPr lang="en-US" altLang="en-US" sz="1000"/>
          </a:p>
          <a:p>
            <a:pPr marL="17145" algn="l" rtl="0" eaLnBrk="0">
              <a:lnSpc>
                <a:spcPct val="99000"/>
              </a:lnSpc>
              <a:spcBef>
                <a:spcPts val="190"/>
              </a:spcBef>
            </a:pP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10</a:t>
            </a:r>
            <a:r>
              <a:rPr sz="600" spc="0">
                <a:solidFill>
                  <a:srgbClr val="57585A">
                    <a:alpha val="100000"/>
                  </a:srgbClr>
                </a:solidFill>
                <a:latin typeface="微软雅黑" panose="020b0503020204020204" charset="-122"/>
                <a:ea typeface="微软雅黑" panose="020b0503020204020204" charset="-122"/>
                <a:cs typeface="微软雅黑" panose="020b0503020204020204" charset="-122"/>
              </a:rPr>
              <a:t>%</a:t>
            </a:r>
            <a:endParaRPr lang="en-US" altLang="en-US" sz="600"/>
          </a:p>
          <a:p>
            <a:pPr algn="l" rtl="0" eaLnBrk="0">
              <a:lnSpc>
                <a:spcPct val="100000"/>
              </a:lnSpc>
            </a:pPr>
            <a:endParaRPr lang="en-US" altLang="en-US" sz="1000"/>
          </a:p>
          <a:p>
            <a:pPr marL="56515" algn="l" rtl="0" eaLnBrk="0">
              <a:lnSpc>
                <a:spcPct val="99000"/>
              </a:lnSpc>
              <a:spcBef>
                <a:spcPts val="185"/>
              </a:spcBef>
            </a:pPr>
            <a:r>
              <a:rPr sz="600" spc="20">
                <a:solidFill>
                  <a:srgbClr val="57585A">
                    <a:alpha val="100000"/>
                  </a:srgbClr>
                </a:solidFill>
                <a:latin typeface="微软雅黑" panose="020b0503020204020204" charset="-122"/>
                <a:ea typeface="微软雅黑" panose="020b0503020204020204" charset="-122"/>
                <a:cs typeface="微软雅黑" panose="020b0503020204020204" charset="-122"/>
              </a:rPr>
              <a:t>5</a:t>
            </a:r>
            <a:r>
              <a:rPr sz="600" spc="0">
                <a:solidFill>
                  <a:srgbClr val="57585A">
                    <a:alpha val="100000"/>
                  </a:srgbClr>
                </a:solidFill>
                <a:latin typeface="微软雅黑" panose="020b0503020204020204" charset="-122"/>
                <a:ea typeface="微软雅黑" panose="020b0503020204020204" charset="-122"/>
                <a:cs typeface="微软雅黑" panose="020b0503020204020204" charset="-122"/>
              </a:rPr>
              <a:t>%</a:t>
            </a:r>
            <a:endParaRPr lang="en-US" altLang="en-US" sz="600"/>
          </a:p>
          <a:p>
            <a:pPr algn="l" rtl="0" eaLnBrk="0">
              <a:lnSpc>
                <a:spcPct val="100000"/>
              </a:lnSpc>
            </a:pPr>
            <a:endParaRPr lang="en-US" altLang="en-US" sz="1000"/>
          </a:p>
          <a:p>
            <a:pPr marL="58420" algn="l" rtl="0" eaLnBrk="0">
              <a:lnSpc>
                <a:spcPct val="99000"/>
              </a:lnSpc>
              <a:spcBef>
                <a:spcPts val="190"/>
              </a:spcBef>
            </a:pPr>
            <a:r>
              <a:rPr sz="600" spc="0">
                <a:solidFill>
                  <a:srgbClr val="57585A">
                    <a:alpha val="100000"/>
                  </a:srgbClr>
                </a:solidFill>
                <a:latin typeface="微软雅黑" panose="020b0503020204020204" charset="-122"/>
                <a:ea typeface="微软雅黑" panose="020b0503020204020204" charset="-122"/>
                <a:cs typeface="微软雅黑" panose="020b0503020204020204" charset="-122"/>
              </a:rPr>
              <a:t>0%</a:t>
            </a:r>
            <a:endParaRPr lang="en-US" altLang="en-US" sz="600"/>
          </a:p>
          <a:p>
            <a:pPr marL="592455" algn="l" rtl="0" eaLnBrk="0">
              <a:lnSpc>
                <a:spcPct val="91000"/>
              </a:lnSpc>
              <a:spcBef>
                <a:spcPts val="95"/>
              </a:spcBef>
            </a:pP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一线                              新一线     </a:t>
            </a:r>
            <a:r>
              <a:rPr sz="600" spc="0">
                <a:solidFill>
                  <a:srgbClr val="57585A">
                    <a:alpha val="100000"/>
                  </a:srgbClr>
                </a:solidFill>
                <a:latin typeface="微软雅黑" panose="020b0503020204020204" charset="-122"/>
                <a:ea typeface="微软雅黑" panose="020b0503020204020204" charset="-122"/>
                <a:cs typeface="微软雅黑" panose="020b0503020204020204" charset="-122"/>
              </a:rPr>
              <a:t>                         二线                          三线及以下</a:t>
            </a:r>
            <a:endParaRPr lang="en-US" altLang="en-US" sz="600"/>
          </a:p>
        </p:txBody>
      </p:sp>
      <p:sp>
        <p:nvSpPr>
          <p:cNvPr id="314" name="rect"/>
          <p:cNvSpPr/>
          <p:nvPr/>
        </p:nvSpPr>
        <p:spPr>
          <a:xfrm>
            <a:off x="861929" y="1473885"/>
            <a:ext cx="6165700" cy="158749"/>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5" name="rect"/>
          <p:cNvSpPr/>
          <p:nvPr/>
        </p:nvSpPr>
        <p:spPr>
          <a:xfrm>
            <a:off x="861929" y="1689784"/>
            <a:ext cx="6162051" cy="158749"/>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6" name="rect"/>
          <p:cNvSpPr/>
          <p:nvPr/>
        </p:nvSpPr>
        <p:spPr>
          <a:xfrm>
            <a:off x="861929" y="1257986"/>
            <a:ext cx="6165852" cy="158750"/>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7" name="rect"/>
          <p:cNvSpPr/>
          <p:nvPr/>
        </p:nvSpPr>
        <p:spPr>
          <a:xfrm>
            <a:off x="861929" y="1042087"/>
            <a:ext cx="6162051" cy="158749"/>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8" name="textbox 318"/>
          <p:cNvSpPr/>
          <p:nvPr/>
        </p:nvSpPr>
        <p:spPr>
          <a:xfrm>
            <a:off x="886317" y="1045130"/>
            <a:ext cx="6121400" cy="8102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1000"/>
              </a:lnSpc>
            </a:pPr>
            <a:endParaRPr lang="en-US" altLang="en-US" sz="100"/>
          </a:p>
          <a:p>
            <a:pPr marL="14605" indent="-1905" algn="l" rtl="0" eaLnBrk="0">
              <a:lnSpc>
                <a:spcPct val="129000"/>
              </a:lnSpc>
            </a:pPr>
            <a:r>
              <a:rPr sz="1000" spc="-30">
                <a:solidFill>
                  <a:srgbClr val="231F20">
                    <a:alpha val="100000"/>
                  </a:srgbClr>
                </a:solidFill>
                <a:latin typeface="微软雅黑" panose="020b0503020204020204" charset="-122"/>
                <a:ea typeface="微软雅黑" panose="020b0503020204020204" charset="-122"/>
                <a:cs typeface="微软雅黑" panose="020b0503020204020204" charset="-122"/>
              </a:rPr>
              <a:t>美容美体用户在平台上消费的客单价在疫情相对严重的年份出现小幅下降，但</a:t>
            </a:r>
            <a:r>
              <a:rPr sz="1000" spc="-20">
                <a:solidFill>
                  <a:srgbClr val="231F20">
                    <a:alpha val="100000"/>
                  </a:srgbClr>
                </a:solidFill>
                <a:latin typeface="微软雅黑" panose="020b0503020204020204" charset="-122"/>
                <a:ea typeface="微软雅黑" panose="020b0503020204020204" charset="-122"/>
                <a:cs typeface="微软雅黑" panose="020b0503020204020204" charset="-122"/>
              </a:rPr>
              <a:t>近</a:t>
            </a:r>
            <a:r>
              <a:rPr sz="1000" spc="0">
                <a:solidFill>
                  <a:srgbClr val="231F20">
                    <a:alpha val="100000"/>
                  </a:srgbClr>
                </a:solidFill>
                <a:latin typeface="微软雅黑" panose="020b0503020204020204" charset="-122"/>
                <a:ea typeface="微软雅黑" panose="020b0503020204020204" charset="-122"/>
                <a:cs typeface="微软雅黑" panose="020b0503020204020204" charset="-122"/>
              </a:rPr>
              <a:t>五年整体呈增长趋势。</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美团数据 </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显示，2023年1-8月客单价为193元，同比2022年同期增加19.5%(见图11) ，一方面，这表明消费者的保养、护肤意</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识提升，愿意为美业项目支付较高的体验费用；另一方面，疫情后消费者线上</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消费的习惯逐渐开始从商品向服务 </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蔓延，服务消费也开始出现零售化趋势，以单次消费代替充值办卡，平台通过给消费者提供透</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明化、标准化的服务</a:t>
            </a:r>
            <a:endParaRPr lang="en-US" altLang="en-US" sz="1000"/>
          </a:p>
        </p:txBody>
      </p:sp>
      <p:sp>
        <p:nvSpPr>
          <p:cNvPr id="319" name="rect"/>
          <p:cNvSpPr/>
          <p:nvPr/>
        </p:nvSpPr>
        <p:spPr>
          <a:xfrm>
            <a:off x="861929" y="5394247"/>
            <a:ext cx="6165886" cy="158749"/>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0" name="rect"/>
          <p:cNvSpPr/>
          <p:nvPr/>
        </p:nvSpPr>
        <p:spPr>
          <a:xfrm>
            <a:off x="861929" y="4746549"/>
            <a:ext cx="6162063" cy="158749"/>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1" name="rect"/>
          <p:cNvSpPr/>
          <p:nvPr/>
        </p:nvSpPr>
        <p:spPr>
          <a:xfrm>
            <a:off x="861929" y="4962449"/>
            <a:ext cx="6162050" cy="158749"/>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2" name="rect"/>
          <p:cNvSpPr/>
          <p:nvPr/>
        </p:nvSpPr>
        <p:spPr>
          <a:xfrm>
            <a:off x="861929" y="5178348"/>
            <a:ext cx="6162050" cy="158749"/>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3" name="textbox 323"/>
          <p:cNvSpPr/>
          <p:nvPr/>
        </p:nvSpPr>
        <p:spPr>
          <a:xfrm>
            <a:off x="885428" y="4749848"/>
            <a:ext cx="6122670" cy="8077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6000"/>
              </a:lnSpc>
            </a:pPr>
            <a:endParaRPr lang="en-US" altLang="en-US" sz="100"/>
          </a:p>
          <a:p>
            <a:pPr marL="12700" indent="0" algn="l" rtl="0" eaLnBrk="0">
              <a:lnSpc>
                <a:spcPct val="128000"/>
              </a:lnSpc>
            </a:pPr>
            <a:r>
              <a:rPr sz="1000" spc="-50">
                <a:solidFill>
                  <a:srgbClr val="231F20">
                    <a:alpha val="100000"/>
                  </a:srgbClr>
                </a:solidFill>
                <a:latin typeface="微软雅黑" panose="020b0503020204020204" charset="-122"/>
                <a:ea typeface="微软雅黑" panose="020b0503020204020204" charset="-122"/>
                <a:cs typeface="微软雅黑" panose="020b0503020204020204" charset="-122"/>
              </a:rPr>
              <a:t>从评价上看，消费者在进行美业消费时开始追求全方位体验。一是与消费项目直接相关的环</a:t>
            </a:r>
            <a:r>
              <a:rPr sz="1000" spc="-30">
                <a:solidFill>
                  <a:srgbClr val="231F20">
                    <a:alpha val="100000"/>
                  </a:srgbClr>
                </a:solidFill>
                <a:latin typeface="微软雅黑" panose="020b0503020204020204" charset="-122"/>
                <a:ea typeface="微软雅黑" panose="020b0503020204020204" charset="-122"/>
                <a:cs typeface="微软雅黑" panose="020b0503020204020204" charset="-122"/>
              </a:rPr>
              <a:t>境</a:t>
            </a:r>
            <a:r>
              <a:rPr sz="1000" spc="0">
                <a:solidFill>
                  <a:srgbClr val="231F20">
                    <a:alpha val="100000"/>
                  </a:srgbClr>
                </a:solidFill>
                <a:latin typeface="微软雅黑" panose="020b0503020204020204" charset="-122"/>
                <a:ea typeface="微软雅黑" panose="020b0503020204020204" charset="-122"/>
                <a:cs typeface="微软雅黑" panose="020b0503020204020204" charset="-122"/>
              </a:rPr>
              <a:t>、态度、专业性和效 </a:t>
            </a:r>
            <a:r>
              <a:rPr sz="1000" spc="-60">
                <a:solidFill>
                  <a:srgbClr val="231F20">
                    <a:alpha val="100000"/>
                  </a:srgbClr>
                </a:solidFill>
                <a:latin typeface="微软雅黑" panose="020b0503020204020204" charset="-122"/>
                <a:ea typeface="微软雅黑" panose="020b0503020204020204" charset="-122"/>
                <a:cs typeface="微软雅黑" panose="020b0503020204020204" charset="-122"/>
              </a:rPr>
              <a:t>果方面的体验。</a:t>
            </a:r>
            <a:r>
              <a:rPr sz="1000" spc="-60">
                <a:solidFill>
                  <a:srgbClr val="3E3E3F">
                    <a:alpha val="100000"/>
                  </a:srgbClr>
                </a:solidFill>
                <a:latin typeface="微软雅黑" panose="020b0503020204020204" charset="-122"/>
                <a:ea typeface="微软雅黑" panose="020b0503020204020204" charset="-122"/>
                <a:cs typeface="微软雅黑" panose="020b0503020204020204" charset="-122"/>
              </a:rPr>
              <a:t>美团数据显示，消费者在环境方面注重干净整洁，有设计感、温馨、淡雅等主题风格是加分项；在</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态</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度方面服务热情是核心要素，不推销、不办卡是加分项；在专业性和效果方面，消费者对技</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师</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的专业性和效果的可 </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见性与可对比性有较高的要求。</a:t>
            </a:r>
            <a:r>
              <a:rPr sz="1000" spc="-30">
                <a:solidFill>
                  <a:srgbClr val="231F20">
                    <a:alpha val="100000"/>
                  </a:srgbClr>
                </a:solidFill>
                <a:latin typeface="微软雅黑" panose="020b0503020204020204" charset="-122"/>
                <a:ea typeface="微软雅黑" panose="020b0503020204020204" charset="-122"/>
                <a:cs typeface="微软雅黑" panose="020b0503020204020204" charset="-122"/>
              </a:rPr>
              <a:t>二是与消费项目前后相关的配套服务体验。</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如</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消费前的预约便利性、停车便利性</a:t>
            </a:r>
            <a:endParaRPr lang="en-US" altLang="en-US" sz="1000"/>
          </a:p>
        </p:txBody>
      </p:sp>
      <p:sp>
        <p:nvSpPr>
          <p:cNvPr id="324" name="rect"/>
          <p:cNvSpPr/>
          <p:nvPr/>
        </p:nvSpPr>
        <p:spPr>
          <a:xfrm>
            <a:off x="10897146" y="6474663"/>
            <a:ext cx="153048" cy="1239824"/>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5" name="rect"/>
          <p:cNvSpPr/>
          <p:nvPr/>
        </p:nvSpPr>
        <p:spPr>
          <a:xfrm>
            <a:off x="11085398" y="6497586"/>
            <a:ext cx="153048" cy="1216901"/>
          </a:xfrm>
          <a:prstGeom prst="rect">
            <a:avLst/>
          </a:prstGeom>
          <a:solidFill>
            <a:srgbClr val="9D9EA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6" name="rect"/>
          <p:cNvSpPr/>
          <p:nvPr/>
        </p:nvSpPr>
        <p:spPr>
          <a:xfrm>
            <a:off x="11273662" y="6512445"/>
            <a:ext cx="153048" cy="1202042"/>
          </a:xfrm>
          <a:prstGeom prst="rect">
            <a:avLst/>
          </a:prstGeom>
          <a:solidFill>
            <a:srgbClr val="3E72B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7" name="rect"/>
          <p:cNvSpPr/>
          <p:nvPr/>
        </p:nvSpPr>
        <p:spPr>
          <a:xfrm>
            <a:off x="10417822" y="6916178"/>
            <a:ext cx="153048" cy="798309"/>
          </a:xfrm>
          <a:prstGeom prst="rect">
            <a:avLst/>
          </a:prstGeom>
          <a:solidFill>
            <a:srgbClr val="3E72B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8" name="rect"/>
          <p:cNvSpPr/>
          <p:nvPr/>
        </p:nvSpPr>
        <p:spPr>
          <a:xfrm>
            <a:off x="10041305" y="6687349"/>
            <a:ext cx="153048" cy="1027138"/>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9" name="rect"/>
          <p:cNvSpPr/>
          <p:nvPr/>
        </p:nvSpPr>
        <p:spPr>
          <a:xfrm>
            <a:off x="10229557" y="6833044"/>
            <a:ext cx="153048" cy="881443"/>
          </a:xfrm>
          <a:prstGeom prst="rect">
            <a:avLst/>
          </a:prstGeom>
          <a:solidFill>
            <a:srgbClr val="9D9EA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0" name="rect"/>
          <p:cNvSpPr/>
          <p:nvPr/>
        </p:nvSpPr>
        <p:spPr>
          <a:xfrm>
            <a:off x="12125451" y="6943534"/>
            <a:ext cx="153048" cy="770953"/>
          </a:xfrm>
          <a:prstGeom prst="rect">
            <a:avLst/>
          </a:prstGeom>
          <a:solidFill>
            <a:srgbClr val="3E72B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1" name="rect"/>
          <p:cNvSpPr/>
          <p:nvPr/>
        </p:nvSpPr>
        <p:spPr>
          <a:xfrm>
            <a:off x="12977279" y="6629374"/>
            <a:ext cx="153048" cy="1085113"/>
          </a:xfrm>
          <a:prstGeom prst="rect">
            <a:avLst/>
          </a:prstGeom>
          <a:solidFill>
            <a:srgbClr val="3E72B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2" name="rect"/>
          <p:cNvSpPr/>
          <p:nvPr/>
        </p:nvSpPr>
        <p:spPr>
          <a:xfrm>
            <a:off x="12600762" y="6879869"/>
            <a:ext cx="153048" cy="834618"/>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3" name="rect"/>
          <p:cNvSpPr/>
          <p:nvPr/>
        </p:nvSpPr>
        <p:spPr>
          <a:xfrm>
            <a:off x="12789013" y="6741604"/>
            <a:ext cx="153048" cy="972883"/>
          </a:xfrm>
          <a:prstGeom prst="rect">
            <a:avLst/>
          </a:prstGeom>
          <a:solidFill>
            <a:srgbClr val="9D9EA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4" name="rect"/>
          <p:cNvSpPr/>
          <p:nvPr/>
        </p:nvSpPr>
        <p:spPr>
          <a:xfrm>
            <a:off x="11937187" y="6936956"/>
            <a:ext cx="153048" cy="777531"/>
          </a:xfrm>
          <a:prstGeom prst="rect">
            <a:avLst/>
          </a:prstGeom>
          <a:solidFill>
            <a:srgbClr val="9D9EA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5" name="rect"/>
          <p:cNvSpPr/>
          <p:nvPr/>
        </p:nvSpPr>
        <p:spPr>
          <a:xfrm>
            <a:off x="11748934" y="6960298"/>
            <a:ext cx="153048" cy="754189"/>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6" name="textbox 336"/>
          <p:cNvSpPr/>
          <p:nvPr/>
        </p:nvSpPr>
        <p:spPr>
          <a:xfrm>
            <a:off x="9706909" y="7660806"/>
            <a:ext cx="3703954" cy="4222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9000"/>
              </a:lnSpc>
              <a:tabLst>
                <a:tab pos="3690620"/>
              </a:tabLst>
            </a:pPr>
            <a:r>
              <a:rPr sz="600" spc="0">
                <a:solidFill>
                  <a:srgbClr val="57585A">
                    <a:alpha val="100000"/>
                  </a:srgbClr>
                </a:solidFill>
                <a:latin typeface="微软雅黑" panose="020b0503020204020204" charset="-122"/>
                <a:ea typeface="微软雅黑" panose="020b0503020204020204" charset="-122"/>
                <a:cs typeface="微软雅黑" panose="020b0503020204020204" charset="-122"/>
              </a:rPr>
              <a:t>0%</a:t>
            </a:r>
            <a:r>
              <a:rPr sz="600" strike="sngStrike" spc="0">
                <a:solidFill>
                  <a:srgbClr val="57585A">
                    <a:alpha val="100000"/>
                  </a:srgbClr>
                </a:solidFill>
                <a:latin typeface="微软雅黑" panose="020b0503020204020204" charset="-122"/>
                <a:ea typeface="微软雅黑" panose="020b0503020204020204" charset="-122"/>
                <a:cs typeface="微软雅黑" panose="020b0503020204020204" charset="-122"/>
              </a:rPr>
              <a:t>	</a:t>
            </a:r>
            <a:endParaRPr lang="en-US" altLang="en-US" sz="600"/>
          </a:p>
          <a:p>
            <a:pPr marL="518795" algn="l" rtl="0" eaLnBrk="0">
              <a:lnSpc>
                <a:spcPct val="91000"/>
              </a:lnSpc>
              <a:spcBef>
                <a:spcPts val="165"/>
              </a:spcBef>
            </a:pP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一线                            新一线                    </a:t>
            </a:r>
            <a:r>
              <a:rPr sz="600" spc="0">
                <a:solidFill>
                  <a:srgbClr val="57585A">
                    <a:alpha val="100000"/>
                  </a:srgbClr>
                </a:solidFill>
                <a:latin typeface="微软雅黑" panose="020b0503020204020204" charset="-122"/>
                <a:ea typeface="微软雅黑" panose="020b0503020204020204" charset="-122"/>
                <a:cs typeface="微软雅黑" panose="020b0503020204020204" charset="-122"/>
              </a:rPr>
              <a:t>         二线                          三线及以下</a:t>
            </a:r>
            <a:endParaRPr lang="en-US" altLang="en-US" sz="600"/>
          </a:p>
          <a:p>
            <a:pPr algn="l" rtl="0" eaLnBrk="0">
              <a:lnSpc>
                <a:spcPct val="103000"/>
              </a:lnSpc>
            </a:pPr>
            <a:endParaRPr lang="en-US" altLang="en-US" sz="700"/>
          </a:p>
          <a:p>
            <a:pPr marL="1441450" algn="l" rtl="0" eaLnBrk="0">
              <a:lnSpc>
                <a:spcPct val="99000"/>
              </a:lnSpc>
              <a:spcBef>
                <a:spcPts val="5"/>
              </a:spcBef>
              <a:tabLst>
                <a:tab pos="1468755"/>
              </a:tabLst>
            </a:pPr>
            <a:r>
              <a:rPr sz="600" spc="0">
                <a:solidFill>
                  <a:srgbClr val="231F20">
                    <a:alpha val="100000"/>
                  </a:srgbClr>
                </a:solidFill>
                <a:latin typeface="微软雅黑" panose="020b0503020204020204" charset="-122"/>
                <a:ea typeface="微软雅黑" panose="020b0503020204020204" charset="-122"/>
                <a:cs typeface="微软雅黑" panose="020b0503020204020204" charset="-122"/>
              </a:rPr>
              <a:t>	</a:t>
            </a:r>
            <a:r>
              <a:rPr sz="600" spc="10">
                <a:solidFill>
                  <a:srgbClr val="231F20">
                    <a:alpha val="100000"/>
                  </a:srgbClr>
                </a:solidFill>
                <a:latin typeface="微软雅黑" panose="020b0503020204020204" charset="-122"/>
                <a:ea typeface="微软雅黑" panose="020b0503020204020204" charset="-122"/>
                <a:cs typeface="微软雅黑" panose="020b0503020204020204" charset="-122"/>
              </a:rPr>
              <a:t>2019    </a:t>
            </a:r>
            <a:r>
              <a:rPr sz="600" spc="0">
                <a:solidFill>
                  <a:srgbClr val="231F20">
                    <a:alpha val="100000"/>
                  </a:srgbClr>
                </a:solidFill>
                <a:latin typeface="微软雅黑" panose="020b0503020204020204" charset="-122"/>
                <a:ea typeface="微软雅黑" panose="020b0503020204020204" charset="-122"/>
                <a:cs typeface="微软雅黑" panose="020b0503020204020204" charset="-122"/>
              </a:rPr>
              <a:t> 2021     2023</a:t>
            </a:r>
            <a:endParaRPr lang="en-US" altLang="en-US" sz="600"/>
          </a:p>
        </p:txBody>
      </p:sp>
      <p:pic>
        <p:nvPicPr>
          <p:cNvPr id="337" name="picture 337"/>
          <p:cNvPicPr>
            <a:picLocks noChangeAspect="1"/>
          </p:cNvPicPr>
          <p:nvPr/>
        </p:nvPicPr>
        <p:blipFill>
          <a:blip r:embed="rId4"/>
          <a:stretch>
            <a:fillRect/>
          </a:stretch>
        </p:blipFill>
        <p:spPr>
          <a:xfrm rot="21600000">
            <a:off x="11677587" y="7996707"/>
            <a:ext cx="43167" cy="43167"/>
          </a:xfrm>
          <a:prstGeom prst="rect">
            <a:avLst/>
          </a:prstGeom>
        </p:spPr>
      </p:pic>
      <p:pic>
        <p:nvPicPr>
          <p:cNvPr id="338" name="picture 338"/>
          <p:cNvPicPr>
            <a:picLocks noChangeAspect="1"/>
          </p:cNvPicPr>
          <p:nvPr/>
        </p:nvPicPr>
        <p:blipFill>
          <a:blip r:embed="rId5"/>
          <a:stretch>
            <a:fillRect/>
          </a:stretch>
        </p:blipFill>
        <p:spPr>
          <a:xfrm rot="21600000">
            <a:off x="11391609" y="7996707"/>
            <a:ext cx="43167" cy="43167"/>
          </a:xfrm>
          <a:prstGeom prst="rect">
            <a:avLst/>
          </a:prstGeom>
        </p:spPr>
      </p:pic>
      <p:pic>
        <p:nvPicPr>
          <p:cNvPr id="339" name="picture 339"/>
          <p:cNvPicPr>
            <a:picLocks noChangeAspect="1"/>
          </p:cNvPicPr>
          <p:nvPr/>
        </p:nvPicPr>
        <p:blipFill>
          <a:blip r:embed="rId6"/>
          <a:stretch>
            <a:fillRect/>
          </a:stretch>
        </p:blipFill>
        <p:spPr>
          <a:xfrm rot="21600000">
            <a:off x="11105337" y="7996707"/>
            <a:ext cx="43167" cy="43167"/>
          </a:xfrm>
          <a:prstGeom prst="rect">
            <a:avLst/>
          </a:prstGeom>
        </p:spPr>
      </p:pic>
      <p:sp>
        <p:nvSpPr>
          <p:cNvPr id="340" name="textbox 340"/>
          <p:cNvSpPr/>
          <p:nvPr/>
        </p:nvSpPr>
        <p:spPr>
          <a:xfrm>
            <a:off x="889319" y="739641"/>
            <a:ext cx="3771900" cy="2146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490"/>
              </a:lnSpc>
            </a:pPr>
            <a:r>
              <a:rPr sz="1200" spc="-7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美业用户在平台上消费的客单价提升，愿意为优质体</a:t>
            </a:r>
            <a:r>
              <a:rPr sz="1200" spc="-3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验</a:t>
            </a:r>
            <a:r>
              <a:rPr sz="1200" spc="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付费</a:t>
            </a:r>
            <a:endParaRPr lang="en-US" altLang="en-US" sz="1200"/>
          </a:p>
        </p:txBody>
      </p:sp>
      <p:sp>
        <p:nvSpPr>
          <p:cNvPr id="341" name="textbox 341"/>
          <p:cNvSpPr/>
          <p:nvPr/>
        </p:nvSpPr>
        <p:spPr>
          <a:xfrm>
            <a:off x="10111224" y="5321282"/>
            <a:ext cx="2580639" cy="2457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900430" indent="-887730" algn="l" rtl="0" eaLnBrk="0">
              <a:lnSpc>
                <a:spcPct val="103000"/>
              </a:lnSpc>
            </a:pPr>
            <a:r>
              <a:rPr sz="700" spc="-10">
                <a:solidFill>
                  <a:srgbClr val="57585A">
                    <a:alpha val="100000"/>
                  </a:srgbClr>
                </a:solidFill>
                <a:latin typeface="微软雅黑" panose="020b0503020204020204" charset="-122"/>
                <a:ea typeface="微软雅黑" panose="020b0503020204020204" charset="-122"/>
                <a:cs typeface="微软雅黑" panose="020b0503020204020204" charset="-122"/>
              </a:rPr>
              <a:t>图13 美团平台各线城市美容美体行业</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活跃用户增速(相比2021年)  </a:t>
            </a:r>
            <a:r>
              <a:rPr sz="700" spc="-50">
                <a:solidFill>
                  <a:srgbClr val="57585A">
                    <a:alpha val="100000"/>
                  </a:srgbClr>
                </a:solidFill>
                <a:latin typeface="微软雅黑" panose="020b0503020204020204" charset="-122"/>
                <a:ea typeface="微软雅黑" panose="020b0503020204020204" charset="-122"/>
                <a:cs typeface="微软雅黑" panose="020b0503020204020204" charset="-122"/>
              </a:rPr>
              <a:t>数据来源：美团</a:t>
            </a:r>
            <a:r>
              <a:rPr sz="700" spc="-40">
                <a:solidFill>
                  <a:srgbClr val="57585A">
                    <a:alpha val="100000"/>
                  </a:srgbClr>
                </a:solidFill>
                <a:latin typeface="微软雅黑" panose="020b0503020204020204" charset="-122"/>
                <a:ea typeface="微软雅黑" panose="020b0503020204020204" charset="-122"/>
                <a:cs typeface="微软雅黑" panose="020b0503020204020204" charset="-122"/>
              </a:rPr>
              <a:t>平</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台</a:t>
            </a:r>
            <a:endParaRPr lang="en-US" altLang="en-US" sz="700"/>
          </a:p>
        </p:txBody>
      </p:sp>
      <p:sp>
        <p:nvSpPr>
          <p:cNvPr id="342" name="textbox 342"/>
          <p:cNvSpPr/>
          <p:nvPr/>
        </p:nvSpPr>
        <p:spPr>
          <a:xfrm>
            <a:off x="861929" y="5610146"/>
            <a:ext cx="3255009" cy="167639"/>
          </a:xfrm>
          <a:prstGeom prst="rect">
            <a:avLst/>
          </a:prstGeom>
          <a:solidFill>
            <a:srgbClr val="FFD100">
              <a:alpha val="39607"/>
            </a:srgbClr>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8000"/>
              </a:lnSpc>
            </a:pPr>
            <a:endParaRPr lang="en-US" altLang="en-US" sz="100"/>
          </a:p>
          <a:p>
            <a:pPr marL="36830" algn="l" rtl="0" eaLnBrk="0">
              <a:lnSpc>
                <a:spcPct val="86000"/>
              </a:lnSpc>
              <a:spcBef>
                <a:spcPct val="0"/>
              </a:spcBef>
            </a:pP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和消费后的补妆用品、淋浴间、茶水点心供给等(见图12)</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endParaRPr lang="en-US" altLang="en-US" sz="1000"/>
          </a:p>
        </p:txBody>
      </p:sp>
      <p:sp>
        <p:nvSpPr>
          <p:cNvPr id="343" name="textbox 343"/>
          <p:cNvSpPr/>
          <p:nvPr/>
        </p:nvSpPr>
        <p:spPr>
          <a:xfrm>
            <a:off x="10298803" y="8285209"/>
            <a:ext cx="2181225" cy="2444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000"/>
              </a:lnSpc>
            </a:pPr>
            <a:endParaRPr lang="en-US" altLang="en-US" sz="100"/>
          </a:p>
          <a:p>
            <a:pPr marL="712470" indent="-699770" algn="l" rtl="0" eaLnBrk="0">
              <a:lnSpc>
                <a:spcPct val="103000"/>
              </a:lnSpc>
            </a:pPr>
            <a:r>
              <a:rPr sz="700" spc="-10">
                <a:solidFill>
                  <a:srgbClr val="57585A">
                    <a:alpha val="100000"/>
                  </a:srgbClr>
                </a:solidFill>
                <a:latin typeface="微软雅黑" panose="020b0503020204020204" charset="-122"/>
                <a:ea typeface="微软雅黑" panose="020b0503020204020204" charset="-122"/>
                <a:cs typeface="微软雅黑" panose="020b0503020204020204" charset="-122"/>
              </a:rPr>
              <a:t>图14 美团平台各线城市美容美体</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行业活跃用户占比分布 </a:t>
            </a:r>
            <a:r>
              <a:rPr sz="700" spc="-50">
                <a:solidFill>
                  <a:srgbClr val="57585A">
                    <a:alpha val="100000"/>
                  </a:srgbClr>
                </a:solidFill>
                <a:latin typeface="微软雅黑" panose="020b0503020204020204" charset="-122"/>
                <a:ea typeface="微软雅黑" panose="020b0503020204020204" charset="-122"/>
                <a:cs typeface="微软雅黑" panose="020b0503020204020204" charset="-122"/>
              </a:rPr>
              <a:t>数据来源：美团</a:t>
            </a:r>
            <a:r>
              <a:rPr sz="700" spc="-40">
                <a:solidFill>
                  <a:srgbClr val="57585A">
                    <a:alpha val="100000"/>
                  </a:srgbClr>
                </a:solidFill>
                <a:latin typeface="微软雅黑" panose="020b0503020204020204" charset="-122"/>
                <a:ea typeface="微软雅黑" panose="020b0503020204020204" charset="-122"/>
                <a:cs typeface="微软雅黑" panose="020b0503020204020204" charset="-122"/>
              </a:rPr>
              <a:t>平</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台</a:t>
            </a:r>
            <a:endParaRPr lang="en-US" altLang="en-US" sz="700"/>
          </a:p>
        </p:txBody>
      </p:sp>
      <p:sp>
        <p:nvSpPr>
          <p:cNvPr id="344" name="rect"/>
          <p:cNvSpPr/>
          <p:nvPr/>
        </p:nvSpPr>
        <p:spPr>
          <a:xfrm>
            <a:off x="12768375" y="3567099"/>
            <a:ext cx="277203" cy="1458862"/>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5" name="textbox 345"/>
          <p:cNvSpPr/>
          <p:nvPr/>
        </p:nvSpPr>
        <p:spPr>
          <a:xfrm>
            <a:off x="3157644" y="8816030"/>
            <a:ext cx="1736725" cy="2444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000"/>
              </a:lnSpc>
            </a:pPr>
            <a:endParaRPr lang="en-US" altLang="en-US" sz="100"/>
          </a:p>
          <a:p>
            <a:pPr marL="490220" indent="-477520" algn="l" rtl="0" eaLnBrk="0">
              <a:lnSpc>
                <a:spcPct val="103000"/>
              </a:lnSpc>
            </a:pPr>
            <a:r>
              <a:rPr sz="700" spc="-10">
                <a:solidFill>
                  <a:srgbClr val="57585A">
                    <a:alpha val="100000"/>
                  </a:srgbClr>
                </a:solidFill>
                <a:latin typeface="微软雅黑" panose="020b0503020204020204" charset="-122"/>
                <a:ea typeface="微软雅黑" panose="020b0503020204020204" charset="-122"/>
                <a:cs typeface="微软雅黑" panose="020b0503020204020204" charset="-122"/>
              </a:rPr>
              <a:t>图12 美团平台美容美体行业消费</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评价关键词 </a:t>
            </a:r>
            <a:r>
              <a:rPr sz="700" spc="-50">
                <a:solidFill>
                  <a:srgbClr val="57585A">
                    <a:alpha val="100000"/>
                  </a:srgbClr>
                </a:solidFill>
                <a:latin typeface="微软雅黑" panose="020b0503020204020204" charset="-122"/>
                <a:ea typeface="微软雅黑" panose="020b0503020204020204" charset="-122"/>
                <a:cs typeface="微软雅黑" panose="020b0503020204020204" charset="-122"/>
              </a:rPr>
              <a:t>数据来源：美团</a:t>
            </a:r>
            <a:r>
              <a:rPr sz="700" spc="-40">
                <a:solidFill>
                  <a:srgbClr val="57585A">
                    <a:alpha val="100000"/>
                  </a:srgbClr>
                </a:solidFill>
                <a:latin typeface="微软雅黑" panose="020b0503020204020204" charset="-122"/>
                <a:ea typeface="微软雅黑" panose="020b0503020204020204" charset="-122"/>
                <a:cs typeface="微软雅黑" panose="020b0503020204020204" charset="-122"/>
              </a:rPr>
              <a:t>平</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台</a:t>
            </a:r>
            <a:endParaRPr lang="en-US" altLang="en-US" sz="700"/>
          </a:p>
        </p:txBody>
      </p:sp>
      <p:sp>
        <p:nvSpPr>
          <p:cNvPr id="346" name="textbox 346"/>
          <p:cNvSpPr/>
          <p:nvPr/>
        </p:nvSpPr>
        <p:spPr>
          <a:xfrm>
            <a:off x="3335444" y="4156514"/>
            <a:ext cx="1381125" cy="2444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000"/>
              </a:lnSpc>
            </a:pPr>
            <a:endParaRPr lang="en-US" altLang="en-US" sz="100"/>
          </a:p>
          <a:p>
            <a:pPr marL="312420" indent="-299720" algn="l" rtl="0" eaLnBrk="0">
              <a:lnSpc>
                <a:spcPct val="103000"/>
              </a:lnSpc>
            </a:pPr>
            <a:r>
              <a:rPr sz="700" spc="-10">
                <a:solidFill>
                  <a:srgbClr val="57585A">
                    <a:alpha val="100000"/>
                  </a:srgbClr>
                </a:solidFill>
                <a:latin typeface="微软雅黑" panose="020b0503020204020204" charset="-122"/>
                <a:ea typeface="微软雅黑" panose="020b0503020204020204" charset="-122"/>
                <a:cs typeface="微软雅黑" panose="020b0503020204020204" charset="-122"/>
              </a:rPr>
              <a:t>图11 美团平台美容美体行业客单</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价 </a:t>
            </a:r>
            <a:r>
              <a:rPr sz="700" spc="-50">
                <a:solidFill>
                  <a:srgbClr val="57585A">
                    <a:alpha val="100000"/>
                  </a:srgbClr>
                </a:solidFill>
                <a:latin typeface="微软雅黑" panose="020b0503020204020204" charset="-122"/>
                <a:ea typeface="微软雅黑" panose="020b0503020204020204" charset="-122"/>
                <a:cs typeface="微软雅黑" panose="020b0503020204020204" charset="-122"/>
              </a:rPr>
              <a:t>数据来源：美团</a:t>
            </a:r>
            <a:r>
              <a:rPr sz="700" spc="-40">
                <a:solidFill>
                  <a:srgbClr val="57585A">
                    <a:alpha val="100000"/>
                  </a:srgbClr>
                </a:solidFill>
                <a:latin typeface="微软雅黑" panose="020b0503020204020204" charset="-122"/>
                <a:ea typeface="微软雅黑" panose="020b0503020204020204" charset="-122"/>
                <a:cs typeface="微软雅黑" panose="020b0503020204020204" charset="-122"/>
              </a:rPr>
              <a:t>平</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台</a:t>
            </a:r>
            <a:endParaRPr lang="en-US" altLang="en-US" sz="700"/>
          </a:p>
        </p:txBody>
      </p:sp>
      <p:sp>
        <p:nvSpPr>
          <p:cNvPr id="347" name="rect"/>
          <p:cNvSpPr/>
          <p:nvPr/>
        </p:nvSpPr>
        <p:spPr>
          <a:xfrm>
            <a:off x="5185054" y="2453398"/>
            <a:ext cx="196875" cy="1419809"/>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2" name="group 12"/>
          <p:cNvGrpSpPr/>
          <p:nvPr/>
        </p:nvGrpSpPr>
        <p:grpSpPr>
          <a:xfrm rot="21600000">
            <a:off x="3925430" y="2633967"/>
            <a:ext cx="196875" cy="1356248"/>
            <a:chExt cx="196875" cy="1356248"/>
          </a:xfrm>
        </p:grpSpPr>
        <p:sp>
          <p:nvSpPr>
            <p:cNvPr id="348" name="rect"/>
            <p:cNvSpPr/>
            <p:nvPr/>
          </p:nvSpPr>
          <p:spPr>
            <a:xfrm>
              <a:off x="0" y="0"/>
              <a:ext cx="196875" cy="1239240"/>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9" name="textbox 349"/>
            <p:cNvSpPr/>
            <p:nvPr/>
          </p:nvSpPr>
          <p:spPr>
            <a:xfrm>
              <a:off x="10604" y="1270144"/>
              <a:ext cx="199389" cy="1162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9000"/>
                </a:lnSpc>
              </a:pP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2021</a:t>
              </a:r>
              <a:endParaRPr lang="en-US" altLang="en-US" sz="600"/>
            </a:p>
          </p:txBody>
        </p:sp>
      </p:grpSp>
      <p:grpSp>
        <p:nvGrpSpPr>
          <p:cNvPr id="14" name="group 14"/>
          <p:cNvGrpSpPr/>
          <p:nvPr/>
        </p:nvGrpSpPr>
        <p:grpSpPr>
          <a:xfrm rot="21600000">
            <a:off x="4552377" y="2698902"/>
            <a:ext cx="196875" cy="1291313"/>
            <a:chExt cx="196875" cy="1291313"/>
          </a:xfrm>
        </p:grpSpPr>
        <p:sp>
          <p:nvSpPr>
            <p:cNvPr id="350" name="rect"/>
            <p:cNvSpPr/>
            <p:nvPr/>
          </p:nvSpPr>
          <p:spPr>
            <a:xfrm>
              <a:off x="0" y="0"/>
              <a:ext cx="196875" cy="1174305"/>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1" name="textbox 351"/>
            <p:cNvSpPr/>
            <p:nvPr/>
          </p:nvSpPr>
          <p:spPr>
            <a:xfrm>
              <a:off x="10573" y="1205208"/>
              <a:ext cx="199389" cy="1162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9000"/>
                </a:lnSpc>
              </a:pP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2022</a:t>
              </a:r>
              <a:endParaRPr lang="en-US" altLang="en-US" sz="600"/>
            </a:p>
          </p:txBody>
        </p:sp>
      </p:grpSp>
      <p:grpSp>
        <p:nvGrpSpPr>
          <p:cNvPr id="16" name="group 16"/>
          <p:cNvGrpSpPr/>
          <p:nvPr/>
        </p:nvGrpSpPr>
        <p:grpSpPr>
          <a:xfrm rot="21600000">
            <a:off x="2675178" y="2723374"/>
            <a:ext cx="196875" cy="1266840"/>
            <a:chExt cx="196875" cy="1266840"/>
          </a:xfrm>
        </p:grpSpPr>
        <p:sp>
          <p:nvSpPr>
            <p:cNvPr id="352" name="rect"/>
            <p:cNvSpPr/>
            <p:nvPr/>
          </p:nvSpPr>
          <p:spPr>
            <a:xfrm>
              <a:off x="0" y="0"/>
              <a:ext cx="196875" cy="1149832"/>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3" name="textbox 353"/>
            <p:cNvSpPr/>
            <p:nvPr/>
          </p:nvSpPr>
          <p:spPr>
            <a:xfrm>
              <a:off x="10642" y="1180736"/>
              <a:ext cx="199389" cy="1162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9000"/>
                </a:lnSpc>
              </a:pP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2019</a:t>
              </a:r>
              <a:endParaRPr lang="en-US" altLang="en-US" sz="600"/>
            </a:p>
          </p:txBody>
        </p:sp>
      </p:grpSp>
      <p:grpSp>
        <p:nvGrpSpPr>
          <p:cNvPr id="18" name="group 18"/>
          <p:cNvGrpSpPr/>
          <p:nvPr/>
        </p:nvGrpSpPr>
        <p:grpSpPr>
          <a:xfrm rot="21600000">
            <a:off x="3306774" y="2780855"/>
            <a:ext cx="196875" cy="1209360"/>
            <a:chExt cx="196875" cy="1209360"/>
          </a:xfrm>
        </p:grpSpPr>
        <p:sp>
          <p:nvSpPr>
            <p:cNvPr id="354" name="rect"/>
            <p:cNvSpPr/>
            <p:nvPr/>
          </p:nvSpPr>
          <p:spPr>
            <a:xfrm>
              <a:off x="0" y="0"/>
              <a:ext cx="196875" cy="1092352"/>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5" name="textbox 355"/>
            <p:cNvSpPr/>
            <p:nvPr/>
          </p:nvSpPr>
          <p:spPr>
            <a:xfrm>
              <a:off x="10632" y="1123256"/>
              <a:ext cx="199389" cy="1162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9000"/>
                </a:lnSpc>
              </a:pP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2020</a:t>
              </a:r>
              <a:endParaRPr lang="en-US" altLang="en-US" sz="600"/>
            </a:p>
          </p:txBody>
        </p:sp>
      </p:grpSp>
      <p:sp>
        <p:nvSpPr>
          <p:cNvPr id="356" name="textbox 356"/>
          <p:cNvSpPr/>
          <p:nvPr/>
        </p:nvSpPr>
        <p:spPr>
          <a:xfrm>
            <a:off x="861929" y="1905683"/>
            <a:ext cx="1337944" cy="171450"/>
          </a:xfrm>
          <a:prstGeom prst="rect">
            <a:avLst/>
          </a:prstGeom>
          <a:solidFill>
            <a:srgbClr val="FFD100">
              <a:alpha val="39607"/>
            </a:srgbClr>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1000"/>
              </a:lnSpc>
            </a:pPr>
            <a:endParaRPr lang="en-US" altLang="en-US" sz="100"/>
          </a:p>
          <a:p>
            <a:pPr marL="39370" algn="l" rtl="0" eaLnBrk="0">
              <a:lnSpc>
                <a:spcPct val="86000"/>
              </a:lnSpc>
              <a:spcBef>
                <a:spcPct val="0"/>
              </a:spcBef>
            </a:pP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型商品提高</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了成交额。</a:t>
            </a:r>
            <a:endParaRPr lang="en-US" altLang="en-US" sz="1000"/>
          </a:p>
        </p:txBody>
      </p:sp>
      <p:sp>
        <p:nvSpPr>
          <p:cNvPr id="357" name="rect"/>
          <p:cNvSpPr/>
          <p:nvPr/>
        </p:nvSpPr>
        <p:spPr>
          <a:xfrm>
            <a:off x="11888152" y="4288180"/>
            <a:ext cx="277203" cy="737780"/>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8" name="rect"/>
          <p:cNvSpPr/>
          <p:nvPr/>
        </p:nvSpPr>
        <p:spPr>
          <a:xfrm>
            <a:off x="11009439" y="4295330"/>
            <a:ext cx="277203" cy="730630"/>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9" name="textbox 359"/>
          <p:cNvSpPr/>
          <p:nvPr/>
        </p:nvSpPr>
        <p:spPr>
          <a:xfrm>
            <a:off x="2243900" y="2358555"/>
            <a:ext cx="154939" cy="15773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9000"/>
              </a:lnSpc>
            </a:pP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200</a:t>
            </a:r>
            <a:endParaRPr lang="en-US" altLang="en-US" sz="600"/>
          </a:p>
          <a:p>
            <a:pPr marL="16510" algn="l" rtl="0" eaLnBrk="0">
              <a:lnSpc>
                <a:spcPct val="99000"/>
              </a:lnSpc>
              <a:spcBef>
                <a:spcPts val="440"/>
              </a:spcBef>
            </a:pPr>
            <a:r>
              <a:rPr sz="600" spc="-20">
                <a:solidFill>
                  <a:srgbClr val="57585A">
                    <a:alpha val="100000"/>
                  </a:srgbClr>
                </a:solidFill>
                <a:latin typeface="微软雅黑" panose="020b0503020204020204" charset="-122"/>
                <a:ea typeface="微软雅黑" panose="020b0503020204020204" charset="-122"/>
                <a:cs typeface="微软雅黑" panose="020b0503020204020204" charset="-122"/>
              </a:rPr>
              <a:t>18</a:t>
            </a: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0</a:t>
            </a:r>
            <a:endParaRPr lang="en-US" altLang="en-US" sz="600"/>
          </a:p>
          <a:p>
            <a:pPr marL="16510" algn="l" rtl="0" eaLnBrk="0">
              <a:lnSpc>
                <a:spcPct val="99000"/>
              </a:lnSpc>
              <a:spcBef>
                <a:spcPts val="440"/>
              </a:spcBef>
            </a:pPr>
            <a:r>
              <a:rPr sz="600" spc="-20">
                <a:solidFill>
                  <a:srgbClr val="57585A">
                    <a:alpha val="100000"/>
                  </a:srgbClr>
                </a:solidFill>
                <a:latin typeface="微软雅黑" panose="020b0503020204020204" charset="-122"/>
                <a:ea typeface="微软雅黑" panose="020b0503020204020204" charset="-122"/>
                <a:cs typeface="微软雅黑" panose="020b0503020204020204" charset="-122"/>
              </a:rPr>
              <a:t>16</a:t>
            </a: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0</a:t>
            </a:r>
            <a:endParaRPr lang="en-US" altLang="en-US" sz="600"/>
          </a:p>
          <a:p>
            <a:pPr marL="16510" algn="l" rtl="0" eaLnBrk="0">
              <a:lnSpc>
                <a:spcPct val="99000"/>
              </a:lnSpc>
              <a:spcBef>
                <a:spcPts val="440"/>
              </a:spcBef>
            </a:pPr>
            <a:r>
              <a:rPr sz="600" spc="-20">
                <a:solidFill>
                  <a:srgbClr val="57585A">
                    <a:alpha val="100000"/>
                  </a:srgbClr>
                </a:solidFill>
                <a:latin typeface="微软雅黑" panose="020b0503020204020204" charset="-122"/>
                <a:ea typeface="微软雅黑" panose="020b0503020204020204" charset="-122"/>
                <a:cs typeface="微软雅黑" panose="020b0503020204020204" charset="-122"/>
              </a:rPr>
              <a:t>14</a:t>
            </a: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0</a:t>
            </a:r>
            <a:endParaRPr lang="en-US" altLang="en-US" sz="600"/>
          </a:p>
          <a:p>
            <a:pPr marL="16510" algn="l" rtl="0" eaLnBrk="0">
              <a:lnSpc>
                <a:spcPct val="99000"/>
              </a:lnSpc>
              <a:spcBef>
                <a:spcPts val="440"/>
              </a:spcBef>
            </a:pPr>
            <a:r>
              <a:rPr sz="600" spc="-20">
                <a:solidFill>
                  <a:srgbClr val="57585A">
                    <a:alpha val="100000"/>
                  </a:srgbClr>
                </a:solidFill>
                <a:latin typeface="微软雅黑" panose="020b0503020204020204" charset="-122"/>
                <a:ea typeface="微软雅黑" panose="020b0503020204020204" charset="-122"/>
                <a:cs typeface="微软雅黑" panose="020b0503020204020204" charset="-122"/>
              </a:rPr>
              <a:t>12</a:t>
            </a: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0</a:t>
            </a:r>
            <a:endParaRPr lang="en-US" altLang="en-US" sz="600"/>
          </a:p>
          <a:p>
            <a:pPr marL="16510" algn="l" rtl="0" eaLnBrk="0">
              <a:lnSpc>
                <a:spcPct val="99000"/>
              </a:lnSpc>
              <a:spcBef>
                <a:spcPts val="440"/>
              </a:spcBef>
            </a:pPr>
            <a:r>
              <a:rPr sz="600" spc="-20">
                <a:solidFill>
                  <a:srgbClr val="57585A">
                    <a:alpha val="100000"/>
                  </a:srgbClr>
                </a:solidFill>
                <a:latin typeface="微软雅黑" panose="020b0503020204020204" charset="-122"/>
                <a:ea typeface="微软雅黑" panose="020b0503020204020204" charset="-122"/>
                <a:cs typeface="微软雅黑" panose="020b0503020204020204" charset="-122"/>
              </a:rPr>
              <a:t>10</a:t>
            </a: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0</a:t>
            </a:r>
            <a:endParaRPr lang="en-US" altLang="en-US" sz="600"/>
          </a:p>
          <a:p>
            <a:pPr marL="57150" algn="l" rtl="0" eaLnBrk="0">
              <a:lnSpc>
                <a:spcPct val="99000"/>
              </a:lnSpc>
              <a:spcBef>
                <a:spcPts val="440"/>
              </a:spcBef>
            </a:pP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80</a:t>
            </a:r>
            <a:endParaRPr lang="en-US" altLang="en-US" sz="600"/>
          </a:p>
          <a:p>
            <a:pPr marL="58420" algn="l" rtl="0" eaLnBrk="0">
              <a:lnSpc>
                <a:spcPct val="99000"/>
              </a:lnSpc>
              <a:spcBef>
                <a:spcPts val="440"/>
              </a:spcBef>
            </a:pPr>
            <a:r>
              <a:rPr sz="600" spc="-20">
                <a:solidFill>
                  <a:srgbClr val="57585A">
                    <a:alpha val="100000"/>
                  </a:srgbClr>
                </a:solidFill>
                <a:latin typeface="微软雅黑" panose="020b0503020204020204" charset="-122"/>
                <a:ea typeface="微软雅黑" panose="020b0503020204020204" charset="-122"/>
                <a:cs typeface="微软雅黑" panose="020b0503020204020204" charset="-122"/>
              </a:rPr>
              <a:t>6</a:t>
            </a: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0</a:t>
            </a:r>
            <a:endParaRPr lang="en-US" altLang="en-US" sz="600"/>
          </a:p>
          <a:p>
            <a:pPr marL="55245" algn="l" rtl="0" eaLnBrk="0">
              <a:lnSpc>
                <a:spcPct val="99000"/>
              </a:lnSpc>
              <a:spcBef>
                <a:spcPts val="440"/>
              </a:spcBef>
            </a:pP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4</a:t>
            </a:r>
            <a:r>
              <a:rPr sz="600" spc="0">
                <a:solidFill>
                  <a:srgbClr val="57585A">
                    <a:alpha val="100000"/>
                  </a:srgbClr>
                </a:solidFill>
                <a:latin typeface="微软雅黑" panose="020b0503020204020204" charset="-122"/>
                <a:ea typeface="微软雅黑" panose="020b0503020204020204" charset="-122"/>
                <a:cs typeface="微软雅黑" panose="020b0503020204020204" charset="-122"/>
              </a:rPr>
              <a:t>0</a:t>
            </a:r>
            <a:endParaRPr lang="en-US" altLang="en-US" sz="600"/>
          </a:p>
          <a:p>
            <a:pPr marL="57150" algn="l" rtl="0" eaLnBrk="0">
              <a:lnSpc>
                <a:spcPct val="99000"/>
              </a:lnSpc>
              <a:spcBef>
                <a:spcPts val="440"/>
              </a:spcBef>
            </a:pP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20</a:t>
            </a:r>
            <a:endParaRPr lang="en-US" altLang="en-US" sz="600"/>
          </a:p>
          <a:p>
            <a:pPr algn="l" rtl="0" eaLnBrk="0">
              <a:lnSpc>
                <a:spcPct val="121000"/>
              </a:lnSpc>
            </a:pPr>
            <a:endParaRPr lang="en-US" altLang="en-US" sz="300"/>
          </a:p>
          <a:p>
            <a:pPr marL="101600" algn="l" rtl="0" eaLnBrk="0">
              <a:lnSpc>
                <a:spcPct val="99000"/>
              </a:lnSpc>
              <a:spcBef>
                <a:spcPct val="0"/>
              </a:spcBef>
            </a:pPr>
            <a:r>
              <a:rPr sz="600" spc="0">
                <a:solidFill>
                  <a:srgbClr val="57585A">
                    <a:alpha val="100000"/>
                  </a:srgbClr>
                </a:solidFill>
                <a:latin typeface="微软雅黑" panose="020b0503020204020204" charset="-122"/>
                <a:ea typeface="微软雅黑" panose="020b0503020204020204" charset="-122"/>
                <a:cs typeface="微软雅黑" panose="020b0503020204020204" charset="-122"/>
              </a:rPr>
              <a:t>0</a:t>
            </a:r>
            <a:endParaRPr lang="en-US" altLang="en-US" sz="600"/>
          </a:p>
        </p:txBody>
      </p:sp>
      <p:sp>
        <p:nvSpPr>
          <p:cNvPr id="360" name="textbox 360"/>
          <p:cNvSpPr/>
          <p:nvPr/>
        </p:nvSpPr>
        <p:spPr>
          <a:xfrm>
            <a:off x="9661111" y="6309743"/>
            <a:ext cx="185420" cy="12744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80000"/>
              </a:lnSpc>
            </a:pP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3</a:t>
            </a:r>
            <a:r>
              <a:rPr sz="600" spc="0">
                <a:solidFill>
                  <a:srgbClr val="57585A">
                    <a:alpha val="100000"/>
                  </a:srgbClr>
                </a:solidFill>
                <a:latin typeface="微软雅黑" panose="020b0503020204020204" charset="-122"/>
                <a:ea typeface="微软雅黑" panose="020b0503020204020204" charset="-122"/>
                <a:cs typeface="微软雅黑" panose="020b0503020204020204" charset="-122"/>
              </a:rPr>
              <a:t>5%</a:t>
            </a:r>
            <a:endParaRPr lang="en-US" altLang="en-US" sz="600"/>
          </a:p>
          <a:p>
            <a:pPr marL="13335" indent="-635" algn="r" rtl="0" eaLnBrk="0">
              <a:lnSpc>
                <a:spcPct val="214000"/>
              </a:lnSpc>
              <a:spcBef>
                <a:spcPts val="10"/>
              </a:spcBef>
            </a:pP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3</a:t>
            </a:r>
            <a:r>
              <a:rPr sz="600" spc="0">
                <a:solidFill>
                  <a:srgbClr val="57585A">
                    <a:alpha val="100000"/>
                  </a:srgbClr>
                </a:solidFill>
                <a:latin typeface="微软雅黑" panose="020b0503020204020204" charset="-122"/>
                <a:ea typeface="微软雅黑" panose="020b0503020204020204" charset="-122"/>
                <a:cs typeface="微软雅黑" panose="020b0503020204020204" charset="-122"/>
              </a:rPr>
              <a:t>0% </a:t>
            </a: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2</a:t>
            </a:r>
            <a:r>
              <a:rPr sz="600" spc="0">
                <a:solidFill>
                  <a:srgbClr val="57585A">
                    <a:alpha val="100000"/>
                  </a:srgbClr>
                </a:solidFill>
                <a:latin typeface="微软雅黑" panose="020b0503020204020204" charset="-122"/>
                <a:ea typeface="微软雅黑" panose="020b0503020204020204" charset="-122"/>
                <a:cs typeface="微软雅黑" panose="020b0503020204020204" charset="-122"/>
              </a:rPr>
              <a:t>5% </a:t>
            </a: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2</a:t>
            </a:r>
            <a:r>
              <a:rPr sz="600" spc="0">
                <a:solidFill>
                  <a:srgbClr val="57585A">
                    <a:alpha val="100000"/>
                  </a:srgbClr>
                </a:solidFill>
                <a:latin typeface="微软雅黑" panose="020b0503020204020204" charset="-122"/>
                <a:ea typeface="微软雅黑" panose="020b0503020204020204" charset="-122"/>
                <a:cs typeface="微软雅黑" panose="020b0503020204020204" charset="-122"/>
              </a:rPr>
              <a:t>0% </a:t>
            </a: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1</a:t>
            </a:r>
            <a:r>
              <a:rPr sz="600" spc="0">
                <a:solidFill>
                  <a:srgbClr val="57585A">
                    <a:alpha val="100000"/>
                  </a:srgbClr>
                </a:solidFill>
                <a:latin typeface="微软雅黑" panose="020b0503020204020204" charset="-122"/>
                <a:ea typeface="微软雅黑" panose="020b0503020204020204" charset="-122"/>
                <a:cs typeface="微软雅黑" panose="020b0503020204020204" charset="-122"/>
              </a:rPr>
              <a:t>5% </a:t>
            </a: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1</a:t>
            </a:r>
            <a:r>
              <a:rPr sz="600" spc="0">
                <a:solidFill>
                  <a:srgbClr val="57585A">
                    <a:alpha val="100000"/>
                  </a:srgbClr>
                </a:solidFill>
                <a:latin typeface="微软雅黑" panose="020b0503020204020204" charset="-122"/>
                <a:ea typeface="微软雅黑" panose="020b0503020204020204" charset="-122"/>
                <a:cs typeface="微软雅黑" panose="020b0503020204020204" charset="-122"/>
              </a:rPr>
              <a:t>0% </a:t>
            </a:r>
            <a:r>
              <a:rPr sz="600" spc="20">
                <a:solidFill>
                  <a:srgbClr val="57585A">
                    <a:alpha val="100000"/>
                  </a:srgbClr>
                </a:solidFill>
                <a:latin typeface="微软雅黑" panose="020b0503020204020204" charset="-122"/>
                <a:ea typeface="微软雅黑" panose="020b0503020204020204" charset="-122"/>
                <a:cs typeface="微软雅黑" panose="020b0503020204020204" charset="-122"/>
              </a:rPr>
              <a:t>5</a:t>
            </a:r>
            <a:r>
              <a:rPr sz="600" spc="0">
                <a:solidFill>
                  <a:srgbClr val="57585A">
                    <a:alpha val="100000"/>
                  </a:srgbClr>
                </a:solidFill>
                <a:latin typeface="微软雅黑" panose="020b0503020204020204" charset="-122"/>
                <a:ea typeface="微软雅黑" panose="020b0503020204020204" charset="-122"/>
                <a:cs typeface="微软雅黑" panose="020b0503020204020204" charset="-122"/>
              </a:rPr>
              <a:t>%</a:t>
            </a:r>
            <a:endParaRPr lang="en-US" altLang="en-US" sz="600"/>
          </a:p>
        </p:txBody>
      </p:sp>
      <p:sp>
        <p:nvSpPr>
          <p:cNvPr id="361" name="textbox 361"/>
          <p:cNvSpPr/>
          <p:nvPr/>
        </p:nvSpPr>
        <p:spPr>
          <a:xfrm>
            <a:off x="896145" y="9875635"/>
            <a:ext cx="1848485" cy="1358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8000"/>
              </a:lnSpc>
            </a:pPr>
            <a:endParaRPr lang="en-US" altLang="en-US" sz="100"/>
          </a:p>
          <a:p>
            <a:pPr marL="12700" algn="l" rtl="0" eaLnBrk="0">
              <a:lnSpc>
                <a:spcPct val="86000"/>
              </a:lnSpc>
            </a:pPr>
            <a:r>
              <a:rPr sz="800" spc="10">
                <a:solidFill>
                  <a:srgbClr val="57585A">
                    <a:alpha val="100000"/>
                  </a:srgbClr>
                </a:solidFill>
                <a:latin typeface="微软雅黑" panose="020b0503020204020204" charset="-122"/>
                <a:ea typeface="微软雅黑" panose="020b0503020204020204" charset="-122"/>
                <a:cs typeface="微软雅黑" panose="020b0503020204020204" charset="-122"/>
              </a:rPr>
              <a:t>中国美容</a:t>
            </a:r>
            <a:r>
              <a:rPr sz="800" spc="0">
                <a:solidFill>
                  <a:srgbClr val="57585A">
                    <a:alpha val="100000"/>
                  </a:srgbClr>
                </a:solidFill>
                <a:latin typeface="微软雅黑" panose="020b0503020204020204" charset="-122"/>
                <a:ea typeface="微软雅黑" panose="020b0503020204020204" charset="-122"/>
                <a:cs typeface="微软雅黑" panose="020b0503020204020204" charset="-122"/>
              </a:rPr>
              <a:t>美体行业发展报告(2023)        7</a:t>
            </a:r>
            <a:endParaRPr lang="en-US" altLang="en-US" sz="800"/>
          </a:p>
        </p:txBody>
      </p:sp>
      <p:sp>
        <p:nvSpPr>
          <p:cNvPr id="362" name="path"/>
          <p:cNvSpPr/>
          <p:nvPr/>
        </p:nvSpPr>
        <p:spPr>
          <a:xfrm>
            <a:off x="2540361" y="9888335"/>
            <a:ext cx="25400" cy="103517"/>
          </a:xfrm>
          <a:custGeom>
            <a:rect l="0" t="0" r="0" b="0"/>
            <a:pathLst>
              <a:path w="40" h="163">
                <a:moveTo>
                  <a:pt x="20" y="0"/>
                </a:moveTo>
                <a:lnTo>
                  <a:pt x="20" y="163"/>
                </a:lnTo>
              </a:path>
            </a:pathLst>
          </a:custGeom>
          <a:noFill/>
          <a:ln w="25400" cap="flat">
            <a:solidFill>
              <a:srgbClr val="57585A">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3" name="textbox 363"/>
          <p:cNvSpPr/>
          <p:nvPr/>
        </p:nvSpPr>
        <p:spPr>
          <a:xfrm>
            <a:off x="12598214" y="9875635"/>
            <a:ext cx="1848485" cy="1358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8000"/>
              </a:lnSpc>
            </a:pPr>
            <a:endParaRPr lang="en-US" altLang="en-US" sz="100"/>
          </a:p>
          <a:p>
            <a:pPr marL="12700" algn="l" rtl="0" eaLnBrk="0">
              <a:lnSpc>
                <a:spcPct val="86000"/>
              </a:lnSpc>
            </a:pPr>
            <a:r>
              <a:rPr sz="800" spc="10">
                <a:solidFill>
                  <a:srgbClr val="57585A">
                    <a:alpha val="100000"/>
                  </a:srgbClr>
                </a:solidFill>
                <a:latin typeface="微软雅黑" panose="020b0503020204020204" charset="-122"/>
                <a:ea typeface="微软雅黑" panose="020b0503020204020204" charset="-122"/>
                <a:cs typeface="微软雅黑" panose="020b0503020204020204" charset="-122"/>
              </a:rPr>
              <a:t>中国美</a:t>
            </a:r>
            <a:r>
              <a:rPr sz="800" spc="0">
                <a:solidFill>
                  <a:srgbClr val="57585A">
                    <a:alpha val="100000"/>
                  </a:srgbClr>
                </a:solidFill>
                <a:latin typeface="微软雅黑" panose="020b0503020204020204" charset="-122"/>
                <a:ea typeface="微软雅黑" panose="020b0503020204020204" charset="-122"/>
                <a:cs typeface="微软雅黑" panose="020b0503020204020204" charset="-122"/>
              </a:rPr>
              <a:t>容美体行业发展报告(2023)        8</a:t>
            </a:r>
            <a:endParaRPr lang="en-US" altLang="en-US" sz="800"/>
          </a:p>
        </p:txBody>
      </p:sp>
      <p:sp>
        <p:nvSpPr>
          <p:cNvPr id="364" name="path"/>
          <p:cNvSpPr/>
          <p:nvPr/>
        </p:nvSpPr>
        <p:spPr>
          <a:xfrm>
            <a:off x="14242421" y="9888335"/>
            <a:ext cx="25400" cy="103517"/>
          </a:xfrm>
          <a:custGeom>
            <a:rect l="0" t="0" r="0" b="0"/>
            <a:pathLst>
              <a:path w="40" h="163">
                <a:moveTo>
                  <a:pt x="20" y="0"/>
                </a:moveTo>
                <a:lnTo>
                  <a:pt x="20" y="163"/>
                </a:lnTo>
              </a:path>
            </a:pathLst>
          </a:custGeom>
          <a:noFill/>
          <a:ln w="25400" cap="flat">
            <a:solidFill>
              <a:srgbClr val="57585A">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5" name="rect"/>
          <p:cNvSpPr/>
          <p:nvPr/>
        </p:nvSpPr>
        <p:spPr>
          <a:xfrm>
            <a:off x="10132935" y="4849939"/>
            <a:ext cx="277203" cy="176021"/>
          </a:xfrm>
          <a:prstGeom prst="rect">
            <a:avLst/>
          </a:prstGeom>
          <a:solidFill>
            <a:srgbClr val="FEC21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6" name="rect"/>
          <p:cNvSpPr/>
          <p:nvPr/>
        </p:nvSpPr>
        <p:spPr>
          <a:xfrm>
            <a:off x="9836111" y="5022788"/>
            <a:ext cx="3486937" cy="6350"/>
          </a:xfrm>
          <a:prstGeom prst="rect">
            <a:avLst/>
          </a:prstGeom>
          <a:solidFill>
            <a:srgbClr val="57585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7" name="path"/>
          <p:cNvSpPr/>
          <p:nvPr/>
        </p:nvSpPr>
        <p:spPr>
          <a:xfrm>
            <a:off x="2463770" y="3870031"/>
            <a:ext cx="3120186" cy="6350"/>
          </a:xfrm>
          <a:custGeom>
            <a:rect l="0" t="0" r="0" b="0"/>
            <a:pathLst>
              <a:path w="4913" h="10">
                <a:moveTo>
                  <a:pt x="0" y="5"/>
                </a:moveTo>
                <a:lnTo>
                  <a:pt x="4913" y="5"/>
                </a:lnTo>
              </a:path>
            </a:pathLst>
          </a:custGeom>
          <a:noFill/>
          <a:ln w="6350" cap="flat">
            <a:solidFill>
              <a:srgbClr val="57585A">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8" name="textbox 368"/>
          <p:cNvSpPr/>
          <p:nvPr/>
        </p:nvSpPr>
        <p:spPr>
          <a:xfrm>
            <a:off x="5175622" y="3904111"/>
            <a:ext cx="199389" cy="1162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9000"/>
              </a:lnSpc>
            </a:pPr>
            <a:r>
              <a:rPr sz="600" spc="-10">
                <a:solidFill>
                  <a:srgbClr val="57585A">
                    <a:alpha val="100000"/>
                  </a:srgbClr>
                </a:solidFill>
                <a:latin typeface="微软雅黑" panose="020b0503020204020204" charset="-122"/>
                <a:ea typeface="微软雅黑" panose="020b0503020204020204" charset="-122"/>
                <a:cs typeface="微软雅黑" panose="020b0503020204020204" charset="-122"/>
              </a:rPr>
              <a:t>2023</a:t>
            </a:r>
            <a:endParaRPr lang="en-US" altLang="en-US" sz="6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69" name="picture 369"/>
          <p:cNvPicPr>
            <a:picLocks noChangeAspect="1"/>
          </p:cNvPicPr>
          <p:nvPr/>
        </p:nvPicPr>
        <p:blipFill>
          <a:blip r:embed="rId2"/>
          <a:stretch>
            <a:fillRect/>
          </a:stretch>
        </p:blipFill>
        <p:spPr>
          <a:xfrm rot="21600000">
            <a:off x="4514349" y="0"/>
            <a:ext cx="3153643" cy="10475950"/>
          </a:xfrm>
          <a:prstGeom prst="rect">
            <a:avLst/>
          </a:prstGeom>
        </p:spPr>
      </p:pic>
      <p:pic>
        <p:nvPicPr>
          <p:cNvPr id="370" name="picture 370"/>
          <p:cNvPicPr>
            <a:picLocks noChangeAspect="1"/>
          </p:cNvPicPr>
          <p:nvPr/>
        </p:nvPicPr>
        <p:blipFill>
          <a:blip r:embed="rId3"/>
          <a:stretch>
            <a:fillRect/>
          </a:stretch>
        </p:blipFill>
        <p:spPr>
          <a:xfrm rot="21600000">
            <a:off x="8925230" y="1945815"/>
            <a:ext cx="4920347" cy="2456334"/>
          </a:xfrm>
          <a:prstGeom prst="rect">
            <a:avLst/>
          </a:prstGeom>
        </p:spPr>
      </p:pic>
      <p:pic>
        <p:nvPicPr>
          <p:cNvPr id="371" name="picture 371"/>
          <p:cNvPicPr>
            <a:picLocks noChangeAspect="1"/>
          </p:cNvPicPr>
          <p:nvPr/>
        </p:nvPicPr>
        <p:blipFill>
          <a:blip r:embed="rId4"/>
          <a:stretch>
            <a:fillRect/>
          </a:stretch>
        </p:blipFill>
        <p:spPr>
          <a:xfrm rot="21600000">
            <a:off x="1516118" y="3243495"/>
            <a:ext cx="4861302" cy="2426852"/>
          </a:xfrm>
          <a:prstGeom prst="rect">
            <a:avLst/>
          </a:prstGeom>
        </p:spPr>
      </p:pic>
      <p:sp>
        <p:nvSpPr>
          <p:cNvPr id="372" name="textbox 372"/>
          <p:cNvSpPr/>
          <p:nvPr/>
        </p:nvSpPr>
        <p:spPr>
          <a:xfrm>
            <a:off x="8326491" y="5860730"/>
            <a:ext cx="6163945" cy="18891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2000"/>
              </a:lnSpc>
            </a:pPr>
            <a:endParaRPr lang="en-US" altLang="en-US" sz="100"/>
          </a:p>
          <a:p>
            <a:pPr marL="13970" indent="-1270" algn="l" rtl="0" eaLnBrk="0">
              <a:lnSpc>
                <a:spcPct val="136000"/>
              </a:lnSpc>
            </a:pPr>
            <a:r>
              <a:rPr sz="1000" spc="-40">
                <a:solidFill>
                  <a:srgbClr val="231F20">
                    <a:alpha val="100000"/>
                  </a:srgbClr>
                </a:solidFill>
                <a:latin typeface="微软雅黑" panose="020b0503020204020204" charset="-122"/>
                <a:ea typeface="微软雅黑" panose="020b0503020204020204" charset="-122"/>
                <a:cs typeface="微软雅黑" panose="020b0503020204020204" charset="-122"/>
              </a:rPr>
              <a:t>人才缺口主要表现在三个方面，一是难招，适龄人口在减少。</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一方面，美业招聘的目标人群年纪在20~30岁，然而</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95后和00后群体的人口基数较70后和80后出现明显下降。另一方面，职业缺乏吸引力，</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对</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于生长在互联网经济下 </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的</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Z</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世代员工，工作决不再只是一种养家糊口的方式，他们更希望的是在其</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中</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实现自己的价值，不断挑战自己的 </a:t>
            </a:r>
            <a:r>
              <a:rPr sz="1000" spc="-60">
                <a:solidFill>
                  <a:srgbClr val="3E3E3F">
                    <a:alpha val="100000"/>
                  </a:srgbClr>
                </a:solidFill>
                <a:latin typeface="微软雅黑" panose="020b0503020204020204" charset="-122"/>
                <a:ea typeface="微软雅黑" panose="020b0503020204020204" charset="-122"/>
                <a:cs typeface="微软雅黑" panose="020b0503020204020204" charset="-122"/>
              </a:rPr>
              <a:t>人生，获得快乐并且成长，工作时间长、劳动强度大的美容师工作对他们缺乏吸引力。</a:t>
            </a:r>
            <a:r>
              <a:rPr sz="1000" spc="-60">
                <a:solidFill>
                  <a:srgbClr val="231F20">
                    <a:alpha val="100000"/>
                  </a:srgbClr>
                </a:solidFill>
                <a:latin typeface="微软雅黑" panose="020b0503020204020204" charset="-122"/>
                <a:ea typeface="微软雅黑" panose="020b0503020204020204" charset="-122"/>
                <a:cs typeface="微软雅黑" panose="020b0503020204020204" charset="-122"/>
              </a:rPr>
              <a:t>二是难留，</a:t>
            </a:r>
            <a:r>
              <a:rPr sz="1000" spc="0">
                <a:solidFill>
                  <a:srgbClr val="231F20">
                    <a:alpha val="100000"/>
                  </a:srgbClr>
                </a:solidFill>
                <a:latin typeface="微软雅黑" panose="020b0503020204020204" charset="-122"/>
                <a:ea typeface="微软雅黑" panose="020b0503020204020204" charset="-122"/>
                <a:cs typeface="微软雅黑" panose="020b0503020204020204" charset="-122"/>
              </a:rPr>
              <a:t>缺乏职业认同感。 </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公众对美业从业人的认知存在偏见，认为美业工作“不体面”，缺乏明晰的职业上升通道，</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没</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有行业归属感和荣誉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感，不好管。</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Z</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世代员工整顿职场，反向领导，一言不合怒怼高管的事屡见不鲜，使本来就流</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动</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性大的美容行业的 </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流动性更大。</a:t>
            </a:r>
            <a:r>
              <a:rPr sz="1000" spc="-50">
                <a:solidFill>
                  <a:srgbClr val="231F20">
                    <a:alpha val="100000"/>
                  </a:srgbClr>
                </a:solidFill>
                <a:latin typeface="微软雅黑" panose="020b0503020204020204" charset="-122"/>
                <a:ea typeface="微软雅黑" panose="020b0503020204020204" charset="-122"/>
                <a:cs typeface="微软雅黑" panose="020b0503020204020204" charset="-122"/>
              </a:rPr>
              <a:t>三是难育。</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随着我国居民美业服务消费要求逐渐精细化、品质化，高学历、高</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素</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养的具有美业专业背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景</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的高级技术人才需求量十分巨大。由于国内没有相关本科专业设置，这些人才缺口基本都是由行业内自行培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养，但因从业人员本身教育起点低，专业素养参差不齐，导致整体人才培养效果不尽人</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意</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a:t>
            </a:r>
            <a:endParaRPr lang="en-US" altLang="en-US" sz="1000"/>
          </a:p>
        </p:txBody>
      </p:sp>
      <p:sp>
        <p:nvSpPr>
          <p:cNvPr id="373" name="textbox 373"/>
          <p:cNvSpPr/>
          <p:nvPr/>
        </p:nvSpPr>
        <p:spPr>
          <a:xfrm>
            <a:off x="882256" y="753322"/>
            <a:ext cx="6161404" cy="13252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245110" algn="l" rtl="0" eaLnBrk="0">
              <a:lnSpc>
                <a:spcPct val="84000"/>
              </a:lnSpc>
              <a:tabLst>
                <a:tab pos="368300"/>
              </a:tabLst>
            </a:pPr>
            <a:r>
              <a:rPr sz="2000" spc="0">
                <a:solidFill>
                  <a:srgbClr val="FCB814">
                    <a:alpha val="100000"/>
                  </a:srgbClr>
                </a:solidFill>
                <a:latin typeface="微软雅黑" panose="020b0503020204020204" charset="-122"/>
                <a:ea typeface="微软雅黑" panose="020b0503020204020204" charset="-122"/>
                <a:cs typeface="微软雅黑" panose="020b0503020204020204" charset="-122"/>
              </a:rPr>
              <a:t>	</a:t>
            </a:r>
            <a:r>
              <a:rPr sz="2000" spc="-30">
                <a:ln w="3175" cap="flat" cmpd="sng">
                  <a:solidFill>
                    <a:srgbClr val="FCB814">
                      <a:alpha val="100000"/>
                    </a:srgbClr>
                  </a:solidFill>
                  <a:prstDash val="solid"/>
                  <a:miter lim="0"/>
                </a:ln>
                <a:solidFill>
                  <a:srgbClr val="FCB814">
                    <a:alpha val="100000"/>
                  </a:srgbClr>
                </a:solidFill>
                <a:latin typeface="微软雅黑" panose="020b0503020204020204" charset="-122"/>
                <a:ea typeface="微软雅黑" panose="020b0503020204020204" charset="-122"/>
                <a:cs typeface="微软雅黑" panose="020b0503020204020204" charset="-122"/>
              </a:rPr>
              <a:t>商户</a:t>
            </a:r>
            <a:r>
              <a:rPr sz="2000" spc="-20">
                <a:ln w="3175" cap="flat" cmpd="sng">
                  <a:solidFill>
                    <a:srgbClr val="FCB814">
                      <a:alpha val="100000"/>
                    </a:srgbClr>
                  </a:solidFill>
                  <a:prstDash val="solid"/>
                  <a:miter lim="0"/>
                </a:ln>
                <a:solidFill>
                  <a:srgbClr val="FCB814">
                    <a:alpha val="100000"/>
                  </a:srgbClr>
                </a:solidFill>
                <a:latin typeface="微软雅黑" panose="020b0503020204020204" charset="-122"/>
                <a:ea typeface="微软雅黑" panose="020b0503020204020204" charset="-122"/>
                <a:cs typeface="微软雅黑" panose="020b0503020204020204" charset="-122"/>
              </a:rPr>
              <a:t>侧</a:t>
            </a:r>
            <a:endParaRPr lang="en-US" altLang="en-US" sz="2000"/>
          </a:p>
          <a:p>
            <a:pPr marL="18415" indent="-635" algn="l" rtl="0" eaLnBrk="0">
              <a:lnSpc>
                <a:spcPct val="143000"/>
              </a:lnSpc>
              <a:spcBef>
                <a:spcPts val="1235"/>
              </a:spcBef>
            </a:pP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根据美团研究院和美团丽人与医美事业部的测算，2023年全国约有美容美体商户</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100万家。美团平台数据显示，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美团平台数据显示，2023年1-8月美容美体活跃商户数同比2022年同期增长133%，相比2019年同期增长</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2</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02%。</a:t>
            </a:r>
            <a:endParaRPr lang="en-US" altLang="en-US" sz="1000"/>
          </a:p>
          <a:p>
            <a:pPr algn="l" rtl="0" eaLnBrk="0">
              <a:lnSpc>
                <a:spcPct val="141000"/>
              </a:lnSpc>
            </a:pPr>
            <a:endParaRPr lang="en-US" altLang="en-US" sz="1000"/>
          </a:p>
          <a:p>
            <a:pPr algn="l" rtl="0" eaLnBrk="0">
              <a:lnSpc>
                <a:spcPct val="101000"/>
              </a:lnSpc>
            </a:pPr>
            <a:endParaRPr lang="en-US" altLang="en-US" sz="300"/>
          </a:p>
          <a:p>
            <a:pPr marL="21590" algn="l" rtl="0" eaLnBrk="0">
              <a:lnSpc>
                <a:spcPts val="1490"/>
              </a:lnSpc>
              <a:spcBef>
                <a:spcPct val="0"/>
              </a:spcBef>
            </a:pPr>
            <a:r>
              <a:rPr sz="1200" spc="-7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美容美体商户经营品项相对集中，但也开始出现差异</a:t>
            </a:r>
            <a:r>
              <a:rPr sz="1200" spc="-3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化</a:t>
            </a:r>
            <a:r>
              <a:rPr sz="1200" spc="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品项</a:t>
            </a:r>
            <a:endParaRPr lang="en-US" altLang="en-US" sz="1200"/>
          </a:p>
        </p:txBody>
      </p:sp>
      <p:pic>
        <p:nvPicPr>
          <p:cNvPr id="374" name="picture 374"/>
          <p:cNvPicPr>
            <a:picLocks noChangeAspect="1"/>
          </p:cNvPicPr>
          <p:nvPr/>
        </p:nvPicPr>
        <p:blipFill>
          <a:blip r:embed="rId5"/>
          <a:stretch>
            <a:fillRect/>
          </a:stretch>
        </p:blipFill>
        <p:spPr>
          <a:xfrm rot="21600000">
            <a:off x="894956" y="766364"/>
            <a:ext cx="232295" cy="268223"/>
          </a:xfrm>
          <a:prstGeom prst="rect">
            <a:avLst/>
          </a:prstGeom>
        </p:spPr>
      </p:pic>
      <p:sp>
        <p:nvSpPr>
          <p:cNvPr id="375" name="textbox 375"/>
          <p:cNvSpPr/>
          <p:nvPr/>
        </p:nvSpPr>
        <p:spPr>
          <a:xfrm>
            <a:off x="886442" y="6289305"/>
            <a:ext cx="3216910" cy="21736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7145" algn="l" rtl="0" eaLnBrk="0">
              <a:lnSpc>
                <a:spcPct val="85000"/>
              </a:lnSpc>
            </a:pPr>
            <a:r>
              <a:rPr sz="1200" spc="-7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美容美体商户门店选址多</a:t>
            </a:r>
            <a:r>
              <a:rPr sz="1200" spc="-4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元</a:t>
            </a:r>
            <a:r>
              <a:rPr sz="1200" spc="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化</a:t>
            </a:r>
            <a:endParaRPr lang="en-US" altLang="en-US" sz="1200"/>
          </a:p>
          <a:p>
            <a:pPr algn="l" rtl="0" eaLnBrk="0">
              <a:lnSpc>
                <a:spcPct val="146000"/>
              </a:lnSpc>
            </a:pPr>
            <a:endParaRPr lang="en-US" altLang="en-US" sz="200"/>
          </a:p>
          <a:p>
            <a:pPr marL="12700" indent="3175" algn="l" rtl="0" eaLnBrk="0">
              <a:lnSpc>
                <a:spcPct val="142000"/>
              </a:lnSpc>
            </a:pP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在传统经营模式下，门</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店的位置是吸引客流的重要影响因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素，街边底商往往是美业商户选址的最佳选择，但</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调研结果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显示，当前年轻创业者新开</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的美容美体门店选址更加多元 </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化，38.4%的被调查商户门店位于街边，34</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.4%的商户门店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在商场内，23%的商户门店位于写字楼内，还有4.2</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%的商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户选</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址在居民小区内(见图16) 。</a:t>
            </a:r>
            <a:r>
              <a:rPr sz="1000" spc="0">
                <a:solidFill>
                  <a:srgbClr val="231F20">
                    <a:alpha val="100000"/>
                  </a:srgbClr>
                </a:solidFill>
                <a:latin typeface="微软雅黑" panose="020b0503020204020204" charset="-122"/>
                <a:ea typeface="微软雅黑" panose="020b0503020204020204" charset="-122"/>
                <a:cs typeface="微软雅黑" panose="020b0503020204020204" charset="-122"/>
              </a:rPr>
              <a:t>一是因为互联网平台逐渐 </a:t>
            </a:r>
            <a:r>
              <a:rPr sz="1000" spc="-70">
                <a:solidFill>
                  <a:srgbClr val="231F20">
                    <a:alpha val="100000"/>
                  </a:srgbClr>
                </a:solidFill>
                <a:latin typeface="微软雅黑" panose="020b0503020204020204" charset="-122"/>
                <a:ea typeface="微软雅黑" panose="020b0503020204020204" charset="-122"/>
                <a:cs typeface="微软雅黑" panose="020b0503020204020204" charset="-122"/>
              </a:rPr>
              <a:t>成为美业商户获客、拉新、引流的“利器”，商户不再完全</a:t>
            </a:r>
            <a:r>
              <a:rPr sz="1000" spc="-60">
                <a:solidFill>
                  <a:srgbClr val="231F20">
                    <a:alpha val="100000"/>
                  </a:srgbClr>
                </a:solidFill>
                <a:latin typeface="微软雅黑" panose="020b0503020204020204" charset="-122"/>
                <a:ea typeface="微软雅黑" panose="020b0503020204020204" charset="-122"/>
                <a:cs typeface="微软雅黑" panose="020b0503020204020204" charset="-122"/>
              </a:rPr>
              <a:t>依</a:t>
            </a:r>
            <a:r>
              <a:rPr sz="1000" spc="0">
                <a:solidFill>
                  <a:srgbClr val="231F20">
                    <a:alpha val="100000"/>
                  </a:srgbClr>
                </a:solidFill>
                <a:latin typeface="微软雅黑" panose="020b0503020204020204" charset="-122"/>
                <a:ea typeface="微软雅黑" panose="020b0503020204020204" charset="-122"/>
                <a:cs typeface="微软雅黑" panose="020b0503020204020204" charset="-122"/>
              </a:rPr>
              <a:t> </a:t>
            </a:r>
            <a:r>
              <a:rPr sz="1000" spc="-40">
                <a:solidFill>
                  <a:srgbClr val="231F20">
                    <a:alpha val="100000"/>
                  </a:srgbClr>
                </a:solidFill>
                <a:latin typeface="微软雅黑" panose="020b0503020204020204" charset="-122"/>
                <a:ea typeface="微软雅黑" panose="020b0503020204020204" charset="-122"/>
                <a:cs typeface="微软雅黑" panose="020b0503020204020204" charset="-122"/>
              </a:rPr>
              <a:t>靠街边自然人流获客。二是随着行业的逐渐成熟，</a:t>
            </a:r>
            <a:r>
              <a:rPr sz="1000" spc="0">
                <a:solidFill>
                  <a:srgbClr val="231F20">
                    <a:alpha val="100000"/>
                  </a:srgbClr>
                </a:solidFill>
                <a:latin typeface="微软雅黑" panose="020b0503020204020204" charset="-122"/>
                <a:ea typeface="微软雅黑" panose="020b0503020204020204" charset="-122"/>
                <a:cs typeface="微软雅黑" panose="020b0503020204020204" charset="-122"/>
              </a:rPr>
              <a:t>美业商户 </a:t>
            </a:r>
            <a:r>
              <a:rPr sz="1000" spc="10">
                <a:solidFill>
                  <a:srgbClr val="231F20">
                    <a:alpha val="100000"/>
                  </a:srgbClr>
                </a:solidFill>
                <a:latin typeface="微软雅黑" panose="020b0503020204020204" charset="-122"/>
                <a:ea typeface="微软雅黑" panose="020b0503020204020204" charset="-122"/>
                <a:cs typeface="微软雅黑" panose="020b0503020204020204" charset="-122"/>
              </a:rPr>
              <a:t>针对用户的精细化运营逐渐</a:t>
            </a:r>
            <a:r>
              <a:rPr sz="1000" spc="0">
                <a:solidFill>
                  <a:srgbClr val="231F20">
                    <a:alpha val="100000"/>
                  </a:srgbClr>
                </a:solidFill>
                <a:latin typeface="微软雅黑" panose="020b0503020204020204" charset="-122"/>
                <a:ea typeface="微软雅黑" panose="020b0503020204020204" charset="-122"/>
                <a:cs typeface="微软雅黑" panose="020b0503020204020204" charset="-122"/>
              </a:rPr>
              <a:t>提上日程</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，商户根据自身提供</a:t>
            </a:r>
            <a:endParaRPr lang="en-US" altLang="en-US" sz="1000"/>
          </a:p>
        </p:txBody>
      </p:sp>
      <p:sp>
        <p:nvSpPr>
          <p:cNvPr id="376" name="textbox 376"/>
          <p:cNvSpPr/>
          <p:nvPr/>
        </p:nvSpPr>
        <p:spPr>
          <a:xfrm>
            <a:off x="8326618" y="760972"/>
            <a:ext cx="6122034" cy="8737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5875" algn="l" rtl="0" eaLnBrk="0">
              <a:lnSpc>
                <a:spcPct val="85000"/>
              </a:lnSpc>
            </a:pPr>
            <a:r>
              <a:rPr sz="1200" spc="-7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美容美体商户的经营发展面临人才缺口的</a:t>
            </a:r>
            <a:r>
              <a:rPr sz="1200" spc="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制约</a:t>
            </a:r>
            <a:endParaRPr lang="en-US" altLang="en-US" sz="1200"/>
          </a:p>
          <a:p>
            <a:pPr algn="l" rtl="0" eaLnBrk="0">
              <a:lnSpc>
                <a:spcPct val="104000"/>
              </a:lnSpc>
            </a:pPr>
            <a:endParaRPr lang="en-US" altLang="en-US" sz="300"/>
          </a:p>
          <a:p>
            <a:pPr marL="13335" indent="-635" algn="l" rtl="0" eaLnBrk="0">
              <a:lnSpc>
                <a:spcPct val="141000"/>
              </a:lnSpc>
              <a:spcBef>
                <a:spcPct val="0"/>
              </a:spcBef>
            </a:pPr>
            <a:r>
              <a:rPr sz="1000" spc="-40">
                <a:solidFill>
                  <a:srgbClr val="231F20">
                    <a:alpha val="100000"/>
                  </a:srgbClr>
                </a:solidFill>
                <a:latin typeface="微软雅黑" panose="020b0503020204020204" charset="-122"/>
                <a:ea typeface="微软雅黑" panose="020b0503020204020204" charset="-122"/>
                <a:cs typeface="微软雅黑" panose="020b0503020204020204" charset="-122"/>
              </a:rPr>
              <a:t>美业一直存在较大人才缺口，商家普遍认为人才难招难留难育。</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问卷结果显示，42.2%的商户表示现在</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招</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工、留工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难度大，30.2%的商户表示店内运营人才不足，15.1%的商户认为店内缺少技术纯熟的高</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级美容师，11.6%的商户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认为店内管理人才不</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足(见图17) 。</a:t>
            </a:r>
            <a:endParaRPr lang="en-US" altLang="en-US" sz="1000"/>
          </a:p>
        </p:txBody>
      </p:sp>
      <p:sp>
        <p:nvSpPr>
          <p:cNvPr id="377" name="rect"/>
          <p:cNvSpPr/>
          <p:nvPr/>
        </p:nvSpPr>
        <p:spPr>
          <a:xfrm>
            <a:off x="863577" y="2597870"/>
            <a:ext cx="6165343" cy="158750"/>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8" name="rect"/>
          <p:cNvSpPr/>
          <p:nvPr/>
        </p:nvSpPr>
        <p:spPr>
          <a:xfrm>
            <a:off x="863577" y="2381971"/>
            <a:ext cx="6163576" cy="158750"/>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9" name="rect"/>
          <p:cNvSpPr/>
          <p:nvPr/>
        </p:nvSpPr>
        <p:spPr>
          <a:xfrm>
            <a:off x="863577" y="2166072"/>
            <a:ext cx="6166549" cy="158750"/>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80" name="textbox 380"/>
          <p:cNvSpPr/>
          <p:nvPr/>
        </p:nvSpPr>
        <p:spPr>
          <a:xfrm>
            <a:off x="887331" y="2169752"/>
            <a:ext cx="6122670" cy="6007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000"/>
              </a:lnSpc>
            </a:pPr>
            <a:endParaRPr lang="en-US" altLang="en-US" sz="100"/>
          </a:p>
          <a:p>
            <a:pPr marL="13970" indent="-1270" algn="l" rtl="0" eaLnBrk="0">
              <a:lnSpc>
                <a:spcPct val="126000"/>
              </a:lnSpc>
            </a:pPr>
            <a:r>
              <a:rPr sz="1000" spc="-40">
                <a:solidFill>
                  <a:srgbClr val="231F20">
                    <a:alpha val="100000"/>
                  </a:srgbClr>
                </a:solidFill>
                <a:latin typeface="微软雅黑" panose="020b0503020204020204" charset="-122"/>
                <a:ea typeface="微软雅黑" panose="020b0503020204020204" charset="-122"/>
                <a:cs typeface="微软雅黑" panose="020b0503020204020204" charset="-122"/>
              </a:rPr>
              <a:t>从经营品项看，美容美体商户经营品项主要集中在面部清洁、补水、保湿和</a:t>
            </a:r>
            <a:r>
              <a:rPr sz="1000" spc="0">
                <a:solidFill>
                  <a:srgbClr val="231F20">
                    <a:alpha val="100000"/>
                  </a:srgbClr>
                </a:solidFill>
                <a:latin typeface="微软雅黑" panose="020b0503020204020204" charset="-122"/>
                <a:ea typeface="微软雅黑" panose="020b0503020204020204" charset="-122"/>
                <a:cs typeface="微软雅黑" panose="020b0503020204020204" charset="-122"/>
              </a:rPr>
              <a:t>SPA</a:t>
            </a:r>
            <a:r>
              <a:rPr sz="1000" spc="-40">
                <a:solidFill>
                  <a:srgbClr val="231F20">
                    <a:alpha val="100000"/>
                  </a:srgbClr>
                </a:solidFill>
                <a:latin typeface="微软雅黑" panose="020b0503020204020204" charset="-122"/>
                <a:ea typeface="微软雅黑" panose="020b0503020204020204" charset="-122"/>
                <a:cs typeface="微软雅黑" panose="020b0503020204020204" charset="-122"/>
              </a:rPr>
              <a:t>按摩品项。</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问卷结果显示，美业</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商</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户经营品项排名前二的分别为面部清洁、面部补水保湿，近80%的被调查者所在</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门</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店均提供上述两种面部服务作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为门店美容服务的基础款和引流款；</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SPA</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按摩位列第三，近半数的门店均提供</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SPA</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按摩服务。但在相对集中的品</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项</a:t>
            </a:r>
            <a:endParaRPr lang="en-US" altLang="en-US" sz="1000"/>
          </a:p>
        </p:txBody>
      </p:sp>
      <p:sp>
        <p:nvSpPr>
          <p:cNvPr id="381" name="textbox 381"/>
          <p:cNvSpPr/>
          <p:nvPr/>
        </p:nvSpPr>
        <p:spPr>
          <a:xfrm>
            <a:off x="888855" y="8519235"/>
            <a:ext cx="3214370" cy="8064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3335" indent="-635" algn="l" rtl="0" eaLnBrk="0">
              <a:lnSpc>
                <a:spcPct val="128000"/>
              </a:lnSpc>
            </a:pP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服务的类型和人群定位</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合理选择门店地址，如洗脸猫将店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面开在商超内，便于年</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轻群体在购物逛街之余进行美业消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费；红妆美业将以全职妈妈为核心消费群体的</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SPA门店开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在小区内。</a:t>
            </a:r>
            <a:endParaRPr lang="en-US" altLang="en-US" sz="1000"/>
          </a:p>
        </p:txBody>
      </p:sp>
      <p:sp>
        <p:nvSpPr>
          <p:cNvPr id="382" name="textbox 382"/>
          <p:cNvSpPr/>
          <p:nvPr/>
        </p:nvSpPr>
        <p:spPr>
          <a:xfrm>
            <a:off x="9455653" y="4543764"/>
            <a:ext cx="3863975" cy="2432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078230" algn="l" rtl="0" eaLnBrk="0">
              <a:lnSpc>
                <a:spcPct val="86000"/>
              </a:lnSpc>
            </a:pPr>
            <a:r>
              <a:rPr sz="700" spc="-10">
                <a:solidFill>
                  <a:srgbClr val="57585A">
                    <a:alpha val="100000"/>
                  </a:srgbClr>
                </a:solidFill>
                <a:latin typeface="微软雅黑" panose="020b0503020204020204" charset="-122"/>
                <a:ea typeface="微软雅黑" panose="020b0503020204020204" charset="-122"/>
                <a:cs typeface="微软雅黑" panose="020b0503020204020204" charset="-122"/>
              </a:rPr>
              <a:t>图17 美容美体商户经营发展方面</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的主要难题</a:t>
            </a:r>
            <a:endParaRPr lang="en-US" altLang="en-US" sz="700"/>
          </a:p>
          <a:p>
            <a:pPr algn="l" rtl="0" eaLnBrk="0">
              <a:lnSpc>
                <a:spcPct val="110000"/>
              </a:lnSpc>
            </a:pPr>
            <a:endParaRPr lang="en-US" altLang="en-US" sz="200"/>
          </a:p>
          <a:p>
            <a:pPr marL="12700" algn="l" rtl="0" eaLnBrk="0">
              <a:lnSpc>
                <a:spcPct val="86000"/>
              </a:lnSpc>
              <a:spcBef>
                <a:spcPct val="0"/>
              </a:spcBef>
            </a:pPr>
            <a:r>
              <a:rPr sz="700" spc="-30">
                <a:solidFill>
                  <a:srgbClr val="57585A">
                    <a:alpha val="100000"/>
                  </a:srgbClr>
                </a:solidFill>
                <a:latin typeface="微软雅黑" panose="020b0503020204020204" charset="-122"/>
                <a:ea typeface="微软雅黑" panose="020b0503020204020204" charset="-122"/>
                <a:cs typeface="微软雅黑" panose="020b0503020204020204" charset="-122"/>
              </a:rPr>
              <a:t>数据来源：美团研究院、美团到店综合丽人及医美业务部(</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N</a:t>
            </a:r>
            <a:r>
              <a:rPr sz="700" spc="-30">
                <a:solidFill>
                  <a:srgbClr val="57585A">
                    <a:alpha val="100000"/>
                  </a:srgbClr>
                </a:solidFill>
                <a:latin typeface="微软雅黑" panose="020b0503020204020204" charset="-122"/>
                <a:ea typeface="微软雅黑" panose="020b0503020204020204" charset="-122"/>
                <a:cs typeface="微软雅黑" panose="020b0503020204020204" charset="-122"/>
              </a:rPr>
              <a:t>=1966) 、2020中国生活美容行业发</a:t>
            </a:r>
            <a:r>
              <a:rPr sz="700" spc="-20">
                <a:solidFill>
                  <a:srgbClr val="57585A">
                    <a:alpha val="100000"/>
                  </a:srgbClr>
                </a:solidFill>
                <a:latin typeface="微软雅黑" panose="020b0503020204020204" charset="-122"/>
                <a:ea typeface="微软雅黑" panose="020b0503020204020204" charset="-122"/>
                <a:cs typeface="微软雅黑" panose="020b0503020204020204" charset="-122"/>
              </a:rPr>
              <a:t>展</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报告</a:t>
            </a:r>
            <a:endParaRPr lang="en-US" altLang="en-US" sz="700"/>
          </a:p>
        </p:txBody>
      </p:sp>
      <p:sp>
        <p:nvSpPr>
          <p:cNvPr id="383" name="textbox 383"/>
          <p:cNvSpPr/>
          <p:nvPr/>
        </p:nvSpPr>
        <p:spPr>
          <a:xfrm>
            <a:off x="863577" y="2813770"/>
            <a:ext cx="4144009" cy="167639"/>
          </a:xfrm>
          <a:prstGeom prst="rect">
            <a:avLst/>
          </a:prstGeom>
          <a:solidFill>
            <a:srgbClr val="FFD100">
              <a:alpha val="39607"/>
            </a:srgbClr>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8000"/>
              </a:lnSpc>
            </a:pPr>
            <a:endParaRPr lang="en-US" altLang="en-US" sz="100"/>
          </a:p>
          <a:p>
            <a:pPr marL="38735" algn="l" rtl="0" eaLnBrk="0">
              <a:lnSpc>
                <a:spcPct val="86000"/>
              </a:lnSpc>
              <a:spcBef>
                <a:spcPct val="0"/>
              </a:spcBef>
            </a:pPr>
            <a:r>
              <a:rPr sz="1000" spc="-60">
                <a:solidFill>
                  <a:srgbClr val="3E3E3F">
                    <a:alpha val="100000"/>
                  </a:srgbClr>
                </a:solidFill>
                <a:latin typeface="微软雅黑" panose="020b0503020204020204" charset="-122"/>
                <a:ea typeface="微软雅黑" panose="020b0503020204020204" charset="-122"/>
                <a:cs typeface="微软雅黑" panose="020b0503020204020204" charset="-122"/>
              </a:rPr>
              <a:t>外也开始出现防脱养发、祛痘、祛斑、头皮按摩、除疤等细分品项(见图15)</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endParaRPr lang="en-US" altLang="en-US" sz="1000"/>
          </a:p>
        </p:txBody>
      </p:sp>
      <p:sp>
        <p:nvSpPr>
          <p:cNvPr id="384" name="textbox 384"/>
          <p:cNvSpPr/>
          <p:nvPr/>
        </p:nvSpPr>
        <p:spPr>
          <a:xfrm>
            <a:off x="4319721" y="8698061"/>
            <a:ext cx="2579370" cy="2432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734695" algn="l" rtl="0" eaLnBrk="0">
              <a:lnSpc>
                <a:spcPct val="86000"/>
              </a:lnSpc>
            </a:pPr>
            <a:r>
              <a:rPr sz="700" spc="-20">
                <a:solidFill>
                  <a:srgbClr val="57585A">
                    <a:alpha val="100000"/>
                  </a:srgbClr>
                </a:solidFill>
                <a:latin typeface="微软雅黑" panose="020b0503020204020204" charset="-122"/>
                <a:ea typeface="微软雅黑" panose="020b0503020204020204" charset="-122"/>
                <a:cs typeface="微软雅黑" panose="020b0503020204020204" charset="-122"/>
              </a:rPr>
              <a:t>图16 美容美体</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商户门店选址</a:t>
            </a:r>
            <a:endParaRPr lang="en-US" altLang="en-US" sz="700"/>
          </a:p>
          <a:p>
            <a:pPr algn="l" rtl="0" eaLnBrk="0">
              <a:lnSpc>
                <a:spcPct val="110000"/>
              </a:lnSpc>
            </a:pPr>
            <a:endParaRPr lang="en-US" altLang="en-US" sz="200"/>
          </a:p>
          <a:p>
            <a:pPr marL="12700" algn="l" rtl="0" eaLnBrk="0">
              <a:lnSpc>
                <a:spcPct val="86000"/>
              </a:lnSpc>
              <a:spcBef>
                <a:spcPct val="0"/>
              </a:spcBef>
            </a:pPr>
            <a:r>
              <a:rPr sz="700" spc="-30">
                <a:solidFill>
                  <a:srgbClr val="57585A">
                    <a:alpha val="100000"/>
                  </a:srgbClr>
                </a:solidFill>
                <a:latin typeface="微软雅黑" panose="020b0503020204020204" charset="-122"/>
                <a:ea typeface="微软雅黑" panose="020b0503020204020204" charset="-122"/>
                <a:cs typeface="微软雅黑" panose="020b0503020204020204" charset="-122"/>
              </a:rPr>
              <a:t>数据来源：美团研究院、美团到店综合丽人及医美业务部(</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N</a:t>
            </a:r>
            <a:r>
              <a:rPr sz="700" spc="-30">
                <a:solidFill>
                  <a:srgbClr val="57585A">
                    <a:alpha val="100000"/>
                  </a:srgbClr>
                </a:solidFill>
                <a:latin typeface="微软雅黑" panose="020b0503020204020204" charset="-122"/>
                <a:ea typeface="微软雅黑" panose="020b0503020204020204" charset="-122"/>
                <a:cs typeface="微软雅黑" panose="020b0503020204020204" charset="-122"/>
              </a:rPr>
              <a:t>=196</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6)</a:t>
            </a:r>
            <a:endParaRPr lang="en-US" altLang="en-US" sz="700"/>
          </a:p>
        </p:txBody>
      </p:sp>
      <p:sp>
        <p:nvSpPr>
          <p:cNvPr id="385" name="textbox 385"/>
          <p:cNvSpPr/>
          <p:nvPr/>
        </p:nvSpPr>
        <p:spPr>
          <a:xfrm>
            <a:off x="2671249" y="5705153"/>
            <a:ext cx="2579370" cy="2432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645795" algn="l" rtl="0" eaLnBrk="0">
              <a:lnSpc>
                <a:spcPct val="86000"/>
              </a:lnSpc>
            </a:pPr>
            <a:r>
              <a:rPr sz="700" spc="-10">
                <a:solidFill>
                  <a:srgbClr val="57585A">
                    <a:alpha val="100000"/>
                  </a:srgbClr>
                </a:solidFill>
                <a:latin typeface="微软雅黑" panose="020b0503020204020204" charset="-122"/>
                <a:ea typeface="微软雅黑" panose="020b0503020204020204" charset="-122"/>
                <a:cs typeface="微软雅黑" panose="020b0503020204020204" charset="-122"/>
              </a:rPr>
              <a:t>图15 美容美体门店服务项目供给</a:t>
            </a:r>
            <a:endParaRPr lang="en-US" altLang="en-US" sz="700"/>
          </a:p>
          <a:p>
            <a:pPr algn="l" rtl="0" eaLnBrk="0">
              <a:lnSpc>
                <a:spcPct val="112000"/>
              </a:lnSpc>
            </a:pPr>
            <a:endParaRPr lang="en-US" altLang="en-US" sz="200"/>
          </a:p>
          <a:p>
            <a:pPr marL="12700" algn="l" rtl="0" eaLnBrk="0">
              <a:lnSpc>
                <a:spcPct val="86000"/>
              </a:lnSpc>
            </a:pPr>
            <a:r>
              <a:rPr sz="700" spc="-30">
                <a:solidFill>
                  <a:srgbClr val="57585A">
                    <a:alpha val="100000"/>
                  </a:srgbClr>
                </a:solidFill>
                <a:latin typeface="微软雅黑" panose="020b0503020204020204" charset="-122"/>
                <a:ea typeface="微软雅黑" panose="020b0503020204020204" charset="-122"/>
                <a:cs typeface="微软雅黑" panose="020b0503020204020204" charset="-122"/>
              </a:rPr>
              <a:t>数据来源：美团研究院、美团到店综合丽人及医美业务部(</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N</a:t>
            </a:r>
            <a:r>
              <a:rPr sz="700" spc="-30">
                <a:solidFill>
                  <a:srgbClr val="57585A">
                    <a:alpha val="100000"/>
                  </a:srgbClr>
                </a:solidFill>
                <a:latin typeface="微软雅黑" panose="020b0503020204020204" charset="-122"/>
                <a:ea typeface="微软雅黑" panose="020b0503020204020204" charset="-122"/>
                <a:cs typeface="微软雅黑" panose="020b0503020204020204" charset="-122"/>
              </a:rPr>
              <a:t>=196</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6)</a:t>
            </a:r>
            <a:endParaRPr lang="en-US" altLang="en-US" sz="700"/>
          </a:p>
        </p:txBody>
      </p:sp>
      <p:sp>
        <p:nvSpPr>
          <p:cNvPr id="386" name="textbox 386"/>
          <p:cNvSpPr/>
          <p:nvPr/>
        </p:nvSpPr>
        <p:spPr>
          <a:xfrm>
            <a:off x="12545579" y="9875635"/>
            <a:ext cx="1905000" cy="1358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8000"/>
              </a:lnSpc>
            </a:pPr>
            <a:endParaRPr lang="en-US" altLang="en-US" sz="100"/>
          </a:p>
          <a:p>
            <a:pPr marL="12700" algn="l" rtl="0" eaLnBrk="0">
              <a:lnSpc>
                <a:spcPct val="86000"/>
              </a:lnSpc>
            </a:pPr>
            <a:r>
              <a:rPr sz="800" spc="10">
                <a:solidFill>
                  <a:srgbClr val="57585A">
                    <a:alpha val="100000"/>
                  </a:srgbClr>
                </a:solidFill>
                <a:latin typeface="微软雅黑" panose="020b0503020204020204" charset="-122"/>
                <a:ea typeface="微软雅黑" panose="020b0503020204020204" charset="-122"/>
                <a:cs typeface="微软雅黑" panose="020b0503020204020204" charset="-122"/>
              </a:rPr>
              <a:t>中</a:t>
            </a:r>
            <a:r>
              <a:rPr sz="800" spc="0">
                <a:solidFill>
                  <a:srgbClr val="57585A">
                    <a:alpha val="100000"/>
                  </a:srgbClr>
                </a:solidFill>
                <a:latin typeface="微软雅黑" panose="020b0503020204020204" charset="-122"/>
                <a:ea typeface="微软雅黑" panose="020b0503020204020204" charset="-122"/>
                <a:cs typeface="微软雅黑" panose="020b0503020204020204" charset="-122"/>
              </a:rPr>
              <a:t>国美容美体行业发展报告(2023)        10</a:t>
            </a:r>
            <a:endParaRPr lang="en-US" altLang="en-US" sz="800"/>
          </a:p>
        </p:txBody>
      </p:sp>
      <p:sp>
        <p:nvSpPr>
          <p:cNvPr id="387" name="path"/>
          <p:cNvSpPr/>
          <p:nvPr/>
        </p:nvSpPr>
        <p:spPr>
          <a:xfrm>
            <a:off x="14189785" y="9888335"/>
            <a:ext cx="25400" cy="103517"/>
          </a:xfrm>
          <a:custGeom>
            <a:rect l="0" t="0" r="0" b="0"/>
            <a:pathLst>
              <a:path w="40" h="163">
                <a:moveTo>
                  <a:pt x="20" y="0"/>
                </a:moveTo>
                <a:lnTo>
                  <a:pt x="20" y="163"/>
                </a:lnTo>
              </a:path>
            </a:pathLst>
          </a:custGeom>
          <a:noFill/>
          <a:ln w="25400" cap="flat">
            <a:solidFill>
              <a:srgbClr val="57585A">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88" name="textbox 388"/>
          <p:cNvSpPr/>
          <p:nvPr/>
        </p:nvSpPr>
        <p:spPr>
          <a:xfrm>
            <a:off x="896145" y="9875635"/>
            <a:ext cx="1848485" cy="1358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8000"/>
              </a:lnSpc>
            </a:pPr>
            <a:endParaRPr lang="en-US" altLang="en-US" sz="100"/>
          </a:p>
          <a:p>
            <a:pPr marL="12700" algn="l" rtl="0" eaLnBrk="0">
              <a:lnSpc>
                <a:spcPct val="86000"/>
              </a:lnSpc>
            </a:pPr>
            <a:r>
              <a:rPr sz="800" spc="10">
                <a:solidFill>
                  <a:srgbClr val="57585A">
                    <a:alpha val="100000"/>
                  </a:srgbClr>
                </a:solidFill>
                <a:latin typeface="微软雅黑" panose="020b0503020204020204" charset="-122"/>
                <a:ea typeface="微软雅黑" panose="020b0503020204020204" charset="-122"/>
                <a:cs typeface="微软雅黑" panose="020b0503020204020204" charset="-122"/>
              </a:rPr>
              <a:t>中国美</a:t>
            </a:r>
            <a:r>
              <a:rPr sz="800" spc="0">
                <a:solidFill>
                  <a:srgbClr val="57585A">
                    <a:alpha val="100000"/>
                  </a:srgbClr>
                </a:solidFill>
                <a:latin typeface="微软雅黑" panose="020b0503020204020204" charset="-122"/>
                <a:ea typeface="微软雅黑" panose="020b0503020204020204" charset="-122"/>
                <a:cs typeface="微软雅黑" panose="020b0503020204020204" charset="-122"/>
              </a:rPr>
              <a:t>容美体行业发展报告(2023)        9</a:t>
            </a:r>
            <a:endParaRPr lang="en-US" altLang="en-US" sz="800"/>
          </a:p>
        </p:txBody>
      </p:sp>
      <p:sp>
        <p:nvSpPr>
          <p:cNvPr id="389" name="path"/>
          <p:cNvSpPr/>
          <p:nvPr/>
        </p:nvSpPr>
        <p:spPr>
          <a:xfrm>
            <a:off x="2540361" y="9888335"/>
            <a:ext cx="25400" cy="103517"/>
          </a:xfrm>
          <a:custGeom>
            <a:rect l="0" t="0" r="0" b="0"/>
            <a:pathLst>
              <a:path w="40" h="163">
                <a:moveTo>
                  <a:pt x="20" y="0"/>
                </a:moveTo>
                <a:lnTo>
                  <a:pt x="20" y="163"/>
                </a:lnTo>
              </a:path>
            </a:pathLst>
          </a:custGeom>
          <a:noFill/>
          <a:ln w="25400" cap="flat">
            <a:solidFill>
              <a:srgbClr val="57585A">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90" name="picture 390"/>
          <p:cNvPicPr>
            <a:picLocks noChangeAspect="1"/>
          </p:cNvPicPr>
          <p:nvPr/>
        </p:nvPicPr>
        <p:blipFill>
          <a:blip r:embed="rId2"/>
          <a:stretch>
            <a:fillRect/>
          </a:stretch>
        </p:blipFill>
        <p:spPr>
          <a:xfrm rot="21600000">
            <a:off x="7677049" y="0"/>
            <a:ext cx="7658938" cy="5316092"/>
          </a:xfrm>
          <a:prstGeom prst="rect">
            <a:avLst/>
          </a:prstGeom>
        </p:spPr>
      </p:pic>
      <p:pic>
        <p:nvPicPr>
          <p:cNvPr id="391" name="picture 391"/>
          <p:cNvPicPr>
            <a:picLocks noChangeAspect="1"/>
          </p:cNvPicPr>
          <p:nvPr/>
        </p:nvPicPr>
        <p:blipFill>
          <a:blip r:embed="rId3"/>
          <a:stretch>
            <a:fillRect/>
          </a:stretch>
        </p:blipFill>
        <p:spPr>
          <a:xfrm rot="21600000">
            <a:off x="1711383" y="2667431"/>
            <a:ext cx="4470786" cy="2591752"/>
          </a:xfrm>
          <a:prstGeom prst="rect">
            <a:avLst/>
          </a:prstGeom>
        </p:spPr>
      </p:pic>
      <p:pic>
        <p:nvPicPr>
          <p:cNvPr id="392" name="picture 392"/>
          <p:cNvPicPr>
            <a:picLocks noChangeAspect="1"/>
          </p:cNvPicPr>
          <p:nvPr/>
        </p:nvPicPr>
        <p:blipFill>
          <a:blip r:embed="rId4"/>
          <a:stretch>
            <a:fillRect/>
          </a:stretch>
        </p:blipFill>
        <p:spPr>
          <a:xfrm rot="21600000">
            <a:off x="6580251" y="0"/>
            <a:ext cx="1087742" cy="10475950"/>
          </a:xfrm>
          <a:prstGeom prst="rect">
            <a:avLst/>
          </a:prstGeom>
        </p:spPr>
      </p:pic>
      <p:sp>
        <p:nvSpPr>
          <p:cNvPr id="393" name="rect"/>
          <p:cNvSpPr/>
          <p:nvPr/>
        </p:nvSpPr>
        <p:spPr>
          <a:xfrm>
            <a:off x="863565" y="934092"/>
            <a:ext cx="6221741" cy="158750"/>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4" name="rect"/>
          <p:cNvSpPr/>
          <p:nvPr/>
        </p:nvSpPr>
        <p:spPr>
          <a:xfrm>
            <a:off x="863565" y="1149991"/>
            <a:ext cx="6166491" cy="158750"/>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5" name="rect"/>
          <p:cNvSpPr/>
          <p:nvPr/>
        </p:nvSpPr>
        <p:spPr>
          <a:xfrm>
            <a:off x="863565" y="1365891"/>
            <a:ext cx="6212292" cy="158749"/>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6" name="rect"/>
          <p:cNvSpPr/>
          <p:nvPr/>
        </p:nvSpPr>
        <p:spPr>
          <a:xfrm>
            <a:off x="863565" y="1581791"/>
            <a:ext cx="6167324" cy="158749"/>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7" name="rect"/>
          <p:cNvSpPr/>
          <p:nvPr/>
        </p:nvSpPr>
        <p:spPr>
          <a:xfrm>
            <a:off x="863565" y="1797690"/>
            <a:ext cx="6221827" cy="158750"/>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8" name="textbox 398"/>
          <p:cNvSpPr/>
          <p:nvPr/>
        </p:nvSpPr>
        <p:spPr>
          <a:xfrm>
            <a:off x="886811" y="937645"/>
            <a:ext cx="6211570" cy="10255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3000"/>
              </a:lnSpc>
            </a:pPr>
            <a:endParaRPr lang="en-US" altLang="en-US" sz="100"/>
          </a:p>
          <a:p>
            <a:pPr marL="12700" indent="635" algn="l" rtl="0" eaLnBrk="0">
              <a:lnSpc>
                <a:spcPct val="131000"/>
              </a:lnSpc>
            </a:pPr>
            <a:r>
              <a:rPr sz="1000" spc="-20">
                <a:solidFill>
                  <a:srgbClr val="231F20">
                    <a:alpha val="100000"/>
                  </a:srgbClr>
                </a:solidFill>
                <a:latin typeface="微软雅黑" panose="020b0503020204020204" charset="-122"/>
                <a:ea typeface="微软雅黑" panose="020b0503020204020204" charset="-122"/>
                <a:cs typeface="微软雅黑" panose="020b0503020204020204" charset="-122"/>
              </a:rPr>
              <a:t>从新开商户数看，低线城市美容美体新开商户数量在迅速攀升</a:t>
            </a:r>
            <a:r>
              <a:rPr sz="1000" spc="0">
                <a:solidFill>
                  <a:srgbClr val="231F20">
                    <a:alpha val="100000"/>
                  </a:srgbClr>
                </a:solidFill>
                <a:latin typeface="微软雅黑" panose="020b0503020204020204" charset="-122"/>
                <a:ea typeface="微软雅黑" panose="020b0503020204020204" charset="-122"/>
                <a:cs typeface="微软雅黑" panose="020b0503020204020204" charset="-122"/>
              </a:rPr>
              <a:t>。</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根据美团研究院和美团丽人与医美事业部测算，    </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2023年1-8月一线城市美容美体新开商户数量同比2022年同期增长76.7%，新一线城市的增长率为88.</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7</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%，二线   </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城市的增长率为91.7%，三线城市的增长率为112.3%，四线及以下城市的增长率为148%。</a:t>
            </a:r>
            <a:r>
              <a:rPr sz="1000" spc="-30">
                <a:solidFill>
                  <a:srgbClr val="231F20">
                    <a:alpha val="100000"/>
                  </a:srgbClr>
                </a:solidFill>
                <a:latin typeface="微软雅黑" panose="020b0503020204020204" charset="-122"/>
                <a:ea typeface="微软雅黑" panose="020b0503020204020204" charset="-122"/>
                <a:cs typeface="微软雅黑" panose="020b0503020204020204" charset="-122"/>
              </a:rPr>
              <a:t>从平台活跃商</a:t>
            </a:r>
            <a:r>
              <a:rPr sz="1000" spc="0">
                <a:solidFill>
                  <a:srgbClr val="231F20">
                    <a:alpha val="100000"/>
                  </a:srgbClr>
                </a:solidFill>
                <a:latin typeface="微软雅黑" panose="020b0503020204020204" charset="-122"/>
                <a:ea typeface="微软雅黑" panose="020b0503020204020204" charset="-122"/>
                <a:cs typeface="微软雅黑" panose="020b0503020204020204" charset="-122"/>
              </a:rPr>
              <a:t>户数看，   </a:t>
            </a:r>
            <a:r>
              <a:rPr sz="1000" spc="-30">
                <a:solidFill>
                  <a:srgbClr val="231F20">
                    <a:alpha val="100000"/>
                  </a:srgbClr>
                </a:solidFill>
                <a:latin typeface="微软雅黑" panose="020b0503020204020204" charset="-122"/>
                <a:ea typeface="微软雅黑" panose="020b0503020204020204" charset="-122"/>
                <a:cs typeface="微软雅黑" panose="020b0503020204020204" charset="-122"/>
              </a:rPr>
              <a:t>低线城市的活跃商户增长率也远超高线城市。</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根据美团平台数据，2023年1-8月一线城市</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活</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跃商户数量同比2022   </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年同期增长49.9%，新一线城市的增长率为60.4%，二线城市的增长率为70.5%，</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三</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线城市的增长率均超过91%，   </a:t>
            </a:r>
            <a:endParaRPr lang="en-US" altLang="en-US" sz="1000"/>
          </a:p>
        </p:txBody>
      </p:sp>
      <p:sp>
        <p:nvSpPr>
          <p:cNvPr id="399" name="textbox 399"/>
          <p:cNvSpPr/>
          <p:nvPr/>
        </p:nvSpPr>
        <p:spPr>
          <a:xfrm>
            <a:off x="8752068" y="3952075"/>
            <a:ext cx="3564890" cy="5473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66000"/>
              </a:lnSpc>
            </a:pPr>
            <a:endParaRPr lang="en-US" altLang="en-US" sz="100"/>
          </a:p>
          <a:p>
            <a:pPr marL="12700" algn="l" rtl="0" eaLnBrk="0">
              <a:lnSpc>
                <a:spcPct val="86000"/>
              </a:lnSpc>
            </a:pPr>
            <a:r>
              <a:rPr sz="4000" spc="-20">
                <a:ln w="9525" cap="flat" cmpd="sng">
                  <a:solidFill>
                    <a:srgbClr val="FFFFFF">
                      <a:alpha val="100000"/>
                    </a:srgbClr>
                  </a:solidFill>
                  <a:prstDash val="solid"/>
                  <a:miter lim="0"/>
                </a:ln>
                <a:solidFill>
                  <a:srgbClr val="FFFFFF">
                    <a:alpha val="100000"/>
                  </a:srgbClr>
                </a:solidFill>
                <a:latin typeface="微软雅黑" panose="020b0503020204020204" charset="-122"/>
                <a:ea typeface="微软雅黑" panose="020b0503020204020204" charset="-122"/>
                <a:cs typeface="微软雅黑" panose="020b0503020204020204" charset="-122"/>
              </a:rPr>
              <a:t>行业发展新趋</a:t>
            </a:r>
            <a:r>
              <a:rPr sz="4000" spc="0">
                <a:ln w="9525" cap="flat" cmpd="sng">
                  <a:solidFill>
                    <a:srgbClr val="FFFFFF">
                      <a:alpha val="100000"/>
                    </a:srgbClr>
                  </a:solidFill>
                  <a:prstDash val="solid"/>
                  <a:miter lim="0"/>
                </a:ln>
                <a:solidFill>
                  <a:srgbClr val="FFFFFF">
                    <a:alpha val="100000"/>
                  </a:srgbClr>
                </a:solidFill>
                <a:latin typeface="微软雅黑" panose="020b0503020204020204" charset="-122"/>
                <a:ea typeface="微软雅黑" panose="020b0503020204020204" charset="-122"/>
                <a:cs typeface="微软雅黑" panose="020b0503020204020204" charset="-122"/>
              </a:rPr>
              <a:t>势</a:t>
            </a:r>
            <a:endParaRPr lang="en-US" altLang="en-US" sz="4000"/>
          </a:p>
        </p:txBody>
      </p:sp>
      <p:sp>
        <p:nvSpPr>
          <p:cNvPr id="400" name="textbox 400"/>
          <p:cNvSpPr/>
          <p:nvPr/>
        </p:nvSpPr>
        <p:spPr>
          <a:xfrm>
            <a:off x="8748531" y="3273796"/>
            <a:ext cx="977900" cy="6362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84000"/>
              </a:lnSpc>
            </a:pPr>
            <a:r>
              <a:rPr sz="4700" b="1" i="1" spc="510">
                <a:solidFill>
                  <a:srgbClr val="FFFFFF">
                    <a:alpha val="100000"/>
                  </a:srgbClr>
                </a:solidFill>
                <a:latin typeface="Arial"/>
                <a:ea typeface="Arial"/>
                <a:cs typeface="Arial"/>
              </a:rPr>
              <a:t>0</a:t>
            </a:r>
            <a:r>
              <a:rPr sz="4700" b="1" i="1" spc="490">
                <a:solidFill>
                  <a:srgbClr val="FFFFFF">
                    <a:alpha val="100000"/>
                  </a:srgbClr>
                </a:solidFill>
                <a:latin typeface="Arial"/>
                <a:ea typeface="Arial"/>
                <a:cs typeface="Arial"/>
              </a:rPr>
              <a:t>2</a:t>
            </a:r>
            <a:r>
              <a:rPr sz="4700" spc="0">
                <a:solidFill>
                  <a:srgbClr val="FFFFFF">
                    <a:alpha val="100000"/>
                  </a:srgbClr>
                </a:solidFill>
                <a:latin typeface="Arial"/>
                <a:ea typeface="Arial"/>
                <a:cs typeface="Arial"/>
              </a:rPr>
              <a:t> </a:t>
            </a:r>
            <a:endParaRPr lang="en-US" altLang="en-US" sz="4700"/>
          </a:p>
        </p:txBody>
      </p:sp>
      <p:pic>
        <p:nvPicPr>
          <p:cNvPr id="401" name="picture 401"/>
          <p:cNvPicPr>
            <a:picLocks noChangeAspect="1"/>
          </p:cNvPicPr>
          <p:nvPr/>
        </p:nvPicPr>
        <p:blipFill>
          <a:blip r:embed="rId5"/>
          <a:stretch>
            <a:fillRect/>
          </a:stretch>
        </p:blipFill>
        <p:spPr>
          <a:xfrm rot="21600000">
            <a:off x="9682174" y="3303168"/>
            <a:ext cx="31546" cy="457707"/>
          </a:xfrm>
          <a:prstGeom prst="rect">
            <a:avLst/>
          </a:prstGeom>
        </p:spPr>
      </p:pic>
      <p:sp>
        <p:nvSpPr>
          <p:cNvPr id="402" name="textbox 402"/>
          <p:cNvSpPr/>
          <p:nvPr/>
        </p:nvSpPr>
        <p:spPr>
          <a:xfrm>
            <a:off x="863565" y="2013590"/>
            <a:ext cx="2668270" cy="171450"/>
          </a:xfrm>
          <a:prstGeom prst="rect">
            <a:avLst/>
          </a:prstGeom>
          <a:solidFill>
            <a:srgbClr val="FFD100">
              <a:alpha val="39607"/>
            </a:srgbClr>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4000"/>
              </a:lnSpc>
            </a:pPr>
            <a:endParaRPr lang="en-US" altLang="en-US" sz="100"/>
          </a:p>
          <a:p>
            <a:pPr marL="45085" algn="l" rtl="0" eaLnBrk="0">
              <a:lnSpc>
                <a:spcPct val="88000"/>
              </a:lnSpc>
            </a:pP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四线及以下城市的增长率为105.6%(见图18)</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endParaRPr lang="en-US" altLang="en-US" sz="1000"/>
          </a:p>
        </p:txBody>
      </p:sp>
      <p:pic>
        <p:nvPicPr>
          <p:cNvPr id="403" name="picture 403"/>
          <p:cNvPicPr>
            <a:picLocks noChangeAspect="1"/>
          </p:cNvPicPr>
          <p:nvPr/>
        </p:nvPicPr>
        <p:blipFill>
          <a:blip r:embed="rId6"/>
          <a:stretch>
            <a:fillRect/>
          </a:stretch>
        </p:blipFill>
        <p:spPr>
          <a:xfrm rot="21600000">
            <a:off x="12450184" y="2987446"/>
            <a:ext cx="644631" cy="644632"/>
          </a:xfrm>
          <a:prstGeom prst="rect">
            <a:avLst/>
          </a:prstGeom>
        </p:spPr>
      </p:pic>
      <p:pic>
        <p:nvPicPr>
          <p:cNvPr id="404" name="picture 404"/>
          <p:cNvPicPr>
            <a:picLocks noChangeAspect="1"/>
          </p:cNvPicPr>
          <p:nvPr/>
        </p:nvPicPr>
        <p:blipFill>
          <a:blip r:embed="rId7"/>
          <a:stretch>
            <a:fillRect/>
          </a:stretch>
        </p:blipFill>
        <p:spPr>
          <a:xfrm rot="21600000">
            <a:off x="8359204" y="7171411"/>
            <a:ext cx="613689" cy="613689"/>
          </a:xfrm>
          <a:prstGeom prst="rect">
            <a:avLst/>
          </a:prstGeom>
        </p:spPr>
      </p:pic>
      <p:pic>
        <p:nvPicPr>
          <p:cNvPr id="405" name="picture 405"/>
          <p:cNvPicPr>
            <a:picLocks noChangeAspect="1"/>
          </p:cNvPicPr>
          <p:nvPr/>
        </p:nvPicPr>
        <p:blipFill>
          <a:blip r:embed="rId8"/>
          <a:stretch>
            <a:fillRect/>
          </a:stretch>
        </p:blipFill>
        <p:spPr>
          <a:xfrm rot="21600000">
            <a:off x="12569508" y="5822863"/>
            <a:ext cx="562672" cy="622273"/>
          </a:xfrm>
          <a:prstGeom prst="rect">
            <a:avLst/>
          </a:prstGeom>
        </p:spPr>
      </p:pic>
      <p:pic>
        <p:nvPicPr>
          <p:cNvPr id="406" name="picture 406"/>
          <p:cNvPicPr>
            <a:picLocks noChangeAspect="1"/>
          </p:cNvPicPr>
          <p:nvPr/>
        </p:nvPicPr>
        <p:blipFill>
          <a:blip r:embed="rId9"/>
          <a:stretch>
            <a:fillRect/>
          </a:stretch>
        </p:blipFill>
        <p:spPr>
          <a:xfrm rot="21600000">
            <a:off x="11249102" y="8504646"/>
            <a:ext cx="528996" cy="629777"/>
          </a:xfrm>
          <a:prstGeom prst="rect">
            <a:avLst/>
          </a:prstGeom>
        </p:spPr>
      </p:pic>
      <p:sp>
        <p:nvSpPr>
          <p:cNvPr id="407" name="textbox 407"/>
          <p:cNvSpPr/>
          <p:nvPr/>
        </p:nvSpPr>
        <p:spPr>
          <a:xfrm>
            <a:off x="890967" y="652978"/>
            <a:ext cx="2329814" cy="1816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85000"/>
              </a:lnSpc>
            </a:pPr>
            <a:r>
              <a:rPr sz="1200" spc="-7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美容美体商户加强对下沉市场的</a:t>
            </a:r>
            <a:r>
              <a:rPr sz="1200" spc="-2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布</a:t>
            </a:r>
            <a:r>
              <a:rPr sz="1200" spc="0">
                <a:ln w="3175" cap="flat" cmpd="sng">
                  <a:solidFill>
                    <a:srgbClr val="FEC210">
                      <a:alpha val="100000"/>
                    </a:srgbClr>
                  </a:solidFill>
                  <a:prstDash val="solid"/>
                  <a:miter lim="0"/>
                </a:ln>
                <a:solidFill>
                  <a:srgbClr val="FEC210">
                    <a:alpha val="100000"/>
                  </a:srgbClr>
                </a:solidFill>
                <a:latin typeface="微软雅黑" panose="020b0503020204020204" charset="-122"/>
                <a:ea typeface="微软雅黑" panose="020b0503020204020204" charset="-122"/>
                <a:cs typeface="微软雅黑" panose="020b0503020204020204" charset="-122"/>
              </a:rPr>
              <a:t>局</a:t>
            </a:r>
            <a:endParaRPr lang="en-US" altLang="en-US" sz="1200"/>
          </a:p>
        </p:txBody>
      </p:sp>
      <p:pic>
        <p:nvPicPr>
          <p:cNvPr id="408" name="picture 408"/>
          <p:cNvPicPr>
            <a:picLocks noChangeAspect="1"/>
          </p:cNvPicPr>
          <p:nvPr/>
        </p:nvPicPr>
        <p:blipFill>
          <a:blip r:embed="rId10"/>
          <a:stretch>
            <a:fillRect/>
          </a:stretch>
        </p:blipFill>
        <p:spPr>
          <a:xfrm rot="21600000">
            <a:off x="8373010" y="8593659"/>
            <a:ext cx="586072" cy="540763"/>
          </a:xfrm>
          <a:prstGeom prst="rect">
            <a:avLst/>
          </a:prstGeom>
        </p:spPr>
      </p:pic>
      <p:pic>
        <p:nvPicPr>
          <p:cNvPr id="409" name="picture 409"/>
          <p:cNvPicPr>
            <a:picLocks noChangeAspect="1"/>
          </p:cNvPicPr>
          <p:nvPr/>
        </p:nvPicPr>
        <p:blipFill>
          <a:blip r:embed="rId11"/>
          <a:stretch>
            <a:fillRect/>
          </a:stretch>
        </p:blipFill>
        <p:spPr>
          <a:xfrm rot="21600000">
            <a:off x="11258860" y="7204701"/>
            <a:ext cx="529572" cy="580406"/>
          </a:xfrm>
          <a:prstGeom prst="rect">
            <a:avLst/>
          </a:prstGeom>
        </p:spPr>
      </p:pic>
      <p:pic>
        <p:nvPicPr>
          <p:cNvPr id="410" name="picture 410"/>
          <p:cNvPicPr>
            <a:picLocks noChangeAspect="1"/>
          </p:cNvPicPr>
          <p:nvPr/>
        </p:nvPicPr>
        <p:blipFill>
          <a:blip r:embed="rId12"/>
          <a:stretch>
            <a:fillRect/>
          </a:stretch>
        </p:blipFill>
        <p:spPr>
          <a:xfrm rot="21600000">
            <a:off x="12588470" y="7224976"/>
            <a:ext cx="542445" cy="560130"/>
          </a:xfrm>
          <a:prstGeom prst="rect">
            <a:avLst/>
          </a:prstGeom>
        </p:spPr>
      </p:pic>
      <p:pic>
        <p:nvPicPr>
          <p:cNvPr id="411" name="picture 411"/>
          <p:cNvPicPr>
            <a:picLocks noChangeAspect="1"/>
          </p:cNvPicPr>
          <p:nvPr/>
        </p:nvPicPr>
        <p:blipFill>
          <a:blip r:embed="rId13"/>
          <a:stretch>
            <a:fillRect/>
          </a:stretch>
        </p:blipFill>
        <p:spPr>
          <a:xfrm rot="21600000">
            <a:off x="9908275" y="5849199"/>
            <a:ext cx="509333" cy="595932"/>
          </a:xfrm>
          <a:prstGeom prst="rect">
            <a:avLst/>
          </a:prstGeom>
        </p:spPr>
      </p:pic>
      <p:pic>
        <p:nvPicPr>
          <p:cNvPr id="412" name="picture 412"/>
          <p:cNvPicPr>
            <a:picLocks noChangeAspect="1"/>
          </p:cNvPicPr>
          <p:nvPr/>
        </p:nvPicPr>
        <p:blipFill>
          <a:blip r:embed="rId14"/>
          <a:stretch>
            <a:fillRect/>
          </a:stretch>
        </p:blipFill>
        <p:spPr>
          <a:xfrm rot="21600000">
            <a:off x="13916090" y="8591661"/>
            <a:ext cx="557989" cy="542762"/>
          </a:xfrm>
          <a:prstGeom prst="rect">
            <a:avLst/>
          </a:prstGeom>
        </p:spPr>
      </p:pic>
      <p:pic>
        <p:nvPicPr>
          <p:cNvPr id="413" name="picture 413"/>
          <p:cNvPicPr>
            <a:picLocks noChangeAspect="1"/>
          </p:cNvPicPr>
          <p:nvPr/>
        </p:nvPicPr>
        <p:blipFill>
          <a:blip r:embed="rId15"/>
          <a:stretch>
            <a:fillRect/>
          </a:stretch>
        </p:blipFill>
        <p:spPr>
          <a:xfrm rot="21600000">
            <a:off x="9929128" y="8535768"/>
            <a:ext cx="467347" cy="598652"/>
          </a:xfrm>
          <a:prstGeom prst="rect">
            <a:avLst/>
          </a:prstGeom>
        </p:spPr>
      </p:pic>
      <p:pic>
        <p:nvPicPr>
          <p:cNvPr id="414" name="picture 414"/>
          <p:cNvPicPr>
            <a:picLocks noChangeAspect="1"/>
          </p:cNvPicPr>
          <p:nvPr/>
        </p:nvPicPr>
        <p:blipFill>
          <a:blip r:embed="rId16"/>
          <a:stretch>
            <a:fillRect/>
          </a:stretch>
        </p:blipFill>
        <p:spPr>
          <a:xfrm rot="21600000">
            <a:off x="13902559" y="5927773"/>
            <a:ext cx="583696" cy="371951"/>
          </a:xfrm>
          <a:prstGeom prst="rect">
            <a:avLst/>
          </a:prstGeom>
        </p:spPr>
      </p:pic>
      <p:sp>
        <p:nvSpPr>
          <p:cNvPr id="415" name="rect"/>
          <p:cNvSpPr/>
          <p:nvPr/>
        </p:nvSpPr>
        <p:spPr>
          <a:xfrm>
            <a:off x="8549702" y="6267593"/>
            <a:ext cx="232689" cy="22021"/>
          </a:xfrm>
          <a:prstGeom prst="rect">
            <a:avLst/>
          </a:prstGeom>
          <a:solidFill>
            <a:srgbClr val="FEC210">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416" name="picture 416"/>
          <p:cNvPicPr>
            <a:picLocks noChangeAspect="1"/>
          </p:cNvPicPr>
          <p:nvPr/>
        </p:nvPicPr>
        <p:blipFill>
          <a:blip r:embed="rId17"/>
          <a:stretch>
            <a:fillRect/>
          </a:stretch>
        </p:blipFill>
        <p:spPr>
          <a:xfrm rot="21600000">
            <a:off x="8487572" y="5854067"/>
            <a:ext cx="356958" cy="591069"/>
          </a:xfrm>
          <a:prstGeom prst="rect">
            <a:avLst/>
          </a:prstGeom>
        </p:spPr>
      </p:pic>
      <p:sp>
        <p:nvSpPr>
          <p:cNvPr id="417" name="textbox 417"/>
          <p:cNvSpPr/>
          <p:nvPr/>
        </p:nvSpPr>
        <p:spPr>
          <a:xfrm>
            <a:off x="884561" y="9880667"/>
            <a:ext cx="1905000" cy="1358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8000"/>
              </a:lnSpc>
            </a:pPr>
            <a:endParaRPr lang="en-US" altLang="en-US" sz="100"/>
          </a:p>
          <a:p>
            <a:pPr marL="12700" algn="l" rtl="0" eaLnBrk="0">
              <a:lnSpc>
                <a:spcPct val="86000"/>
              </a:lnSpc>
            </a:pPr>
            <a:r>
              <a:rPr sz="800" spc="10">
                <a:solidFill>
                  <a:srgbClr val="57585A">
                    <a:alpha val="100000"/>
                  </a:srgbClr>
                </a:solidFill>
                <a:latin typeface="微软雅黑" panose="020b0503020204020204" charset="-122"/>
                <a:ea typeface="微软雅黑" panose="020b0503020204020204" charset="-122"/>
                <a:cs typeface="微软雅黑" panose="020b0503020204020204" charset="-122"/>
              </a:rPr>
              <a:t>中</a:t>
            </a:r>
            <a:r>
              <a:rPr sz="800" spc="0">
                <a:solidFill>
                  <a:srgbClr val="57585A">
                    <a:alpha val="100000"/>
                  </a:srgbClr>
                </a:solidFill>
                <a:latin typeface="微软雅黑" panose="020b0503020204020204" charset="-122"/>
                <a:ea typeface="微软雅黑" panose="020b0503020204020204" charset="-122"/>
                <a:cs typeface="微软雅黑" panose="020b0503020204020204" charset="-122"/>
              </a:rPr>
              <a:t>国美容美体行业发展报告(2023)        11</a:t>
            </a:r>
            <a:endParaRPr lang="en-US" altLang="en-US" sz="800"/>
          </a:p>
        </p:txBody>
      </p:sp>
      <p:sp>
        <p:nvSpPr>
          <p:cNvPr id="418" name="path"/>
          <p:cNvSpPr/>
          <p:nvPr/>
        </p:nvSpPr>
        <p:spPr>
          <a:xfrm>
            <a:off x="2528774" y="9893367"/>
            <a:ext cx="25400" cy="103517"/>
          </a:xfrm>
          <a:custGeom>
            <a:rect l="0" t="0" r="0" b="0"/>
            <a:pathLst>
              <a:path w="40" h="163">
                <a:moveTo>
                  <a:pt x="20" y="0"/>
                </a:moveTo>
                <a:lnTo>
                  <a:pt x="20" y="163"/>
                </a:lnTo>
              </a:path>
            </a:pathLst>
          </a:custGeom>
          <a:noFill/>
          <a:ln w="25400" cap="flat">
            <a:solidFill>
              <a:srgbClr val="57585A">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419" name="picture 419"/>
          <p:cNvPicPr>
            <a:picLocks noChangeAspect="1"/>
          </p:cNvPicPr>
          <p:nvPr/>
        </p:nvPicPr>
        <p:blipFill>
          <a:blip r:embed="rId18"/>
          <a:stretch>
            <a:fillRect/>
          </a:stretch>
        </p:blipFill>
        <p:spPr>
          <a:xfrm rot="21600000">
            <a:off x="10006046" y="7192568"/>
            <a:ext cx="313511" cy="592541"/>
          </a:xfrm>
          <a:prstGeom prst="rect">
            <a:avLst/>
          </a:prstGeom>
        </p:spPr>
      </p:pic>
      <p:sp>
        <p:nvSpPr>
          <p:cNvPr id="420" name="textbox 420"/>
          <p:cNvSpPr/>
          <p:nvPr/>
        </p:nvSpPr>
        <p:spPr>
          <a:xfrm>
            <a:off x="2837936" y="5473460"/>
            <a:ext cx="2225675" cy="1181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86000"/>
              </a:lnSpc>
            </a:pPr>
            <a:r>
              <a:rPr sz="700" spc="-20">
                <a:solidFill>
                  <a:srgbClr val="57585A">
                    <a:alpha val="100000"/>
                  </a:srgbClr>
                </a:solidFill>
                <a:latin typeface="微软雅黑" panose="020b0503020204020204" charset="-122"/>
                <a:ea typeface="微软雅黑" panose="020b0503020204020204" charset="-122"/>
                <a:cs typeface="微软雅黑" panose="020b0503020204020204" charset="-122"/>
              </a:rPr>
              <a:t>图18 不同城市等级美容美体新开商户、平台活跃商户</a:t>
            </a:r>
            <a:r>
              <a:rPr sz="700" spc="-10">
                <a:solidFill>
                  <a:srgbClr val="57585A">
                    <a:alpha val="100000"/>
                  </a:srgbClr>
                </a:solidFill>
                <a:latin typeface="微软雅黑" panose="020b0503020204020204" charset="-122"/>
                <a:ea typeface="微软雅黑" panose="020b0503020204020204" charset="-122"/>
                <a:cs typeface="微软雅黑" panose="020b0503020204020204" charset="-122"/>
              </a:rPr>
              <a:t>对</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比</a:t>
            </a:r>
            <a:endParaRPr lang="en-US" altLang="en-US" sz="700"/>
          </a:p>
        </p:txBody>
      </p:sp>
      <p:pic>
        <p:nvPicPr>
          <p:cNvPr id="421" name="picture 421"/>
          <p:cNvPicPr>
            <a:picLocks noChangeAspect="1"/>
          </p:cNvPicPr>
          <p:nvPr/>
        </p:nvPicPr>
        <p:blipFill>
          <a:blip r:embed="rId19"/>
          <a:stretch>
            <a:fillRect/>
          </a:stretch>
        </p:blipFill>
        <p:spPr>
          <a:xfrm rot="21600000">
            <a:off x="11238413" y="4959321"/>
            <a:ext cx="597115" cy="304583"/>
          </a:xfrm>
          <a:prstGeom prst="rect">
            <a:avLst/>
          </a:prstGeom>
        </p:spPr>
      </p:pic>
      <p:pic>
        <p:nvPicPr>
          <p:cNvPr id="422" name="picture 422"/>
          <p:cNvPicPr>
            <a:picLocks noChangeAspect="1"/>
          </p:cNvPicPr>
          <p:nvPr/>
        </p:nvPicPr>
        <p:blipFill>
          <a:blip r:embed="rId20"/>
          <a:stretch>
            <a:fillRect/>
          </a:stretch>
        </p:blipFill>
        <p:spPr>
          <a:xfrm rot="21600000">
            <a:off x="12712684" y="8560743"/>
            <a:ext cx="286326" cy="573680"/>
          </a:xfrm>
          <a:prstGeom prst="rect">
            <a:avLst/>
          </a:prstGeom>
        </p:spPr>
      </p:pic>
      <p:pic>
        <p:nvPicPr>
          <p:cNvPr id="423" name="picture 423"/>
          <p:cNvPicPr>
            <a:picLocks noChangeAspect="1"/>
          </p:cNvPicPr>
          <p:nvPr/>
        </p:nvPicPr>
        <p:blipFill>
          <a:blip r:embed="rId21"/>
          <a:stretch>
            <a:fillRect/>
          </a:stretch>
        </p:blipFill>
        <p:spPr>
          <a:xfrm rot="21600000">
            <a:off x="14021843" y="7258067"/>
            <a:ext cx="274955" cy="527037"/>
          </a:xfrm>
          <a:prstGeom prst="rect">
            <a:avLst/>
          </a:prstGeom>
        </p:spPr>
      </p:pic>
      <p:pic>
        <p:nvPicPr>
          <p:cNvPr id="424" name="picture 424"/>
          <p:cNvPicPr>
            <a:picLocks noChangeAspect="1"/>
          </p:cNvPicPr>
          <p:nvPr/>
        </p:nvPicPr>
        <p:blipFill>
          <a:blip r:embed="rId22"/>
          <a:stretch>
            <a:fillRect/>
          </a:stretch>
        </p:blipFill>
        <p:spPr>
          <a:xfrm rot="21600000">
            <a:off x="14014177" y="4874578"/>
            <a:ext cx="329045" cy="426963"/>
          </a:xfrm>
          <a:prstGeom prst="rect">
            <a:avLst/>
          </a:prstGeom>
        </p:spPr>
      </p:pic>
      <p:pic>
        <p:nvPicPr>
          <p:cNvPr id="425" name="picture 425"/>
          <p:cNvPicPr>
            <a:picLocks noChangeAspect="1"/>
          </p:cNvPicPr>
          <p:nvPr/>
        </p:nvPicPr>
        <p:blipFill>
          <a:blip r:embed="rId23"/>
          <a:stretch>
            <a:fillRect/>
          </a:stretch>
        </p:blipFill>
        <p:spPr>
          <a:xfrm rot="21600000">
            <a:off x="11215397" y="6209659"/>
            <a:ext cx="582853" cy="235471"/>
          </a:xfrm>
          <a:prstGeom prst="rect">
            <a:avLst/>
          </a:prstGeom>
        </p:spPr>
      </p:pic>
      <p:pic>
        <p:nvPicPr>
          <p:cNvPr id="426" name="picture 426"/>
          <p:cNvPicPr>
            <a:picLocks noChangeAspect="1"/>
          </p:cNvPicPr>
          <p:nvPr/>
        </p:nvPicPr>
        <p:blipFill>
          <a:blip r:embed="rId24"/>
          <a:stretch>
            <a:fillRect/>
          </a:stretch>
        </p:blipFill>
        <p:spPr>
          <a:xfrm rot="21600000">
            <a:off x="12615871" y="4944021"/>
            <a:ext cx="523373" cy="168857"/>
          </a:xfrm>
          <a:prstGeom prst="rect">
            <a:avLst/>
          </a:prstGeom>
        </p:spPr>
      </p:pic>
      <p:pic>
        <p:nvPicPr>
          <p:cNvPr id="427" name="picture 427"/>
          <p:cNvPicPr>
            <a:picLocks noChangeAspect="1"/>
          </p:cNvPicPr>
          <p:nvPr/>
        </p:nvPicPr>
        <p:blipFill>
          <a:blip r:embed="rId25"/>
          <a:stretch>
            <a:fillRect/>
          </a:stretch>
        </p:blipFill>
        <p:spPr>
          <a:xfrm rot="21600000">
            <a:off x="12660645" y="8973473"/>
            <a:ext cx="380389" cy="160950"/>
          </a:xfrm>
          <a:prstGeom prst="rect">
            <a:avLst/>
          </a:prstGeom>
        </p:spPr>
      </p:pic>
      <p:pic>
        <p:nvPicPr>
          <p:cNvPr id="428" name="picture 428"/>
          <p:cNvPicPr>
            <a:picLocks noChangeAspect="1"/>
          </p:cNvPicPr>
          <p:nvPr/>
        </p:nvPicPr>
        <p:blipFill>
          <a:blip r:embed="rId26"/>
          <a:stretch>
            <a:fillRect/>
          </a:stretch>
        </p:blipFill>
        <p:spPr>
          <a:xfrm rot="21600000">
            <a:off x="13903438" y="6341314"/>
            <a:ext cx="582817" cy="103816"/>
          </a:xfrm>
          <a:prstGeom prst="rect">
            <a:avLst/>
          </a:prstGeom>
        </p:spPr>
      </p:pic>
      <p:pic>
        <p:nvPicPr>
          <p:cNvPr id="429" name="picture 429"/>
          <p:cNvPicPr>
            <a:picLocks noChangeAspect="1"/>
          </p:cNvPicPr>
          <p:nvPr/>
        </p:nvPicPr>
        <p:blipFill>
          <a:blip r:embed="rId27"/>
          <a:stretch>
            <a:fillRect/>
          </a:stretch>
        </p:blipFill>
        <p:spPr>
          <a:xfrm rot="21600000">
            <a:off x="9883726" y="3628549"/>
            <a:ext cx="431731" cy="135128"/>
          </a:xfrm>
          <a:prstGeom prst="rect">
            <a:avLst/>
          </a:prstGeom>
        </p:spPr>
      </p:pic>
      <p:pic>
        <p:nvPicPr>
          <p:cNvPr id="430" name="picture 430"/>
          <p:cNvPicPr>
            <a:picLocks noChangeAspect="1"/>
          </p:cNvPicPr>
          <p:nvPr/>
        </p:nvPicPr>
        <p:blipFill>
          <a:blip r:embed="rId28"/>
          <a:stretch>
            <a:fillRect/>
          </a:stretch>
        </p:blipFill>
        <p:spPr>
          <a:xfrm rot="21600000">
            <a:off x="12612667" y="5149268"/>
            <a:ext cx="530809" cy="87623"/>
          </a:xfrm>
          <a:prstGeom prst="rect">
            <a:avLst/>
          </a:prstGeom>
        </p:spPr>
      </p:pic>
      <p:pic>
        <p:nvPicPr>
          <p:cNvPr id="431" name="picture 431"/>
          <p:cNvPicPr>
            <a:picLocks noChangeAspect="1"/>
          </p:cNvPicPr>
          <p:nvPr/>
        </p:nvPicPr>
        <p:blipFill>
          <a:blip r:embed="rId29"/>
          <a:stretch>
            <a:fillRect/>
          </a:stretch>
        </p:blipFill>
        <p:spPr>
          <a:xfrm rot="21600000">
            <a:off x="8569833" y="6006558"/>
            <a:ext cx="192435" cy="192452"/>
          </a:xfrm>
          <a:prstGeom prst="rect">
            <a:avLst/>
          </a:prstGeom>
        </p:spPr>
      </p:pic>
      <p:pic>
        <p:nvPicPr>
          <p:cNvPr id="432" name="picture 432"/>
          <p:cNvPicPr>
            <a:picLocks noChangeAspect="1"/>
          </p:cNvPicPr>
          <p:nvPr/>
        </p:nvPicPr>
        <p:blipFill>
          <a:blip r:embed="rId30"/>
          <a:stretch>
            <a:fillRect/>
          </a:stretch>
        </p:blipFill>
        <p:spPr>
          <a:xfrm rot="21600000">
            <a:off x="13953587" y="7709783"/>
            <a:ext cx="482561" cy="75323"/>
          </a:xfrm>
          <a:prstGeom prst="rect">
            <a:avLst/>
          </a:prstGeom>
        </p:spPr>
      </p:pic>
      <p:pic>
        <p:nvPicPr>
          <p:cNvPr id="433" name="picture 433"/>
          <p:cNvPicPr>
            <a:picLocks noChangeAspect="1"/>
          </p:cNvPicPr>
          <p:nvPr/>
        </p:nvPicPr>
        <p:blipFill>
          <a:blip r:embed="rId31"/>
          <a:stretch>
            <a:fillRect/>
          </a:stretch>
        </p:blipFill>
        <p:spPr>
          <a:xfrm rot="21600000">
            <a:off x="11430155" y="5959748"/>
            <a:ext cx="153339" cy="207898"/>
          </a:xfrm>
          <a:prstGeom prst="rect">
            <a:avLst/>
          </a:prstGeom>
        </p:spPr>
      </p:pic>
      <p:pic>
        <p:nvPicPr>
          <p:cNvPr id="434" name="picture 434"/>
          <p:cNvPicPr>
            <a:picLocks noChangeAspect="1"/>
          </p:cNvPicPr>
          <p:nvPr/>
        </p:nvPicPr>
        <p:blipFill>
          <a:blip r:embed="rId32"/>
          <a:stretch>
            <a:fillRect/>
          </a:stretch>
        </p:blipFill>
        <p:spPr>
          <a:xfrm rot="21600000">
            <a:off x="11607765" y="5926107"/>
            <a:ext cx="145898" cy="197281"/>
          </a:xfrm>
          <a:prstGeom prst="rect">
            <a:avLst/>
          </a:prstGeom>
        </p:spPr>
      </p:pic>
      <p:pic>
        <p:nvPicPr>
          <p:cNvPr id="435" name="picture 435"/>
          <p:cNvPicPr>
            <a:picLocks noChangeAspect="1"/>
          </p:cNvPicPr>
          <p:nvPr/>
        </p:nvPicPr>
        <p:blipFill>
          <a:blip r:embed="rId33"/>
          <a:stretch>
            <a:fillRect/>
          </a:stretch>
        </p:blipFill>
        <p:spPr>
          <a:xfrm rot="21600000">
            <a:off x="11259983" y="5926109"/>
            <a:ext cx="145898" cy="197281"/>
          </a:xfrm>
          <a:prstGeom prst="rect">
            <a:avLst/>
          </a:prstGeom>
        </p:spPr>
      </p:pic>
      <p:sp>
        <p:nvSpPr>
          <p:cNvPr id="436" name="path"/>
          <p:cNvSpPr/>
          <p:nvPr/>
        </p:nvSpPr>
        <p:spPr>
          <a:xfrm>
            <a:off x="13448353" y="6098514"/>
            <a:ext cx="162222" cy="162223"/>
          </a:xfrm>
          <a:custGeom>
            <a:rect l="0" t="0" r="0" b="0"/>
            <a:pathLst>
              <a:path w="255" h="255">
                <a:moveTo>
                  <a:pt x="162" y="162"/>
                </a:moveTo>
                <a:lnTo>
                  <a:pt x="248" y="248"/>
                </a:lnTo>
                <a:moveTo>
                  <a:pt x="7" y="7"/>
                </a:moveTo>
                <a:lnTo>
                  <a:pt x="92" y="92"/>
                </a:lnTo>
                <a:moveTo>
                  <a:pt x="162" y="92"/>
                </a:moveTo>
                <a:lnTo>
                  <a:pt x="248" y="7"/>
                </a:lnTo>
                <a:moveTo>
                  <a:pt x="7" y="248"/>
                </a:moveTo>
                <a:lnTo>
                  <a:pt x="92" y="162"/>
                </a:lnTo>
              </a:path>
            </a:pathLst>
          </a:custGeom>
          <a:noFill/>
          <a:ln w="12966" cap="flat">
            <a:solidFill>
              <a:srgbClr val="FEC21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7" name="path"/>
          <p:cNvSpPr/>
          <p:nvPr/>
        </p:nvSpPr>
        <p:spPr>
          <a:xfrm>
            <a:off x="13448353" y="8785104"/>
            <a:ext cx="162222" cy="162222"/>
          </a:xfrm>
          <a:custGeom>
            <a:rect l="0" t="0" r="0" b="0"/>
            <a:pathLst>
              <a:path w="255" h="255">
                <a:moveTo>
                  <a:pt x="162" y="162"/>
                </a:moveTo>
                <a:lnTo>
                  <a:pt x="248" y="248"/>
                </a:lnTo>
                <a:moveTo>
                  <a:pt x="7" y="7"/>
                </a:moveTo>
                <a:lnTo>
                  <a:pt x="92" y="92"/>
                </a:lnTo>
                <a:moveTo>
                  <a:pt x="162" y="92"/>
                </a:moveTo>
                <a:lnTo>
                  <a:pt x="248" y="7"/>
                </a:lnTo>
                <a:moveTo>
                  <a:pt x="7" y="248"/>
                </a:moveTo>
                <a:lnTo>
                  <a:pt x="92" y="162"/>
                </a:lnTo>
              </a:path>
            </a:pathLst>
          </a:custGeom>
          <a:noFill/>
          <a:ln w="12966" cap="flat">
            <a:solidFill>
              <a:srgbClr val="FEC21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8" name="path"/>
          <p:cNvSpPr/>
          <p:nvPr/>
        </p:nvSpPr>
        <p:spPr>
          <a:xfrm>
            <a:off x="13448353" y="4991129"/>
            <a:ext cx="162222" cy="162222"/>
          </a:xfrm>
          <a:custGeom>
            <a:rect l="0" t="0" r="0" b="0"/>
            <a:pathLst>
              <a:path w="255" h="255">
                <a:moveTo>
                  <a:pt x="162" y="162"/>
                </a:moveTo>
                <a:lnTo>
                  <a:pt x="248" y="248"/>
                </a:lnTo>
                <a:moveTo>
                  <a:pt x="7" y="7"/>
                </a:moveTo>
                <a:lnTo>
                  <a:pt x="92" y="92"/>
                </a:lnTo>
                <a:moveTo>
                  <a:pt x="162" y="92"/>
                </a:moveTo>
                <a:lnTo>
                  <a:pt x="248" y="7"/>
                </a:lnTo>
                <a:moveTo>
                  <a:pt x="7" y="248"/>
                </a:moveTo>
                <a:lnTo>
                  <a:pt x="92" y="162"/>
                </a:lnTo>
              </a:path>
            </a:pathLst>
          </a:custGeom>
          <a:noFill/>
          <a:ln w="12966" cap="flat">
            <a:solidFill>
              <a:srgbClr val="FEC21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9" name="path"/>
          <p:cNvSpPr/>
          <p:nvPr/>
        </p:nvSpPr>
        <p:spPr>
          <a:xfrm>
            <a:off x="10748011" y="8785104"/>
            <a:ext cx="162221" cy="162222"/>
          </a:xfrm>
          <a:custGeom>
            <a:rect l="0" t="0" r="0" b="0"/>
            <a:pathLst>
              <a:path w="255" h="255">
                <a:moveTo>
                  <a:pt x="162" y="162"/>
                </a:moveTo>
                <a:lnTo>
                  <a:pt x="248" y="248"/>
                </a:lnTo>
                <a:moveTo>
                  <a:pt x="7" y="7"/>
                </a:moveTo>
                <a:lnTo>
                  <a:pt x="92" y="92"/>
                </a:lnTo>
                <a:moveTo>
                  <a:pt x="162" y="92"/>
                </a:moveTo>
                <a:lnTo>
                  <a:pt x="248" y="7"/>
                </a:lnTo>
                <a:moveTo>
                  <a:pt x="7" y="248"/>
                </a:moveTo>
                <a:lnTo>
                  <a:pt x="92" y="162"/>
                </a:lnTo>
              </a:path>
            </a:pathLst>
          </a:custGeom>
          <a:noFill/>
          <a:ln w="12966" cap="flat">
            <a:solidFill>
              <a:srgbClr val="FEC21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0" name="path"/>
          <p:cNvSpPr/>
          <p:nvPr/>
        </p:nvSpPr>
        <p:spPr>
          <a:xfrm>
            <a:off x="12130468" y="6098514"/>
            <a:ext cx="162221" cy="162223"/>
          </a:xfrm>
          <a:custGeom>
            <a:rect l="0" t="0" r="0" b="0"/>
            <a:pathLst>
              <a:path w="255" h="255">
                <a:moveTo>
                  <a:pt x="162" y="162"/>
                </a:moveTo>
                <a:lnTo>
                  <a:pt x="248" y="248"/>
                </a:lnTo>
                <a:moveTo>
                  <a:pt x="7" y="7"/>
                </a:moveTo>
                <a:lnTo>
                  <a:pt x="92" y="92"/>
                </a:lnTo>
                <a:moveTo>
                  <a:pt x="162" y="92"/>
                </a:moveTo>
                <a:lnTo>
                  <a:pt x="248" y="7"/>
                </a:lnTo>
                <a:moveTo>
                  <a:pt x="7" y="248"/>
                </a:moveTo>
                <a:lnTo>
                  <a:pt x="92" y="162"/>
                </a:lnTo>
              </a:path>
            </a:pathLst>
          </a:custGeom>
          <a:noFill/>
          <a:ln w="12966" cap="flat">
            <a:solidFill>
              <a:srgbClr val="FEC21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1" name="path"/>
          <p:cNvSpPr/>
          <p:nvPr/>
        </p:nvSpPr>
        <p:spPr>
          <a:xfrm>
            <a:off x="13448353" y="7407726"/>
            <a:ext cx="162222" cy="162221"/>
          </a:xfrm>
          <a:custGeom>
            <a:rect l="0" t="0" r="0" b="0"/>
            <a:pathLst>
              <a:path w="255" h="255">
                <a:moveTo>
                  <a:pt x="162" y="162"/>
                </a:moveTo>
                <a:lnTo>
                  <a:pt x="248" y="248"/>
                </a:lnTo>
                <a:moveTo>
                  <a:pt x="7" y="7"/>
                </a:moveTo>
                <a:lnTo>
                  <a:pt x="92" y="92"/>
                </a:lnTo>
                <a:moveTo>
                  <a:pt x="162" y="92"/>
                </a:moveTo>
                <a:lnTo>
                  <a:pt x="248" y="7"/>
                </a:lnTo>
                <a:moveTo>
                  <a:pt x="7" y="248"/>
                </a:moveTo>
                <a:lnTo>
                  <a:pt x="92" y="162"/>
                </a:lnTo>
              </a:path>
            </a:pathLst>
          </a:custGeom>
          <a:noFill/>
          <a:ln w="12966" cap="flat">
            <a:solidFill>
              <a:srgbClr val="FEC21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2" name="path"/>
          <p:cNvSpPr/>
          <p:nvPr/>
        </p:nvSpPr>
        <p:spPr>
          <a:xfrm>
            <a:off x="12130468" y="8785104"/>
            <a:ext cx="162221" cy="162222"/>
          </a:xfrm>
          <a:custGeom>
            <a:rect l="0" t="0" r="0" b="0"/>
            <a:pathLst>
              <a:path w="255" h="255">
                <a:moveTo>
                  <a:pt x="162" y="162"/>
                </a:moveTo>
                <a:lnTo>
                  <a:pt x="248" y="248"/>
                </a:lnTo>
                <a:moveTo>
                  <a:pt x="7" y="7"/>
                </a:moveTo>
                <a:lnTo>
                  <a:pt x="92" y="92"/>
                </a:lnTo>
                <a:moveTo>
                  <a:pt x="162" y="92"/>
                </a:moveTo>
                <a:lnTo>
                  <a:pt x="248" y="7"/>
                </a:lnTo>
                <a:moveTo>
                  <a:pt x="7" y="248"/>
                </a:moveTo>
                <a:lnTo>
                  <a:pt x="92" y="162"/>
                </a:lnTo>
              </a:path>
            </a:pathLst>
          </a:custGeom>
          <a:noFill/>
          <a:ln w="12966" cap="flat">
            <a:solidFill>
              <a:srgbClr val="FEC21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3" name="path"/>
          <p:cNvSpPr/>
          <p:nvPr/>
        </p:nvSpPr>
        <p:spPr>
          <a:xfrm>
            <a:off x="10748011" y="6098516"/>
            <a:ext cx="162221" cy="162221"/>
          </a:xfrm>
          <a:custGeom>
            <a:rect l="0" t="0" r="0" b="0"/>
            <a:pathLst>
              <a:path w="255" h="255">
                <a:moveTo>
                  <a:pt x="92" y="162"/>
                </a:moveTo>
                <a:lnTo>
                  <a:pt x="7" y="248"/>
                </a:lnTo>
                <a:moveTo>
                  <a:pt x="248" y="7"/>
                </a:moveTo>
                <a:lnTo>
                  <a:pt x="162" y="92"/>
                </a:lnTo>
                <a:moveTo>
                  <a:pt x="162" y="162"/>
                </a:moveTo>
                <a:lnTo>
                  <a:pt x="248" y="248"/>
                </a:lnTo>
                <a:moveTo>
                  <a:pt x="7" y="7"/>
                </a:moveTo>
                <a:lnTo>
                  <a:pt x="92" y="92"/>
                </a:lnTo>
              </a:path>
            </a:pathLst>
          </a:custGeom>
          <a:noFill/>
          <a:ln w="12966" cap="flat">
            <a:solidFill>
              <a:srgbClr val="FEC21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4" name="path"/>
          <p:cNvSpPr/>
          <p:nvPr/>
        </p:nvSpPr>
        <p:spPr>
          <a:xfrm>
            <a:off x="12130468" y="5013211"/>
            <a:ext cx="162221" cy="162222"/>
          </a:xfrm>
          <a:custGeom>
            <a:rect l="0" t="0" r="0" b="0"/>
            <a:pathLst>
              <a:path w="255" h="255">
                <a:moveTo>
                  <a:pt x="162" y="162"/>
                </a:moveTo>
                <a:lnTo>
                  <a:pt x="248" y="248"/>
                </a:lnTo>
                <a:moveTo>
                  <a:pt x="7" y="7"/>
                </a:moveTo>
                <a:lnTo>
                  <a:pt x="92" y="92"/>
                </a:lnTo>
                <a:moveTo>
                  <a:pt x="162" y="92"/>
                </a:moveTo>
                <a:lnTo>
                  <a:pt x="248" y="7"/>
                </a:lnTo>
                <a:moveTo>
                  <a:pt x="7" y="248"/>
                </a:moveTo>
                <a:lnTo>
                  <a:pt x="92" y="162"/>
                </a:lnTo>
              </a:path>
            </a:pathLst>
          </a:custGeom>
          <a:noFill/>
          <a:ln w="12966" cap="flat">
            <a:solidFill>
              <a:srgbClr val="FEC21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5" name="path"/>
          <p:cNvSpPr/>
          <p:nvPr/>
        </p:nvSpPr>
        <p:spPr>
          <a:xfrm>
            <a:off x="9303098" y="6098514"/>
            <a:ext cx="162220" cy="162223"/>
          </a:xfrm>
          <a:custGeom>
            <a:rect l="0" t="0" r="0" b="0"/>
            <a:pathLst>
              <a:path w="255" h="255">
                <a:moveTo>
                  <a:pt x="162" y="162"/>
                </a:moveTo>
                <a:lnTo>
                  <a:pt x="248" y="248"/>
                </a:lnTo>
                <a:moveTo>
                  <a:pt x="7" y="7"/>
                </a:moveTo>
                <a:lnTo>
                  <a:pt x="92" y="92"/>
                </a:lnTo>
                <a:moveTo>
                  <a:pt x="162" y="92"/>
                </a:moveTo>
                <a:lnTo>
                  <a:pt x="248" y="7"/>
                </a:lnTo>
                <a:moveTo>
                  <a:pt x="7" y="248"/>
                </a:moveTo>
                <a:lnTo>
                  <a:pt x="92" y="162"/>
                </a:lnTo>
              </a:path>
            </a:pathLst>
          </a:custGeom>
          <a:noFill/>
          <a:ln w="12966" cap="flat">
            <a:solidFill>
              <a:srgbClr val="FEC21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6" name="path"/>
          <p:cNvSpPr/>
          <p:nvPr/>
        </p:nvSpPr>
        <p:spPr>
          <a:xfrm>
            <a:off x="10748011" y="7407726"/>
            <a:ext cx="162221" cy="162221"/>
          </a:xfrm>
          <a:custGeom>
            <a:rect l="0" t="0" r="0" b="0"/>
            <a:pathLst>
              <a:path w="255" h="255">
                <a:moveTo>
                  <a:pt x="162" y="162"/>
                </a:moveTo>
                <a:lnTo>
                  <a:pt x="248" y="248"/>
                </a:lnTo>
                <a:moveTo>
                  <a:pt x="7" y="7"/>
                </a:moveTo>
                <a:lnTo>
                  <a:pt x="92" y="92"/>
                </a:lnTo>
                <a:moveTo>
                  <a:pt x="162" y="92"/>
                </a:moveTo>
                <a:lnTo>
                  <a:pt x="248" y="7"/>
                </a:lnTo>
                <a:moveTo>
                  <a:pt x="7" y="248"/>
                </a:moveTo>
                <a:lnTo>
                  <a:pt x="92" y="162"/>
                </a:lnTo>
              </a:path>
            </a:pathLst>
          </a:custGeom>
          <a:noFill/>
          <a:ln w="12966" cap="flat">
            <a:solidFill>
              <a:srgbClr val="FEC21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7" name="path"/>
          <p:cNvSpPr/>
          <p:nvPr/>
        </p:nvSpPr>
        <p:spPr>
          <a:xfrm>
            <a:off x="9303098" y="8785104"/>
            <a:ext cx="162220" cy="162222"/>
          </a:xfrm>
          <a:custGeom>
            <a:rect l="0" t="0" r="0" b="0"/>
            <a:pathLst>
              <a:path w="255" h="255">
                <a:moveTo>
                  <a:pt x="162" y="162"/>
                </a:moveTo>
                <a:lnTo>
                  <a:pt x="248" y="248"/>
                </a:lnTo>
                <a:moveTo>
                  <a:pt x="7" y="7"/>
                </a:moveTo>
                <a:lnTo>
                  <a:pt x="92" y="92"/>
                </a:lnTo>
                <a:moveTo>
                  <a:pt x="162" y="92"/>
                </a:moveTo>
                <a:lnTo>
                  <a:pt x="248" y="7"/>
                </a:lnTo>
                <a:moveTo>
                  <a:pt x="7" y="248"/>
                </a:moveTo>
                <a:lnTo>
                  <a:pt x="92" y="162"/>
                </a:lnTo>
              </a:path>
            </a:pathLst>
          </a:custGeom>
          <a:noFill/>
          <a:ln w="12966" cap="flat">
            <a:solidFill>
              <a:srgbClr val="FEC21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8" name="path"/>
          <p:cNvSpPr/>
          <p:nvPr/>
        </p:nvSpPr>
        <p:spPr>
          <a:xfrm>
            <a:off x="12130468" y="7407726"/>
            <a:ext cx="162221" cy="162221"/>
          </a:xfrm>
          <a:custGeom>
            <a:rect l="0" t="0" r="0" b="0"/>
            <a:pathLst>
              <a:path w="255" h="255">
                <a:moveTo>
                  <a:pt x="162" y="162"/>
                </a:moveTo>
                <a:lnTo>
                  <a:pt x="248" y="248"/>
                </a:lnTo>
                <a:moveTo>
                  <a:pt x="7" y="7"/>
                </a:moveTo>
                <a:lnTo>
                  <a:pt x="92" y="92"/>
                </a:lnTo>
                <a:moveTo>
                  <a:pt x="162" y="92"/>
                </a:moveTo>
                <a:lnTo>
                  <a:pt x="248" y="7"/>
                </a:lnTo>
                <a:moveTo>
                  <a:pt x="7" y="248"/>
                </a:moveTo>
                <a:lnTo>
                  <a:pt x="92" y="162"/>
                </a:lnTo>
              </a:path>
            </a:pathLst>
          </a:custGeom>
          <a:noFill/>
          <a:ln w="12966" cap="flat">
            <a:solidFill>
              <a:srgbClr val="FEC21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9" name="path"/>
          <p:cNvSpPr/>
          <p:nvPr/>
        </p:nvSpPr>
        <p:spPr>
          <a:xfrm>
            <a:off x="9303098" y="7407726"/>
            <a:ext cx="162220" cy="162221"/>
          </a:xfrm>
          <a:custGeom>
            <a:rect l="0" t="0" r="0" b="0"/>
            <a:pathLst>
              <a:path w="255" h="255">
                <a:moveTo>
                  <a:pt x="162" y="162"/>
                </a:moveTo>
                <a:lnTo>
                  <a:pt x="248" y="248"/>
                </a:lnTo>
                <a:moveTo>
                  <a:pt x="7" y="7"/>
                </a:moveTo>
                <a:lnTo>
                  <a:pt x="92" y="92"/>
                </a:lnTo>
                <a:moveTo>
                  <a:pt x="162" y="92"/>
                </a:moveTo>
                <a:lnTo>
                  <a:pt x="248" y="7"/>
                </a:lnTo>
                <a:moveTo>
                  <a:pt x="7" y="248"/>
                </a:moveTo>
                <a:lnTo>
                  <a:pt x="92" y="162"/>
                </a:lnTo>
              </a:path>
            </a:pathLst>
          </a:custGeom>
          <a:noFill/>
          <a:ln w="12966" cap="flat">
            <a:solidFill>
              <a:srgbClr val="FEC21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0" name="rect"/>
          <p:cNvSpPr/>
          <p:nvPr/>
        </p:nvSpPr>
        <p:spPr>
          <a:xfrm>
            <a:off x="11225220" y="7763085"/>
            <a:ext cx="563206" cy="22021"/>
          </a:xfrm>
          <a:prstGeom prst="rect">
            <a:avLst/>
          </a:prstGeom>
          <a:solidFill>
            <a:srgbClr val="FEC210">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1" name="rect"/>
          <p:cNvSpPr/>
          <p:nvPr/>
        </p:nvSpPr>
        <p:spPr>
          <a:xfrm>
            <a:off x="11228947" y="9112405"/>
            <a:ext cx="555752" cy="22018"/>
          </a:xfrm>
          <a:prstGeom prst="rect">
            <a:avLst/>
          </a:prstGeom>
          <a:solidFill>
            <a:srgbClr val="FEC210">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2" name="rect"/>
          <p:cNvSpPr/>
          <p:nvPr/>
        </p:nvSpPr>
        <p:spPr>
          <a:xfrm>
            <a:off x="8428490" y="6423109"/>
            <a:ext cx="475107" cy="22021"/>
          </a:xfrm>
          <a:prstGeom prst="rect">
            <a:avLst/>
          </a:prstGeom>
          <a:solidFill>
            <a:srgbClr val="FEC210">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3" name="rect"/>
          <p:cNvSpPr/>
          <p:nvPr/>
        </p:nvSpPr>
        <p:spPr>
          <a:xfrm>
            <a:off x="9925248" y="7763085"/>
            <a:ext cx="475106" cy="22021"/>
          </a:xfrm>
          <a:prstGeom prst="rect">
            <a:avLst/>
          </a:prstGeom>
          <a:solidFill>
            <a:srgbClr val="FEC210">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454" name="picture 454"/>
          <p:cNvPicPr>
            <a:picLocks noChangeAspect="1"/>
          </p:cNvPicPr>
          <p:nvPr/>
        </p:nvPicPr>
        <p:blipFill>
          <a:blip r:embed="rId34"/>
          <a:stretch>
            <a:fillRect/>
          </a:stretch>
        </p:blipFill>
        <p:spPr>
          <a:xfrm rot="21600000">
            <a:off x="12448794" y="4286700"/>
            <a:ext cx="25400" cy="328917"/>
          </a:xfrm>
          <a:prstGeom prst="rect">
            <a:avLst/>
          </a:prstGeom>
        </p:spPr>
      </p:pic>
      <p:sp>
        <p:nvSpPr>
          <p:cNvPr id="455" name="rect"/>
          <p:cNvSpPr/>
          <p:nvPr/>
        </p:nvSpPr>
        <p:spPr>
          <a:xfrm>
            <a:off x="11390617" y="5049761"/>
            <a:ext cx="292786" cy="22478"/>
          </a:xfrm>
          <a:prstGeom prst="rect">
            <a:avLst/>
          </a:prstGeom>
          <a:solidFill>
            <a:srgbClr val="FEC210">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6" name="rect"/>
          <p:cNvSpPr/>
          <p:nvPr/>
        </p:nvSpPr>
        <p:spPr>
          <a:xfrm>
            <a:off x="11334712" y="5187693"/>
            <a:ext cx="240576" cy="27127"/>
          </a:xfrm>
          <a:prstGeom prst="rect">
            <a:avLst/>
          </a:prstGeom>
          <a:solidFill>
            <a:srgbClr val="FEC210">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7" name="rect"/>
          <p:cNvSpPr/>
          <p:nvPr/>
        </p:nvSpPr>
        <p:spPr>
          <a:xfrm>
            <a:off x="10010533" y="7236314"/>
            <a:ext cx="234874" cy="22021"/>
          </a:xfrm>
          <a:prstGeom prst="rect">
            <a:avLst/>
          </a:prstGeom>
          <a:solidFill>
            <a:srgbClr val="FEC210">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8" name="rect"/>
          <p:cNvSpPr/>
          <p:nvPr/>
        </p:nvSpPr>
        <p:spPr>
          <a:xfrm>
            <a:off x="10046459" y="7607579"/>
            <a:ext cx="232689" cy="22021"/>
          </a:xfrm>
          <a:prstGeom prst="rect">
            <a:avLst/>
          </a:prstGeom>
          <a:solidFill>
            <a:srgbClr val="FEC210">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459" name="picture 459"/>
          <p:cNvPicPr>
            <a:picLocks noChangeAspect="1"/>
          </p:cNvPicPr>
          <p:nvPr/>
        </p:nvPicPr>
        <p:blipFill>
          <a:blip r:embed="rId35"/>
          <a:stretch>
            <a:fillRect/>
          </a:stretch>
        </p:blipFill>
        <p:spPr>
          <a:xfrm rot="21600000">
            <a:off x="14023029" y="7438435"/>
            <a:ext cx="211035" cy="22021"/>
          </a:xfrm>
          <a:prstGeom prst="rect">
            <a:avLst/>
          </a:prstGeom>
        </p:spPr>
      </p:pic>
      <p:pic>
        <p:nvPicPr>
          <p:cNvPr id="460" name="picture 460"/>
          <p:cNvPicPr>
            <a:picLocks noChangeAspect="1"/>
          </p:cNvPicPr>
          <p:nvPr/>
        </p:nvPicPr>
        <p:blipFill>
          <a:blip r:embed="rId36"/>
          <a:stretch>
            <a:fillRect/>
          </a:stretch>
        </p:blipFill>
        <p:spPr>
          <a:xfrm rot="21600000">
            <a:off x="14091591" y="7329199"/>
            <a:ext cx="135456" cy="22021"/>
          </a:xfrm>
          <a:prstGeom prst="rect">
            <a:avLst/>
          </a:prstGeom>
        </p:spPr>
      </p:pic>
      <p:pic>
        <p:nvPicPr>
          <p:cNvPr id="461" name="picture 461"/>
          <p:cNvPicPr>
            <a:picLocks noChangeAspect="1"/>
          </p:cNvPicPr>
          <p:nvPr/>
        </p:nvPicPr>
        <p:blipFill>
          <a:blip r:embed="rId37"/>
          <a:stretch>
            <a:fillRect/>
          </a:stretch>
        </p:blipFill>
        <p:spPr>
          <a:xfrm rot="21600000">
            <a:off x="12297040" y="4438459"/>
            <a:ext cx="117005" cy="25400"/>
          </a:xfrm>
          <a:prstGeom prst="rect">
            <a:avLst/>
          </a:prstGeom>
        </p:spPr>
      </p:pic>
      <p:sp>
        <p:nvSpPr>
          <p:cNvPr id="462" name="rect"/>
          <p:cNvSpPr/>
          <p:nvPr/>
        </p:nvSpPr>
        <p:spPr>
          <a:xfrm>
            <a:off x="12508946" y="4438459"/>
            <a:ext cx="116992" cy="25400"/>
          </a:xfrm>
          <a:prstGeom prst="rect">
            <a:avLst/>
          </a:pr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3" name="rect"/>
          <p:cNvSpPr/>
          <p:nvPr/>
        </p:nvSpPr>
        <p:spPr>
          <a:xfrm>
            <a:off x="12683075" y="7607829"/>
            <a:ext cx="22021" cy="58470"/>
          </a:xfrm>
          <a:prstGeom prst="rect">
            <a:avLst/>
          </a:prstGeom>
          <a:solidFill>
            <a:srgbClr val="FEC210">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4" name="rect"/>
          <p:cNvSpPr/>
          <p:nvPr/>
        </p:nvSpPr>
        <p:spPr>
          <a:xfrm>
            <a:off x="12570779" y="7494026"/>
            <a:ext cx="49606" cy="22021"/>
          </a:xfrm>
          <a:prstGeom prst="rect">
            <a:avLst/>
          </a:prstGeom>
          <a:solidFill>
            <a:srgbClr val="FEC210">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65" name="picture 465"/>
          <p:cNvPicPr>
            <a:picLocks noChangeAspect="1"/>
          </p:cNvPicPr>
          <p:nvPr/>
        </p:nvPicPr>
        <p:blipFill>
          <a:blip r:embed="rId2"/>
          <a:stretch>
            <a:fillRect/>
          </a:stretch>
        </p:blipFill>
        <p:spPr>
          <a:xfrm rot="21600000">
            <a:off x="1406804" y="4637736"/>
            <a:ext cx="5064442" cy="3323974"/>
          </a:xfrm>
          <a:prstGeom prst="rect">
            <a:avLst/>
          </a:prstGeom>
        </p:spPr>
      </p:pic>
      <p:sp>
        <p:nvSpPr>
          <p:cNvPr id="466" name="textbox 466"/>
          <p:cNvSpPr/>
          <p:nvPr/>
        </p:nvSpPr>
        <p:spPr>
          <a:xfrm>
            <a:off x="8332796" y="6054702"/>
            <a:ext cx="6169659" cy="23183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3970" indent="8890" algn="l" rtl="0" eaLnBrk="0">
              <a:lnSpc>
                <a:spcPct val="131000"/>
              </a:lnSpc>
            </a:pPr>
            <a:r>
              <a:rPr sz="1000" spc="-80">
                <a:solidFill>
                  <a:srgbClr val="3E3E3F">
                    <a:alpha val="100000"/>
                  </a:srgbClr>
                </a:solidFill>
                <a:latin typeface="微软雅黑" panose="020b0503020204020204" charset="-122"/>
                <a:ea typeface="微软雅黑" panose="020b0503020204020204" charset="-122"/>
                <a:cs typeface="微软雅黑" panose="020b0503020204020204" charset="-122"/>
              </a:rPr>
              <a:t>以前在做决策时，用户只能根据平台显示的商户星级、评分、评价，模糊做出判断。选店上，很难直观的、量化的</a:t>
            </a:r>
            <a:r>
              <a:rPr sz="1000" spc="-70">
                <a:solidFill>
                  <a:srgbClr val="3E3E3F">
                    <a:alpha val="100000"/>
                  </a:srgbClr>
                </a:solidFill>
                <a:latin typeface="微软雅黑" panose="020b0503020204020204" charset="-122"/>
                <a:ea typeface="微软雅黑" panose="020b0503020204020204" charset="-122"/>
                <a:cs typeface="微软雅黑" panose="020b0503020204020204" charset="-122"/>
              </a:rPr>
              <a:t>获</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得 </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与期望服务相关的店铺；选项目上，难以判断服务人员的专业度，也很难了解选购服务内容流程、时长等关键指标</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以“小气泡”为例，商家基于小气泡仪(仪器) 提供服务，但不同商家通过搭配不同溶液(产品) </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、组合不同的步骤(流 </a:t>
            </a:r>
            <a:r>
              <a:rPr sz="1000" spc="-60">
                <a:solidFill>
                  <a:srgbClr val="3E3E3F">
                    <a:alpha val="100000"/>
                  </a:srgbClr>
                </a:solidFill>
                <a:latin typeface="微软雅黑" panose="020b0503020204020204" charset="-122"/>
                <a:ea typeface="微软雅黑" panose="020b0503020204020204" charset="-122"/>
                <a:cs typeface="微软雅黑" panose="020b0503020204020204" charset="-122"/>
              </a:rPr>
              <a:t>程) 导致小气泡服务的履约确定性变数较大。在决策前，用户难以进行跨店对比；操作后，用户</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对</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项目的认知程度差 </a:t>
            </a:r>
            <a:r>
              <a:rPr sz="1000" spc="-60">
                <a:solidFill>
                  <a:srgbClr val="3E3E3F">
                    <a:alpha val="100000"/>
                  </a:srgbClr>
                </a:solidFill>
                <a:latin typeface="微软雅黑" panose="020b0503020204020204" charset="-122"/>
                <a:ea typeface="微软雅黑" panose="020b0503020204020204" charset="-122"/>
                <a:cs typeface="微软雅黑" panose="020b0503020204020204" charset="-122"/>
              </a:rPr>
              <a:t>异，加之项目构成要素无统一标准，容易产生交易摩</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擦</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a:t>
            </a:r>
            <a:endParaRPr lang="en-US" altLang="en-US" sz="1000"/>
          </a:p>
          <a:p>
            <a:pPr algn="l" rtl="0" eaLnBrk="0">
              <a:lnSpc>
                <a:spcPct val="104000"/>
              </a:lnSpc>
            </a:pPr>
            <a:endParaRPr lang="en-US" altLang="en-US" sz="500"/>
          </a:p>
          <a:p>
            <a:pPr marL="13970" indent="-1270" algn="l" rtl="0" eaLnBrk="0">
              <a:lnSpc>
                <a:spcPct val="133000"/>
              </a:lnSpc>
              <a:spcBef>
                <a:spcPct val="0"/>
              </a:spcBef>
            </a:pP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标准化信息展示减少用户的决策成本。一是界面上标准化展示商户及商品关键信息。平台通过挖掘后台沉淀的海</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量数据，提升匹配用户的需求和商户的能力，提炼出关键领域和关键产品的标准化要素</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通过不断的测试和校验，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筛选出各个服务项目的基本指标，输出关键指标标准框架，打造出与用户体验一致的，可量化、可预期的平台标</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品</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服务，展示于界面之上，让用户可以清晰了解服务价格、服务质量等信息。二是评价里标准化反馈产品、服务价值</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60">
                <a:solidFill>
                  <a:srgbClr val="3E3E3F">
                    <a:alpha val="100000"/>
                  </a:srgbClr>
                </a:solidFill>
                <a:latin typeface="微软雅黑" panose="020b0503020204020204" charset="-122"/>
                <a:ea typeface="微软雅黑" panose="020b0503020204020204" charset="-122"/>
                <a:cs typeface="微软雅黑" panose="020b0503020204020204" charset="-122"/>
              </a:rPr>
              <a:t>拆分商户环境、商品质量、服务环节等各个单元，细化各对象打分原则和标准，量化不同维度的主观印象，规范</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化</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标 </a:t>
            </a:r>
            <a:r>
              <a:rPr sz="1000" spc="-60">
                <a:solidFill>
                  <a:srgbClr val="3E3E3F">
                    <a:alpha val="100000"/>
                  </a:srgbClr>
                </a:solidFill>
                <a:latin typeface="微软雅黑" panose="020b0503020204020204" charset="-122"/>
                <a:ea typeface="微软雅黑" panose="020b0503020204020204" charset="-122"/>
                <a:cs typeface="微软雅黑" panose="020b0503020204020204" charset="-122"/>
              </a:rPr>
              <a:t>准展示相关评论。通过标准化的界面信息和评论内容，帮助用户更便捷、更准确地做出选择，减少用户的</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决</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策成本。</a:t>
            </a:r>
            <a:endParaRPr lang="en-US" altLang="en-US" sz="1000"/>
          </a:p>
        </p:txBody>
      </p:sp>
      <p:sp>
        <p:nvSpPr>
          <p:cNvPr id="467" name="rect"/>
          <p:cNvSpPr/>
          <p:nvPr/>
        </p:nvSpPr>
        <p:spPr>
          <a:xfrm>
            <a:off x="8308916" y="1364501"/>
            <a:ext cx="3940937" cy="158750"/>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8" name="rect"/>
          <p:cNvSpPr/>
          <p:nvPr/>
        </p:nvSpPr>
        <p:spPr>
          <a:xfrm>
            <a:off x="8308916" y="1580402"/>
            <a:ext cx="6168265" cy="158750"/>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9" name="rect"/>
          <p:cNvSpPr/>
          <p:nvPr/>
        </p:nvSpPr>
        <p:spPr>
          <a:xfrm>
            <a:off x="8308916" y="1148599"/>
            <a:ext cx="6171421" cy="158751"/>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0" name="rect"/>
          <p:cNvSpPr/>
          <p:nvPr/>
        </p:nvSpPr>
        <p:spPr>
          <a:xfrm>
            <a:off x="8308916" y="2659910"/>
            <a:ext cx="6224111" cy="158750"/>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1" name="rect"/>
          <p:cNvSpPr/>
          <p:nvPr/>
        </p:nvSpPr>
        <p:spPr>
          <a:xfrm>
            <a:off x="8308916" y="2228107"/>
            <a:ext cx="6169674" cy="158750"/>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2" name="rect"/>
          <p:cNvSpPr/>
          <p:nvPr/>
        </p:nvSpPr>
        <p:spPr>
          <a:xfrm>
            <a:off x="8308916" y="1796304"/>
            <a:ext cx="6168476" cy="158750"/>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3" name="rect"/>
          <p:cNvSpPr/>
          <p:nvPr/>
        </p:nvSpPr>
        <p:spPr>
          <a:xfrm>
            <a:off x="8308916" y="2875812"/>
            <a:ext cx="4321936" cy="158750"/>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4" name="rect"/>
          <p:cNvSpPr/>
          <p:nvPr/>
        </p:nvSpPr>
        <p:spPr>
          <a:xfrm>
            <a:off x="8308916" y="2012205"/>
            <a:ext cx="1464443" cy="158750"/>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5" name="rect"/>
          <p:cNvSpPr/>
          <p:nvPr/>
        </p:nvSpPr>
        <p:spPr>
          <a:xfrm>
            <a:off x="8308916" y="2444008"/>
            <a:ext cx="6169666" cy="158750"/>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6" name="textbox 476"/>
          <p:cNvSpPr/>
          <p:nvPr/>
        </p:nvSpPr>
        <p:spPr>
          <a:xfrm>
            <a:off x="8332033" y="1154073"/>
            <a:ext cx="6214109" cy="18872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59000"/>
              </a:lnSpc>
            </a:pPr>
            <a:endParaRPr lang="en-US" altLang="en-US" sz="100"/>
          </a:p>
          <a:p>
            <a:pPr marL="12700" indent="3175" algn="l" rtl="0" eaLnBrk="0">
              <a:lnSpc>
                <a:spcPct val="136000"/>
              </a:lnSpc>
            </a:pP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数字化运营几乎成为每个美业店的必修课。通过良好的数字化运营，美业店可以显著增强同业竞争力，精准定位</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客户群体和价格带，提升销售额和利润，降低成本，提升品牌知名度</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等</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美业品牌的经营管理水平参差不齐，一些美业店取得了巨大进步，但仍有很多美业店尝试数字化运营后效果并不</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佳。这些运营不好的门店大都不能很好的利用线上管理工具，线上与线下割裂，做了线上推广虽然增加了流量，</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但</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线下实</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际转化率又很低。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做好美业店运营需要具备“电商+美业”思维，将线下美业门店经营的经验做法与线上平台的营</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销</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策略相结合。线   </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上运营与线下经营融合至关重要，不仅要在线上平台做  店铺运营管理，包括店铺装修、产品上架、活动策划、推</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广</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等，还要利用线上化经营管理工具，把线下的品项、员工、数据、客户等管理起来，通过线上管理工具向线下渗透</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重构线下的经营管理模式，最终形成线上运营与线下经营融</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合</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良性综合管理。   </a:t>
            </a:r>
            <a:endParaRPr lang="en-US" altLang="en-US" sz="1000"/>
          </a:p>
        </p:txBody>
      </p:sp>
      <p:pic>
        <p:nvPicPr>
          <p:cNvPr id="477" name="picture 477"/>
          <p:cNvPicPr>
            <a:picLocks noChangeAspect="1"/>
          </p:cNvPicPr>
          <p:nvPr/>
        </p:nvPicPr>
        <p:blipFill>
          <a:blip r:embed="rId3"/>
          <a:stretch>
            <a:fillRect/>
          </a:stretch>
        </p:blipFill>
        <p:spPr>
          <a:xfrm rot="21600000">
            <a:off x="6580251" y="0"/>
            <a:ext cx="1087742" cy="10475950"/>
          </a:xfrm>
          <a:prstGeom prst="rect">
            <a:avLst/>
          </a:prstGeom>
        </p:spPr>
      </p:pic>
      <p:pic>
        <p:nvPicPr>
          <p:cNvPr id="478" name="picture 478"/>
          <p:cNvPicPr>
            <a:picLocks noChangeAspect="1"/>
          </p:cNvPicPr>
          <p:nvPr/>
        </p:nvPicPr>
        <p:blipFill>
          <a:blip r:embed="rId4"/>
          <a:stretch>
            <a:fillRect/>
          </a:stretch>
        </p:blipFill>
        <p:spPr>
          <a:xfrm rot="21600000">
            <a:off x="13654723" y="10412514"/>
            <a:ext cx="1681289" cy="63436"/>
          </a:xfrm>
          <a:prstGeom prst="rect">
            <a:avLst/>
          </a:prstGeom>
        </p:spPr>
      </p:pic>
      <p:sp>
        <p:nvSpPr>
          <p:cNvPr id="479" name="textbox 479"/>
          <p:cNvSpPr/>
          <p:nvPr/>
        </p:nvSpPr>
        <p:spPr>
          <a:xfrm>
            <a:off x="8334573" y="3096919"/>
            <a:ext cx="6158229" cy="146240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2000"/>
              </a:lnSpc>
            </a:pPr>
            <a:endParaRPr lang="en-US" altLang="en-US" sz="100"/>
          </a:p>
          <a:p>
            <a:pPr marL="13335" indent="6985" algn="l" rtl="0" eaLnBrk="0">
              <a:lnSpc>
                <a:spcPct val="123000"/>
              </a:lnSpc>
            </a:pP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中小商户在技术能力比较有限的初期，由于缺乏专业人才和经验，很难做出全</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方位的店铺运营管理和营销支持，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一般都由专业的外部代运营公司代理运营。随着公司规模的逐步扩大，逐步搭建专业团队、丰富管理经验后，最后</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实现自己运</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营。</a:t>
            </a:r>
            <a:endParaRPr lang="en-US" altLang="en-US" sz="1000"/>
          </a:p>
          <a:p>
            <a:pPr marL="12700" indent="635" algn="l" rtl="0" eaLnBrk="0">
              <a:lnSpc>
                <a:spcPct val="143000"/>
              </a:lnSpc>
              <a:spcBef>
                <a:spcPts val="15"/>
              </a:spcBef>
            </a:pP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大型连锁商户一般需要配备专门的运营团队，做定制化、专业化运营。根据公司发展需求和目标，制定合适的店铺</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60">
                <a:solidFill>
                  <a:srgbClr val="3E3E3F">
                    <a:alpha val="100000"/>
                  </a:srgbClr>
                </a:solidFill>
                <a:latin typeface="微软雅黑" panose="020b0503020204020204" charset="-122"/>
                <a:ea typeface="微软雅黑" panose="020b0503020204020204" charset="-122"/>
                <a:cs typeface="微软雅黑" panose="020b0503020204020204" charset="-122"/>
              </a:rPr>
              <a:t>运营计划；根据市场需求和竞争情况优化产品，包括产品图片、描述、价格等；制定有效的推广策略，包括关键</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词</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优 </a:t>
            </a:r>
            <a:r>
              <a:rPr sz="1000" spc="-60">
                <a:solidFill>
                  <a:srgbClr val="3E3E3F">
                    <a:alpha val="100000"/>
                  </a:srgbClr>
                </a:solidFill>
                <a:latin typeface="微软雅黑" panose="020b0503020204020204" charset="-122"/>
                <a:ea typeface="微软雅黑" panose="020b0503020204020204" charset="-122"/>
                <a:cs typeface="微软雅黑" panose="020b0503020204020204" charset="-122"/>
              </a:rPr>
              <a:t>化、广告投放、社交媒体推广等；关注销售额、订单量、客户评价等关键指标，对平台的数据进行分析和挖掘，</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并</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随 </a:t>
            </a:r>
            <a:r>
              <a:rPr sz="1000" spc="-90">
                <a:solidFill>
                  <a:srgbClr val="3E3E3F">
                    <a:alpha val="100000"/>
                  </a:srgbClr>
                </a:solidFill>
                <a:latin typeface="微软雅黑" panose="020b0503020204020204" charset="-122"/>
                <a:ea typeface="微软雅黑" panose="020b0503020204020204" charset="-122"/>
                <a:cs typeface="微软雅黑" panose="020b0503020204020204" charset="-122"/>
              </a:rPr>
              <a:t>时调整策略；提供客户服务，处理退款、退货等问题；管理供应链，包括采购、仓储、物</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流</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等环节。</a:t>
            </a:r>
            <a:endParaRPr lang="en-US" altLang="en-US" sz="1000"/>
          </a:p>
        </p:txBody>
      </p:sp>
      <p:sp>
        <p:nvSpPr>
          <p:cNvPr id="480" name="textbox 480"/>
          <p:cNvSpPr/>
          <p:nvPr/>
        </p:nvSpPr>
        <p:spPr>
          <a:xfrm>
            <a:off x="886034" y="2665627"/>
            <a:ext cx="6165215" cy="12395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67000"/>
              </a:lnSpc>
            </a:pPr>
            <a:endParaRPr lang="en-US" altLang="en-US" sz="100"/>
          </a:p>
          <a:p>
            <a:pPr marL="12700" indent="0" algn="l" rtl="0" eaLnBrk="0">
              <a:lnSpc>
                <a:spcPct val="133000"/>
              </a:lnSpc>
            </a:pP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纵向细分出多个专业化轻美容赛道。随着消费者对美容需求的更加清晰化，传统的美容美</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体</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行业按照功能、部位、 </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场景等维度细分出多个专业垂类赛道。消费者对美容护肤的需求不再像从前那样盲目，尤其是新一代</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的</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90后、00 </a:t>
            </a:r>
            <a:r>
              <a:rPr sz="1000" spc="-60">
                <a:solidFill>
                  <a:srgbClr val="3E3E3F">
                    <a:alpha val="100000"/>
                  </a:srgbClr>
                </a:solidFill>
                <a:latin typeface="微软雅黑" panose="020b0503020204020204" charset="-122"/>
                <a:ea typeface="微软雅黑" panose="020b0503020204020204" charset="-122"/>
                <a:cs typeface="微软雅黑" panose="020b0503020204020204" charset="-122"/>
              </a:rPr>
              <a:t>后消费者，对美容护肤有自己的看法，相比传统美容院的过程繁琐、消费不透明，他们更喜欢“轻美容”的护肤</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简 </a:t>
            </a:r>
            <a:r>
              <a:rPr sz="1000" spc="-60">
                <a:solidFill>
                  <a:srgbClr val="3E3E3F">
                    <a:alpha val="100000"/>
                  </a:srgbClr>
                </a:solidFill>
                <a:latin typeface="微软雅黑" panose="020b0503020204020204" charset="-122"/>
                <a:ea typeface="微软雅黑" panose="020b0503020204020204" charset="-122"/>
                <a:cs typeface="微软雅黑" panose="020b0503020204020204" charset="-122"/>
              </a:rPr>
              <a:t>单便捷，追求品质化的护肤体验。按照部位细分出洗脸吧、头疗、美胸丰胸等赛道，按照功能细分出祛痘、祛疤</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等</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赛 </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道等。按照使用场景看，新的综合美容</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SPA</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应运而生，它不但为客户提供各种专业美容护理和舒适的放松</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体</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验享 </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受，还正在成为当代年轻人日常休闲的社交新选项(见图19) </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a:t>
            </a:r>
            <a:endParaRPr lang="en-US" altLang="en-US" sz="1000"/>
          </a:p>
        </p:txBody>
      </p:sp>
      <p:sp>
        <p:nvSpPr>
          <p:cNvPr id="481" name="rect"/>
          <p:cNvSpPr/>
          <p:nvPr/>
        </p:nvSpPr>
        <p:spPr>
          <a:xfrm>
            <a:off x="861010" y="1580403"/>
            <a:ext cx="6168501" cy="158751"/>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2" name="rect"/>
          <p:cNvSpPr/>
          <p:nvPr/>
        </p:nvSpPr>
        <p:spPr>
          <a:xfrm>
            <a:off x="861010" y="2228109"/>
            <a:ext cx="6168466" cy="158750"/>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3" name="rect"/>
          <p:cNvSpPr/>
          <p:nvPr/>
        </p:nvSpPr>
        <p:spPr>
          <a:xfrm>
            <a:off x="861010" y="1148599"/>
            <a:ext cx="6168263" cy="158751"/>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4" name="rect"/>
          <p:cNvSpPr/>
          <p:nvPr/>
        </p:nvSpPr>
        <p:spPr>
          <a:xfrm>
            <a:off x="861010" y="1364501"/>
            <a:ext cx="6168494" cy="158751"/>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5" name="rect"/>
          <p:cNvSpPr/>
          <p:nvPr/>
        </p:nvSpPr>
        <p:spPr>
          <a:xfrm>
            <a:off x="861010" y="1796305"/>
            <a:ext cx="6168721" cy="158750"/>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6" name="rect"/>
          <p:cNvSpPr/>
          <p:nvPr/>
        </p:nvSpPr>
        <p:spPr>
          <a:xfrm>
            <a:off x="861010" y="2012207"/>
            <a:ext cx="6171462" cy="158751"/>
          </a:xfrm>
          <a:prstGeom prst="rect">
            <a:avLst/>
          </a:prstGeom>
          <a:solidFill>
            <a:srgbClr val="FFD100">
              <a:alpha val="3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7" name="textbox 487"/>
          <p:cNvSpPr/>
          <p:nvPr/>
        </p:nvSpPr>
        <p:spPr>
          <a:xfrm>
            <a:off x="884891" y="1154327"/>
            <a:ext cx="6127750" cy="12395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67000"/>
              </a:lnSpc>
            </a:pPr>
            <a:endParaRPr lang="en-US" altLang="en-US" sz="100"/>
          </a:p>
          <a:p>
            <a:pPr marL="14605" indent="-1905" algn="l" rtl="0" eaLnBrk="0">
              <a:lnSpc>
                <a:spcPct val="133000"/>
              </a:lnSpc>
            </a:pP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横向拓展服务范围至轻医美领域。随着社会的进步和人们对美的需求不断增长，传统的美容行业已经无法满足人</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们对美的追求。相比生活美容，轻医美可以更快、更显著的实现变美效果，近几年传统生活美容的客户快速向轻医</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美分流。为了适应市场结构的变化，很多传统生美企业主动转型，开拓轻医美业务板块，实现生美轻医美双美联合</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60">
                <a:solidFill>
                  <a:srgbClr val="3E3E3F">
                    <a:alpha val="100000"/>
                  </a:srgbClr>
                </a:solidFill>
                <a:latin typeface="微软雅黑" panose="020b0503020204020204" charset="-122"/>
                <a:ea typeface="微软雅黑" panose="020b0503020204020204" charset="-122"/>
                <a:cs typeface="微软雅黑" panose="020b0503020204020204" charset="-122"/>
              </a:rPr>
              <a:t>专科业态。原有生美的人、货、场被重构，产品和服务的外延随之拓展，与消费者的链接越来越深入、多元。生</a:t>
            </a:r>
            <a:r>
              <a:rPr sz="1000" spc="-50">
                <a:solidFill>
                  <a:srgbClr val="3E3E3F">
                    <a:alpha val="100000"/>
                  </a:srgbClr>
                </a:solidFill>
                <a:latin typeface="微软雅黑" panose="020b0503020204020204" charset="-122"/>
                <a:ea typeface="微软雅黑" panose="020b0503020204020204" charset="-122"/>
                <a:cs typeface="微软雅黑" panose="020b0503020204020204" charset="-122"/>
              </a:rPr>
              <a:t>美</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一 </a:t>
            </a:r>
            <a:r>
              <a:rPr sz="1000" spc="-20">
                <a:solidFill>
                  <a:srgbClr val="3E3E3F">
                    <a:alpha val="100000"/>
                  </a:srgbClr>
                </a:solidFill>
                <a:latin typeface="微软雅黑" panose="020b0503020204020204" charset="-122"/>
                <a:ea typeface="微软雅黑" panose="020b0503020204020204" charset="-122"/>
                <a:cs typeface="微软雅黑" panose="020b0503020204020204" charset="-122"/>
              </a:rPr>
              <a:t>方面为轻医美引流拓客，另一方面为轻医美做项目后期修复，双美融合满足客户变美需求的闭环供给，使顾客</a:t>
            </a: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在</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 </a:t>
            </a:r>
            <a:r>
              <a:rPr sz="1000" spc="-40">
                <a:solidFill>
                  <a:srgbClr val="3E3E3F">
                    <a:alpha val="100000"/>
                  </a:srgbClr>
                </a:solidFill>
                <a:latin typeface="微软雅黑" panose="020b0503020204020204" charset="-122"/>
                <a:ea typeface="微软雅黑" panose="020b0503020204020204" charset="-122"/>
                <a:cs typeface="微软雅黑" panose="020b0503020204020204" charset="-122"/>
              </a:rPr>
              <a:t>门店内形成消费循环，提升机构盈利能力。生活美容医疗化，医疗美容生活化，或将成为轻型医疗美容与生活美</a:t>
            </a:r>
            <a:r>
              <a:rPr sz="1000" spc="-30">
                <a:solidFill>
                  <a:srgbClr val="3E3E3F">
                    <a:alpha val="100000"/>
                  </a:srgbClr>
                </a:solidFill>
                <a:latin typeface="微软雅黑" panose="020b0503020204020204" charset="-122"/>
                <a:ea typeface="微软雅黑" panose="020b0503020204020204" charset="-122"/>
                <a:cs typeface="微软雅黑" panose="020b0503020204020204" charset="-122"/>
              </a:rPr>
              <a:t>容</a:t>
            </a:r>
            <a:endParaRPr lang="en-US" altLang="en-US" sz="1000"/>
          </a:p>
        </p:txBody>
      </p:sp>
      <p:sp>
        <p:nvSpPr>
          <p:cNvPr id="488" name="textbox 488"/>
          <p:cNvSpPr/>
          <p:nvPr/>
        </p:nvSpPr>
        <p:spPr>
          <a:xfrm>
            <a:off x="8329244" y="5215797"/>
            <a:ext cx="4391659" cy="5924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3000"/>
              </a:lnSpc>
            </a:pPr>
            <a:endParaRPr lang="en-US" altLang="en-US" sz="100"/>
          </a:p>
          <a:p>
            <a:pPr marL="245110" algn="l" rtl="0" eaLnBrk="0">
              <a:lnSpc>
                <a:spcPct val="85000"/>
              </a:lnSpc>
              <a:tabLst>
                <a:tab pos="366395"/>
              </a:tabLst>
            </a:pPr>
            <a:r>
              <a:rPr sz="2000" spc="0">
                <a:solidFill>
                  <a:srgbClr val="FCB814">
                    <a:alpha val="100000"/>
                  </a:srgbClr>
                </a:solidFill>
                <a:latin typeface="微软雅黑" panose="020b0503020204020204" charset="-122"/>
                <a:ea typeface="微软雅黑" panose="020b0503020204020204" charset="-122"/>
                <a:cs typeface="微软雅黑" panose="020b0503020204020204" charset="-122"/>
              </a:rPr>
              <a:t>	</a:t>
            </a:r>
            <a:r>
              <a:rPr sz="2000" spc="-90">
                <a:ln w="3175" cap="flat" cmpd="sng">
                  <a:solidFill>
                    <a:srgbClr val="FCB814">
                      <a:alpha val="100000"/>
                    </a:srgbClr>
                  </a:solidFill>
                  <a:prstDash val="solid"/>
                  <a:miter lim="0"/>
                </a:ln>
                <a:solidFill>
                  <a:srgbClr val="FCB814">
                    <a:alpha val="100000"/>
                  </a:srgbClr>
                </a:solidFill>
                <a:latin typeface="微软雅黑" panose="020b0503020204020204" charset="-122"/>
                <a:ea typeface="微软雅黑" panose="020b0503020204020204" charset="-122"/>
                <a:cs typeface="微软雅黑" panose="020b0503020204020204" charset="-122"/>
              </a:rPr>
              <a:t>平台信息标准化减少用户决策成</a:t>
            </a:r>
            <a:r>
              <a:rPr sz="2000" spc="-60">
                <a:ln w="3175" cap="flat" cmpd="sng">
                  <a:solidFill>
                    <a:srgbClr val="FCB814">
                      <a:alpha val="100000"/>
                    </a:srgbClr>
                  </a:solidFill>
                  <a:prstDash val="solid"/>
                  <a:miter lim="0"/>
                </a:ln>
                <a:solidFill>
                  <a:srgbClr val="FCB814">
                    <a:alpha val="100000"/>
                  </a:srgbClr>
                </a:solidFill>
                <a:latin typeface="微软雅黑" panose="020b0503020204020204" charset="-122"/>
                <a:ea typeface="微软雅黑" panose="020b0503020204020204" charset="-122"/>
                <a:cs typeface="微软雅黑" panose="020b0503020204020204" charset="-122"/>
              </a:rPr>
              <a:t>本</a:t>
            </a:r>
            <a:r>
              <a:rPr sz="2000" spc="0">
                <a:ln w="3175" cap="flat" cmpd="sng">
                  <a:solidFill>
                    <a:srgbClr val="FCB814">
                      <a:alpha val="100000"/>
                    </a:srgbClr>
                  </a:solidFill>
                  <a:prstDash val="solid"/>
                  <a:miter lim="0"/>
                </a:ln>
                <a:solidFill>
                  <a:srgbClr val="FCB814">
                    <a:alpha val="100000"/>
                  </a:srgbClr>
                </a:solidFill>
                <a:latin typeface="微软雅黑" panose="020b0503020204020204" charset="-122"/>
                <a:ea typeface="微软雅黑" panose="020b0503020204020204" charset="-122"/>
                <a:cs typeface="微软雅黑" panose="020b0503020204020204" charset="-122"/>
              </a:rPr>
              <a:t>、</a:t>
            </a:r>
            <a:endParaRPr lang="en-US" altLang="en-US" sz="2000"/>
          </a:p>
          <a:p>
            <a:pPr marL="360680" algn="l" rtl="0" eaLnBrk="0">
              <a:lnSpc>
                <a:spcPct val="86000"/>
              </a:lnSpc>
              <a:spcBef>
                <a:spcPts val="345"/>
              </a:spcBef>
            </a:pPr>
            <a:r>
              <a:rPr sz="2000" spc="-10">
                <a:ln w="3175" cap="flat" cmpd="sng">
                  <a:solidFill>
                    <a:srgbClr val="FCB814">
                      <a:alpha val="100000"/>
                    </a:srgbClr>
                  </a:solidFill>
                  <a:prstDash val="solid"/>
                  <a:miter lim="0"/>
                </a:ln>
                <a:solidFill>
                  <a:srgbClr val="FCB814">
                    <a:alpha val="100000"/>
                  </a:srgbClr>
                </a:solidFill>
                <a:latin typeface="微软雅黑" panose="020b0503020204020204" charset="-122"/>
                <a:ea typeface="微软雅黑" panose="020b0503020204020204" charset="-122"/>
                <a:cs typeface="微软雅黑" panose="020b0503020204020204" charset="-122"/>
              </a:rPr>
              <a:t>促进商户供</a:t>
            </a:r>
            <a:r>
              <a:rPr sz="2000" spc="0">
                <a:ln w="3175" cap="flat" cmpd="sng">
                  <a:solidFill>
                    <a:srgbClr val="FCB814">
                      <a:alpha val="100000"/>
                    </a:srgbClr>
                  </a:solidFill>
                  <a:prstDash val="solid"/>
                  <a:miter lim="0"/>
                </a:ln>
                <a:solidFill>
                  <a:srgbClr val="FCB814">
                    <a:alpha val="100000"/>
                  </a:srgbClr>
                </a:solidFill>
                <a:latin typeface="微软雅黑" panose="020b0503020204020204" charset="-122"/>
                <a:ea typeface="微软雅黑" panose="020b0503020204020204" charset="-122"/>
                <a:cs typeface="微软雅黑" panose="020b0503020204020204" charset="-122"/>
              </a:rPr>
              <a:t>给质量升级</a:t>
            </a:r>
            <a:endParaRPr lang="en-US" altLang="en-US" sz="2000"/>
          </a:p>
        </p:txBody>
      </p:sp>
      <p:pic>
        <p:nvPicPr>
          <p:cNvPr id="489" name="picture 489"/>
          <p:cNvPicPr>
            <a:picLocks noChangeAspect="1"/>
          </p:cNvPicPr>
          <p:nvPr/>
        </p:nvPicPr>
        <p:blipFill>
          <a:blip r:embed="rId5"/>
          <a:stretch>
            <a:fillRect/>
          </a:stretch>
        </p:blipFill>
        <p:spPr>
          <a:xfrm rot="21600000">
            <a:off x="8341944" y="5228842"/>
            <a:ext cx="232295" cy="268223"/>
          </a:xfrm>
          <a:prstGeom prst="rect">
            <a:avLst/>
          </a:prstGeom>
        </p:spPr>
      </p:pic>
      <p:sp>
        <p:nvSpPr>
          <p:cNvPr id="490" name="textbox 490"/>
          <p:cNvSpPr/>
          <p:nvPr/>
        </p:nvSpPr>
        <p:spPr>
          <a:xfrm>
            <a:off x="881341" y="618983"/>
            <a:ext cx="3669029" cy="3409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245110" algn="l" rtl="0" eaLnBrk="0">
              <a:lnSpc>
                <a:spcPts val="2480"/>
              </a:lnSpc>
              <a:tabLst>
                <a:tab pos="365125"/>
              </a:tabLst>
            </a:pPr>
            <a:r>
              <a:rPr sz="2000" spc="0">
                <a:solidFill>
                  <a:srgbClr val="FCB814">
                    <a:alpha val="100000"/>
                  </a:srgbClr>
                </a:solidFill>
                <a:latin typeface="微软雅黑" panose="020b0503020204020204" charset="-122"/>
                <a:ea typeface="微软雅黑" panose="020b0503020204020204" charset="-122"/>
                <a:cs typeface="微软雅黑" panose="020b0503020204020204" charset="-122"/>
              </a:rPr>
              <a:t>	</a:t>
            </a:r>
            <a:r>
              <a:rPr sz="2000" spc="-10">
                <a:ln w="3175" cap="flat" cmpd="sng">
                  <a:solidFill>
                    <a:srgbClr val="FCB814">
                      <a:alpha val="100000"/>
                    </a:srgbClr>
                  </a:solidFill>
                  <a:prstDash val="solid"/>
                  <a:miter lim="0"/>
                </a:ln>
                <a:solidFill>
                  <a:srgbClr val="FCB814">
                    <a:alpha val="100000"/>
                  </a:srgbClr>
                </a:solidFill>
                <a:latin typeface="微软雅黑" panose="020b0503020204020204" charset="-122"/>
                <a:ea typeface="微软雅黑" panose="020b0503020204020204" charset="-122"/>
                <a:cs typeface="微软雅黑" panose="020b0503020204020204" charset="-122"/>
              </a:rPr>
              <a:t>横向边界延伸，纵向</a:t>
            </a:r>
            <a:r>
              <a:rPr sz="2000" spc="0">
                <a:ln w="3175" cap="flat" cmpd="sng">
                  <a:solidFill>
                    <a:srgbClr val="FCB814">
                      <a:alpha val="100000"/>
                    </a:srgbClr>
                  </a:solidFill>
                  <a:prstDash val="solid"/>
                  <a:miter lim="0"/>
                </a:ln>
                <a:solidFill>
                  <a:srgbClr val="FCB814">
                    <a:alpha val="100000"/>
                  </a:srgbClr>
                </a:solidFill>
                <a:latin typeface="微软雅黑" panose="020b0503020204020204" charset="-122"/>
                <a:ea typeface="微软雅黑" panose="020b0503020204020204" charset="-122"/>
                <a:cs typeface="微软雅黑" panose="020b0503020204020204" charset="-122"/>
              </a:rPr>
              <a:t>赛道细分</a:t>
            </a:r>
            <a:endParaRPr lang="en-US" altLang="en-US" sz="2000"/>
          </a:p>
        </p:txBody>
      </p:sp>
      <p:pic>
        <p:nvPicPr>
          <p:cNvPr id="491" name="picture 491"/>
          <p:cNvPicPr>
            <a:picLocks noChangeAspect="1"/>
          </p:cNvPicPr>
          <p:nvPr/>
        </p:nvPicPr>
        <p:blipFill>
          <a:blip r:embed="rId6"/>
          <a:stretch>
            <a:fillRect/>
          </a:stretch>
        </p:blipFill>
        <p:spPr>
          <a:xfrm rot="21600000">
            <a:off x="894041" y="667591"/>
            <a:ext cx="232295" cy="268223"/>
          </a:xfrm>
          <a:prstGeom prst="rect">
            <a:avLst/>
          </a:prstGeom>
        </p:spPr>
      </p:pic>
      <p:sp>
        <p:nvSpPr>
          <p:cNvPr id="492" name="textbox 492"/>
          <p:cNvSpPr/>
          <p:nvPr/>
        </p:nvSpPr>
        <p:spPr>
          <a:xfrm>
            <a:off x="8329244" y="654289"/>
            <a:ext cx="3923029" cy="3187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3000"/>
              </a:lnSpc>
            </a:pPr>
            <a:endParaRPr lang="en-US" altLang="en-US" sz="100"/>
          </a:p>
          <a:p>
            <a:pPr marL="245110" algn="l" rtl="0" eaLnBrk="0">
              <a:lnSpc>
                <a:spcPct val="86000"/>
              </a:lnSpc>
              <a:tabLst>
                <a:tab pos="363220"/>
              </a:tabLst>
            </a:pPr>
            <a:r>
              <a:rPr sz="2000" spc="0">
                <a:solidFill>
                  <a:srgbClr val="FCB814">
                    <a:alpha val="100000"/>
                  </a:srgbClr>
                </a:solidFill>
                <a:latin typeface="微软雅黑" panose="020b0503020204020204" charset="-122"/>
                <a:ea typeface="微软雅黑" panose="020b0503020204020204" charset="-122"/>
                <a:cs typeface="微软雅黑" panose="020b0503020204020204" charset="-122"/>
              </a:rPr>
              <a:t>	</a:t>
            </a:r>
            <a:r>
              <a:rPr sz="2000" spc="-10">
                <a:ln w="3175" cap="flat" cmpd="sng">
                  <a:solidFill>
                    <a:srgbClr val="FCB814">
                      <a:alpha val="100000"/>
                    </a:srgbClr>
                  </a:solidFill>
                  <a:prstDash val="solid"/>
                  <a:miter lim="0"/>
                </a:ln>
                <a:solidFill>
                  <a:srgbClr val="FCB814">
                    <a:alpha val="100000"/>
                  </a:srgbClr>
                </a:solidFill>
                <a:latin typeface="微软雅黑" panose="020b0503020204020204" charset="-122"/>
                <a:ea typeface="微软雅黑" panose="020b0503020204020204" charset="-122"/>
                <a:cs typeface="微软雅黑" panose="020b0503020204020204" charset="-122"/>
              </a:rPr>
              <a:t>数字化运营成为</a:t>
            </a:r>
            <a:r>
              <a:rPr sz="2000" spc="0">
                <a:ln w="3175" cap="flat" cmpd="sng">
                  <a:solidFill>
                    <a:srgbClr val="FCB814">
                      <a:alpha val="100000"/>
                    </a:srgbClr>
                  </a:solidFill>
                  <a:prstDash val="solid"/>
                  <a:miter lim="0"/>
                </a:ln>
                <a:solidFill>
                  <a:srgbClr val="FCB814">
                    <a:alpha val="100000"/>
                  </a:srgbClr>
                </a:solidFill>
                <a:latin typeface="微软雅黑" panose="020b0503020204020204" charset="-122"/>
                <a:ea typeface="微软雅黑" panose="020b0503020204020204" charset="-122"/>
                <a:cs typeface="微软雅黑" panose="020b0503020204020204" charset="-122"/>
              </a:rPr>
              <a:t>美业店的必修课</a:t>
            </a:r>
            <a:endParaRPr lang="en-US" altLang="en-US" sz="2000"/>
          </a:p>
        </p:txBody>
      </p:sp>
      <p:pic>
        <p:nvPicPr>
          <p:cNvPr id="493" name="picture 493"/>
          <p:cNvPicPr>
            <a:picLocks noChangeAspect="1"/>
          </p:cNvPicPr>
          <p:nvPr/>
        </p:nvPicPr>
        <p:blipFill>
          <a:blip r:embed="rId7"/>
          <a:stretch>
            <a:fillRect/>
          </a:stretch>
        </p:blipFill>
        <p:spPr>
          <a:xfrm rot="21600000">
            <a:off x="8341944" y="667591"/>
            <a:ext cx="232295" cy="268223"/>
          </a:xfrm>
          <a:prstGeom prst="rect">
            <a:avLst/>
          </a:prstGeom>
        </p:spPr>
      </p:pic>
      <p:sp>
        <p:nvSpPr>
          <p:cNvPr id="494" name="textbox 494"/>
          <p:cNvSpPr/>
          <p:nvPr/>
        </p:nvSpPr>
        <p:spPr>
          <a:xfrm>
            <a:off x="12557522" y="9880667"/>
            <a:ext cx="1905000" cy="1358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8000"/>
              </a:lnSpc>
            </a:pPr>
            <a:endParaRPr lang="en-US" altLang="en-US" sz="100"/>
          </a:p>
          <a:p>
            <a:pPr marL="12700" algn="l" rtl="0" eaLnBrk="0">
              <a:lnSpc>
                <a:spcPct val="86000"/>
              </a:lnSpc>
            </a:pPr>
            <a:r>
              <a:rPr sz="800" spc="10">
                <a:solidFill>
                  <a:srgbClr val="57585A">
                    <a:alpha val="100000"/>
                  </a:srgbClr>
                </a:solidFill>
                <a:latin typeface="微软雅黑" panose="020b0503020204020204" charset="-122"/>
                <a:ea typeface="微软雅黑" panose="020b0503020204020204" charset="-122"/>
                <a:cs typeface="微软雅黑" panose="020b0503020204020204" charset="-122"/>
              </a:rPr>
              <a:t>中</a:t>
            </a:r>
            <a:r>
              <a:rPr sz="800" spc="0">
                <a:solidFill>
                  <a:srgbClr val="57585A">
                    <a:alpha val="100000"/>
                  </a:srgbClr>
                </a:solidFill>
                <a:latin typeface="微软雅黑" panose="020b0503020204020204" charset="-122"/>
                <a:ea typeface="微软雅黑" panose="020b0503020204020204" charset="-122"/>
                <a:cs typeface="微软雅黑" panose="020b0503020204020204" charset="-122"/>
              </a:rPr>
              <a:t>国美容美体行业发展报告(2023)        13</a:t>
            </a:r>
            <a:endParaRPr lang="en-US" altLang="en-US" sz="800"/>
          </a:p>
        </p:txBody>
      </p:sp>
      <p:sp>
        <p:nvSpPr>
          <p:cNvPr id="495" name="path"/>
          <p:cNvSpPr/>
          <p:nvPr/>
        </p:nvSpPr>
        <p:spPr>
          <a:xfrm>
            <a:off x="14201733" y="9893367"/>
            <a:ext cx="25400" cy="103517"/>
          </a:xfrm>
          <a:custGeom>
            <a:rect l="0" t="0" r="0" b="0"/>
            <a:pathLst>
              <a:path w="40" h="163">
                <a:moveTo>
                  <a:pt x="20" y="0"/>
                </a:moveTo>
                <a:lnTo>
                  <a:pt x="20" y="163"/>
                </a:lnTo>
              </a:path>
            </a:pathLst>
          </a:custGeom>
          <a:noFill/>
          <a:ln w="25400" cap="flat">
            <a:solidFill>
              <a:srgbClr val="57585A">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6" name="textbox 496"/>
          <p:cNvSpPr/>
          <p:nvPr/>
        </p:nvSpPr>
        <p:spPr>
          <a:xfrm>
            <a:off x="884561" y="9880667"/>
            <a:ext cx="1905000" cy="1358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8000"/>
              </a:lnSpc>
            </a:pPr>
            <a:endParaRPr lang="en-US" altLang="en-US" sz="100"/>
          </a:p>
          <a:p>
            <a:pPr marL="12700" algn="l" rtl="0" eaLnBrk="0">
              <a:lnSpc>
                <a:spcPct val="86000"/>
              </a:lnSpc>
            </a:pPr>
            <a:r>
              <a:rPr sz="800" spc="10">
                <a:solidFill>
                  <a:srgbClr val="57585A">
                    <a:alpha val="100000"/>
                  </a:srgbClr>
                </a:solidFill>
                <a:latin typeface="微软雅黑" panose="020b0503020204020204" charset="-122"/>
                <a:ea typeface="微软雅黑" panose="020b0503020204020204" charset="-122"/>
                <a:cs typeface="微软雅黑" panose="020b0503020204020204" charset="-122"/>
              </a:rPr>
              <a:t>中</a:t>
            </a:r>
            <a:r>
              <a:rPr sz="800" spc="0">
                <a:solidFill>
                  <a:srgbClr val="57585A">
                    <a:alpha val="100000"/>
                  </a:srgbClr>
                </a:solidFill>
                <a:latin typeface="微软雅黑" panose="020b0503020204020204" charset="-122"/>
                <a:ea typeface="微软雅黑" panose="020b0503020204020204" charset="-122"/>
                <a:cs typeface="微软雅黑" panose="020b0503020204020204" charset="-122"/>
              </a:rPr>
              <a:t>国美容美体行业发展报告(2023)        12</a:t>
            </a:r>
            <a:endParaRPr lang="en-US" altLang="en-US" sz="800"/>
          </a:p>
        </p:txBody>
      </p:sp>
      <p:sp>
        <p:nvSpPr>
          <p:cNvPr id="497" name="path"/>
          <p:cNvSpPr/>
          <p:nvPr/>
        </p:nvSpPr>
        <p:spPr>
          <a:xfrm>
            <a:off x="2528774" y="9893367"/>
            <a:ext cx="25400" cy="103517"/>
          </a:xfrm>
          <a:custGeom>
            <a:rect l="0" t="0" r="0" b="0"/>
            <a:pathLst>
              <a:path w="40" h="163">
                <a:moveTo>
                  <a:pt x="20" y="0"/>
                </a:moveTo>
                <a:lnTo>
                  <a:pt x="20" y="163"/>
                </a:lnTo>
              </a:path>
            </a:pathLst>
          </a:custGeom>
          <a:noFill/>
          <a:ln w="25400" cap="flat">
            <a:solidFill>
              <a:srgbClr val="57585A">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8" name="textbox 498"/>
          <p:cNvSpPr/>
          <p:nvPr/>
        </p:nvSpPr>
        <p:spPr>
          <a:xfrm>
            <a:off x="861010" y="2444011"/>
            <a:ext cx="1210944" cy="172085"/>
          </a:xfrm>
          <a:prstGeom prst="rect">
            <a:avLst/>
          </a:prstGeom>
          <a:solidFill>
            <a:srgbClr val="FFD100">
              <a:alpha val="39607"/>
            </a:srgbClr>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4000"/>
              </a:lnSpc>
            </a:pPr>
            <a:endParaRPr lang="en-US" altLang="en-US" sz="100"/>
          </a:p>
          <a:p>
            <a:pPr marL="37465" algn="l" rtl="0" eaLnBrk="0">
              <a:lnSpc>
                <a:spcPct val="86000"/>
              </a:lnSpc>
            </a:pPr>
            <a:r>
              <a:rPr sz="1000" spc="-10">
                <a:solidFill>
                  <a:srgbClr val="3E3E3F">
                    <a:alpha val="100000"/>
                  </a:srgbClr>
                </a:solidFill>
                <a:latin typeface="微软雅黑" panose="020b0503020204020204" charset="-122"/>
                <a:ea typeface="微软雅黑" panose="020b0503020204020204" charset="-122"/>
                <a:cs typeface="微软雅黑" panose="020b0503020204020204" charset="-122"/>
              </a:rPr>
              <a:t>相结合的</a:t>
            </a:r>
            <a:r>
              <a:rPr sz="1000" spc="0">
                <a:solidFill>
                  <a:srgbClr val="3E3E3F">
                    <a:alpha val="100000"/>
                  </a:srgbClr>
                </a:solidFill>
                <a:latin typeface="微软雅黑" panose="020b0503020204020204" charset="-122"/>
                <a:ea typeface="微软雅黑" panose="020b0503020204020204" charset="-122"/>
                <a:cs typeface="微软雅黑" panose="020b0503020204020204" charset="-122"/>
              </a:rPr>
              <a:t>发展趋势。</a:t>
            </a:r>
            <a:endParaRPr lang="en-US" altLang="en-US" sz="1000"/>
          </a:p>
        </p:txBody>
      </p:sp>
      <p:sp>
        <p:nvSpPr>
          <p:cNvPr id="499" name="textbox 499"/>
          <p:cNvSpPr/>
          <p:nvPr/>
        </p:nvSpPr>
        <p:spPr>
          <a:xfrm>
            <a:off x="3185784" y="8244475"/>
            <a:ext cx="1514475" cy="1200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88000"/>
              </a:lnSpc>
            </a:pPr>
            <a:r>
              <a:rPr sz="700" spc="-30">
                <a:solidFill>
                  <a:srgbClr val="57585A">
                    <a:alpha val="100000"/>
                  </a:srgbClr>
                </a:solidFill>
                <a:latin typeface="微软雅黑" panose="020b0503020204020204" charset="-122"/>
                <a:ea typeface="微软雅黑" panose="020b0503020204020204" charset="-122"/>
                <a:cs typeface="微软雅黑" panose="020b0503020204020204" charset="-122"/>
              </a:rPr>
              <a:t>图19 生美纵向赛道细分，横向边界</a:t>
            </a:r>
            <a:r>
              <a:rPr sz="700" spc="0">
                <a:solidFill>
                  <a:srgbClr val="57585A">
                    <a:alpha val="100000"/>
                  </a:srgbClr>
                </a:solidFill>
                <a:latin typeface="微软雅黑" panose="020b0503020204020204" charset="-122"/>
                <a:ea typeface="微软雅黑" panose="020b0503020204020204" charset="-122"/>
                <a:cs typeface="微软雅黑" panose="020b0503020204020204" charset="-122"/>
              </a:rPr>
              <a:t>延伸</a:t>
            </a:r>
            <a:endParaRPr lang="en-US" altLang="en-US" sz="7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4065886" cy="9205595"/>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https://d.book118.com/968017137052006030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satMod val="110000"/>
                <a:lumMod val="105000"/>
                <a:tint val="67000"/>
              </a:schemeClr>
            </a:gs>
            <a:gs pos="50000">
              <a:schemeClr val="phClr">
                <a:lumMod val="105000"/>
                <a:satMod val="103000"/>
                <a:tint val="73000"/>
              </a:schemeClr>
            </a:gs>
            <a:gs pos="100000">
              <a:schemeClr val="phClr">
                <a:satMod val="105000"/>
                <a:lumMod val="109000"/>
                <a:tint val="81000"/>
              </a:schemeClr>
            </a:gs>
          </a:gsLst>
          <a:lin ang="5400000" scaled="0"/>
        </a:gradFill>
        <a:gradFill rotWithShape="1">
          <a:gsLst>
            <a:gs pos="0">
              <a:schemeClr val="phClr">
                <a:satMod val="103000"/>
                <a:lumMod val="102000"/>
                <a:shade val="94000"/>
              </a:schemeClr>
            </a:gs>
            <a:gs pos="50000">
              <a:schemeClr val="phClr">
                <a:lumMod val="110000"/>
                <a:satMod val="100000"/>
                <a:tint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237</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微软雅黑</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2024-09-06T18:14:23.999</cp:lastPrinted>
  <dcterms:created xsi:type="dcterms:W3CDTF">2024-09-06T10:14:24Z</dcterms:created>
  <dcterms:modified xsi:type="dcterms:W3CDTF">2024-09-06T10:14:25Z</dcterms:modified>
</cp:coreProperties>
</file>