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28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7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D7942-DF35-401F-AE11-138605B86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948B0-64E8-450B-A6FE-FDB3B7A38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87A13-351B-4005-A9EA-08271A5F7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16C130-17C1-4774-A26E-681184F16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123595-AD36-4E58-B9B3-B9E067772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17A064-64D3-4827-9AB1-707D1B1BD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905DF2-0E40-49F0-82E1-9219C898E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3E4A65-A6B7-4F4F-BE7F-4E086DCB6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BAA180-C74E-4D8A-9E90-E09B539AE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68856-FFC1-41CC-840A-CC2BF4A88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4FB2B-3EC4-412B-B85D-1595BC03F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274" r:id="rId2"/>
    <p:sldLayoutId id="2147484275" r:id="rId3"/>
    <p:sldLayoutId id="2147484276" r:id="rId4"/>
    <p:sldLayoutId id="2147484277" r:id="rId5"/>
    <p:sldLayoutId id="2147484278" r:id="rId6"/>
    <p:sldLayoutId id="2147484279" r:id="rId7"/>
    <p:sldLayoutId id="2147484280" r:id="rId8"/>
    <p:sldLayoutId id="2147484281" r:id="rId9"/>
    <p:sldLayoutId id="2147484282" r:id="rId10"/>
    <p:sldLayoutId id="214748428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tags" Target="../tags/tag100.xml" /><Relationship Id="rId20" Type="http://schemas.openxmlformats.org/officeDocument/2006/relationships/tags" Target="../tags/tag118.xml" /><Relationship Id="rId21" Type="http://schemas.openxmlformats.org/officeDocument/2006/relationships/tags" Target="../tags/tag119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2607104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艺术与审美教育主题班会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班会背景和目的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介绍班会背景</a:t>
            </a:r>
            <a:endParaRPr lang="zh-CN" altLang="en-US"/>
          </a:p>
        </p:txBody>
      </p:sp>
      <p:sp>
        <p:nvSpPr>
          <p:cNvPr id="104891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12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当前教育环境下，学生对于艺术和审美方面的知识普遍缺乏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1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通过班会的形式，让学生了解艺术与审美的关系，提高审美素养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2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24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班会旨在引导学生发现生活中的美，培养其创造力和想象力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26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班会将结合实际案例，让学生更好地理解艺术与审美的内涵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阐述班会目的和意义</a:t>
            </a:r>
            <a:endParaRPr lang="zh-CN" altLang="en-US"/>
          </a:p>
        </p:txBody>
      </p:sp>
      <p:sp>
        <p:nvSpPr>
          <p:cNvPr id="1048968" name="Freeform 27"/>
          <p:cNvSpPr/>
          <p:nvPr>
            <p:custDataLst>
              <p:tags r:id="rId2"/>
            </p:custDataLst>
          </p:nvPr>
        </p:nvSpPr>
        <p:spPr bwMode="auto">
          <a:xfrm>
            <a:off x="1524000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0" name="矩形: 圆角 32"/>
          <p:cNvSpPr/>
          <p:nvPr>
            <p:custDataLst>
              <p:tags r:id="rId3"/>
            </p:custDataLst>
          </p:nvPr>
        </p:nvSpPr>
        <p:spPr>
          <a:xfrm flipH="1">
            <a:off x="1640511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2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1524000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74" name="正文"/>
          <p:cNvSpPr txBox="1"/>
          <p:nvPr>
            <p:custDataLst>
              <p:tags r:id="rId5"/>
            </p:custDataLst>
          </p:nvPr>
        </p:nvSpPr>
        <p:spPr>
          <a:xfrm>
            <a:off x="1761659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目的：提高学生们的审美能力和艺术素养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76" name="标题"/>
          <p:cNvSpPr txBox="1"/>
          <p:nvPr>
            <p:custDataLst>
              <p:tags r:id="rId6"/>
            </p:custDataLst>
          </p:nvPr>
        </p:nvSpPr>
        <p:spPr>
          <a:xfrm>
            <a:off x="1586603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8" name="Freeform 27"/>
          <p:cNvSpPr/>
          <p:nvPr>
            <p:custDataLst>
              <p:tags r:id="rId7"/>
            </p:custDataLst>
          </p:nvPr>
        </p:nvSpPr>
        <p:spPr bwMode="auto">
          <a:xfrm>
            <a:off x="4091874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0" name="矩形: 圆角 38"/>
          <p:cNvSpPr/>
          <p:nvPr>
            <p:custDataLst>
              <p:tags r:id="rId8"/>
            </p:custDataLst>
          </p:nvPr>
        </p:nvSpPr>
        <p:spPr>
          <a:xfrm flipH="1">
            <a:off x="4208385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2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4091874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84" name="正文"/>
          <p:cNvSpPr txBox="1"/>
          <p:nvPr>
            <p:custDataLst>
              <p:tags r:id="rId10"/>
            </p:custDataLst>
          </p:nvPr>
        </p:nvSpPr>
        <p:spPr>
          <a:xfrm>
            <a:off x="4329533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意义：培养学生们的创造力和想象力，促进全面发展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86" name="标题"/>
          <p:cNvSpPr txBox="1"/>
          <p:nvPr>
            <p:custDataLst>
              <p:tags r:id="rId11"/>
            </p:custDataLst>
          </p:nvPr>
        </p:nvSpPr>
        <p:spPr>
          <a:xfrm>
            <a:off x="4154477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Freeform 27"/>
          <p:cNvSpPr/>
          <p:nvPr>
            <p:custDataLst>
              <p:tags r:id="rId12"/>
            </p:custDataLst>
          </p:nvPr>
        </p:nvSpPr>
        <p:spPr bwMode="auto">
          <a:xfrm>
            <a:off x="6659749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0" name="矩形: 圆角 68"/>
          <p:cNvSpPr/>
          <p:nvPr>
            <p:custDataLst>
              <p:tags r:id="rId13"/>
            </p:custDataLst>
          </p:nvPr>
        </p:nvSpPr>
        <p:spPr>
          <a:xfrm flipH="1">
            <a:off x="6776260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2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659749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94" name="正文"/>
          <p:cNvSpPr txBox="1"/>
          <p:nvPr>
            <p:custDataLst>
              <p:tags r:id="rId15"/>
            </p:custDataLst>
          </p:nvPr>
        </p:nvSpPr>
        <p:spPr>
          <a:xfrm>
            <a:off x="6897408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价值：通过艺术与审美的教育，引导学生们关注生活中的美好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96" name="标题"/>
          <p:cNvSpPr txBox="1"/>
          <p:nvPr>
            <p:custDataLst>
              <p:tags r:id="rId16"/>
            </p:custDataLst>
          </p:nvPr>
        </p:nvSpPr>
        <p:spPr>
          <a:xfrm>
            <a:off x="6722352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8" name="Freeform 27"/>
          <p:cNvSpPr/>
          <p:nvPr>
            <p:custDataLst>
              <p:tags r:id="rId17"/>
            </p:custDataLst>
          </p:nvPr>
        </p:nvSpPr>
        <p:spPr bwMode="auto">
          <a:xfrm>
            <a:off x="9227623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0" name="矩形: 圆角 74"/>
          <p:cNvSpPr/>
          <p:nvPr>
            <p:custDataLst>
              <p:tags r:id="rId18"/>
            </p:custDataLst>
          </p:nvPr>
        </p:nvSpPr>
        <p:spPr>
          <a:xfrm flipH="1">
            <a:off x="9344714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2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227623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04" name="正文"/>
          <p:cNvSpPr txBox="1"/>
          <p:nvPr>
            <p:custDataLst>
              <p:tags r:id="rId20"/>
            </p:custDataLst>
          </p:nvPr>
        </p:nvSpPr>
        <p:spPr>
          <a:xfrm>
            <a:off x="9465282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重点：强调班会的目的和意义，激发学生们对艺术与审美的兴趣和热情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06" name="标题"/>
          <p:cNvSpPr txBox="1"/>
          <p:nvPr>
            <p:custDataLst>
              <p:tags r:id="rId21"/>
            </p:custDataLst>
          </p:nvPr>
        </p:nvSpPr>
        <p:spPr>
          <a:xfrm>
            <a:off x="9290806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艺术与审美教育的重要性</a:t>
            </a:r>
            <a:endParaRPr lang="zh-CN" altLang="en-US"/>
          </a:p>
        </p:txBody>
      </p:sp>
      <p:sp>
        <p:nvSpPr>
          <p:cNvPr id="10490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艺术对个人发展的影响</a:t>
            </a:r>
            <a:endParaRPr lang="zh-CN" altLang="en-US"/>
          </a:p>
        </p:txBody>
      </p:sp>
      <p:sp>
        <p:nvSpPr>
          <p:cNvPr id="1049100" name="弧形 58"/>
          <p:cNvSpPr/>
          <p:nvPr>
            <p:custDataLst>
              <p:tags r:id="rId2"/>
            </p:custDataLst>
          </p:nvPr>
        </p:nvSpPr>
        <p:spPr>
          <a:xfrm>
            <a:off x="8244348" y="2216274"/>
            <a:ext cx="3110172" cy="3110172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弧形 57"/>
          <p:cNvSpPr/>
          <p:nvPr>
            <p:custDataLst>
              <p:tags r:id="rId3"/>
            </p:custDataLst>
          </p:nvPr>
        </p:nvSpPr>
        <p:spPr>
          <a:xfrm>
            <a:off x="1524000" y="2216274"/>
            <a:ext cx="3110172" cy="3110172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椭圆 22"/>
          <p:cNvSpPr/>
          <p:nvPr>
            <p:custDataLst>
              <p:tags r:id="rId4"/>
            </p:custDataLst>
          </p:nvPr>
        </p:nvSpPr>
        <p:spPr>
          <a:xfrm>
            <a:off x="8550085" y="2463216"/>
            <a:ext cx="2615568" cy="261556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椭圆 23"/>
          <p:cNvSpPr/>
          <p:nvPr>
            <p:custDataLst>
              <p:tags r:id="rId5"/>
            </p:custDataLst>
          </p:nvPr>
        </p:nvSpPr>
        <p:spPr>
          <a:xfrm>
            <a:off x="8896140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正文"/>
          <p:cNvSpPr txBox="1"/>
          <p:nvPr>
            <p:custDataLst>
              <p:tags r:id="rId6"/>
            </p:custDataLst>
          </p:nvPr>
        </p:nvSpPr>
        <p:spPr>
          <a:xfrm>
            <a:off x="8955776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增强自信心：艺术教育鼓励学生展示自己的作品，提供了一个展示自我才能的平台，有助于增强自信心和自尊心。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10" name="椭圆 24"/>
          <p:cNvSpPr/>
          <p:nvPr>
            <p:custDataLst>
              <p:tags r:id="rId7"/>
            </p:custDataLst>
          </p:nvPr>
        </p:nvSpPr>
        <p:spPr>
          <a:xfrm>
            <a:off x="6370445" y="2463216"/>
            <a:ext cx="2615568" cy="261556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椭圆 25"/>
          <p:cNvSpPr/>
          <p:nvPr>
            <p:custDataLst>
              <p:tags r:id="rId8"/>
            </p:custDataLst>
          </p:nvPr>
        </p:nvSpPr>
        <p:spPr>
          <a:xfrm>
            <a:off x="6715660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正文"/>
          <p:cNvSpPr txBox="1"/>
          <p:nvPr>
            <p:custDataLst>
              <p:tags r:id="rId9"/>
            </p:custDataLst>
          </p:nvPr>
        </p:nvSpPr>
        <p:spPr>
          <a:xfrm>
            <a:off x="6776135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促进情感表达：艺术是一种情感表达的方式，通过艺术教育，学生可以更好地理解和表达自己的情感，增强情感素养。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椭圆 7"/>
          <p:cNvSpPr/>
          <p:nvPr>
            <p:custDataLst>
              <p:tags r:id="rId10"/>
            </p:custDataLst>
          </p:nvPr>
        </p:nvSpPr>
        <p:spPr>
          <a:xfrm>
            <a:off x="4190805" y="2463216"/>
            <a:ext cx="2615568" cy="261556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椭圆 9"/>
          <p:cNvSpPr/>
          <p:nvPr>
            <p:custDataLst>
              <p:tags r:id="rId11"/>
            </p:custDataLst>
          </p:nvPr>
        </p:nvSpPr>
        <p:spPr>
          <a:xfrm>
            <a:off x="4536019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正文"/>
          <p:cNvSpPr txBox="1"/>
          <p:nvPr>
            <p:custDataLst>
              <p:tags r:id="rId12"/>
            </p:custDataLst>
          </p:nvPr>
        </p:nvSpPr>
        <p:spPr>
          <a:xfrm>
            <a:off x="4596495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提高审美水平：艺术教育让学生接触各种美的形式，学会欣赏和评价艺术作品，从而提高审美水平和个人品味。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22" name="椭圆 5"/>
          <p:cNvSpPr/>
          <p:nvPr>
            <p:custDataLst>
              <p:tags r:id="rId13"/>
            </p:custDataLst>
          </p:nvPr>
        </p:nvSpPr>
        <p:spPr>
          <a:xfrm>
            <a:off x="1763382" y="2463216"/>
            <a:ext cx="2615568" cy="261556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椭圆 4"/>
          <p:cNvSpPr/>
          <p:nvPr>
            <p:custDataLst>
              <p:tags r:id="rId14"/>
            </p:custDataLst>
          </p:nvPr>
        </p:nvSpPr>
        <p:spPr>
          <a:xfrm>
            <a:off x="2108597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正文"/>
          <p:cNvSpPr txBox="1"/>
          <p:nvPr>
            <p:custDataLst>
              <p:tags r:id="rId15"/>
            </p:custDataLst>
          </p:nvPr>
        </p:nvSpPr>
        <p:spPr>
          <a:xfrm>
            <a:off x="2169073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培养创造力：艺术教育鼓励学生发挥想象力，探索不同的创作方式，有助于培养创新思维和解决问题的能力。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审美教育在教育体系中的作用</a:t>
            </a:r>
            <a:endParaRPr lang="zh-CN" altLang="en-US"/>
          </a:p>
        </p:txBody>
      </p:sp>
      <p:sp>
        <p:nvSpPr>
          <p:cNvPr id="1049162" name="圆角矩形 5"/>
          <p:cNvSpPr/>
          <p:nvPr>
            <p:custDataLst>
              <p:tags r:id="rId2"/>
            </p:custDataLst>
          </p:nvPr>
        </p:nvSpPr>
        <p:spPr>
          <a:xfrm>
            <a:off x="1545051" y="1691761"/>
            <a:ext cx="2288329" cy="420001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圆角矩形 3"/>
          <p:cNvSpPr/>
          <p:nvPr>
            <p:custDataLst>
              <p:tags r:id="rId3"/>
            </p:custDataLst>
          </p:nvPr>
        </p:nvSpPr>
        <p:spPr>
          <a:xfrm>
            <a:off x="1524000" y="1650228"/>
            <a:ext cx="2288329" cy="420001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文本框 5"/>
          <p:cNvSpPr txBox="1"/>
          <p:nvPr>
            <p:custDataLst>
              <p:tags r:id="rId4"/>
            </p:custDataLst>
          </p:nvPr>
        </p:nvSpPr>
        <p:spPr>
          <a:xfrm>
            <a:off x="1682169" y="1985341"/>
            <a:ext cx="1971422" cy="276169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提升学生的审美素养：通过艺术作品的欣赏和创作，培养学生的审美感知和审美创造力。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圆角矩形 16"/>
          <p:cNvSpPr/>
          <p:nvPr>
            <p:custDataLst>
              <p:tags r:id="rId5"/>
            </p:custDataLst>
          </p:nvPr>
        </p:nvSpPr>
        <p:spPr>
          <a:xfrm>
            <a:off x="1687858" y="4908621"/>
            <a:ext cx="616176" cy="616745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6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170" name="圆角矩形 12"/>
          <p:cNvSpPr/>
          <p:nvPr>
            <p:custDataLst>
              <p:tags r:id="rId6"/>
            </p:custDataLst>
          </p:nvPr>
        </p:nvSpPr>
        <p:spPr>
          <a:xfrm>
            <a:off x="4053565" y="1691761"/>
            <a:ext cx="2288329" cy="420001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圆角矩形 13"/>
          <p:cNvSpPr/>
          <p:nvPr>
            <p:custDataLst>
              <p:tags r:id="rId7"/>
            </p:custDataLst>
          </p:nvPr>
        </p:nvSpPr>
        <p:spPr>
          <a:xfrm>
            <a:off x="4027393" y="1650228"/>
            <a:ext cx="2288329" cy="420001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圆角矩形 15"/>
          <p:cNvSpPr/>
          <p:nvPr>
            <p:custDataLst>
              <p:tags r:id="rId8"/>
            </p:custDataLst>
          </p:nvPr>
        </p:nvSpPr>
        <p:spPr>
          <a:xfrm>
            <a:off x="4236199" y="4913173"/>
            <a:ext cx="616176" cy="616745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6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176" name="文本框 10"/>
          <p:cNvSpPr txBox="1"/>
          <p:nvPr>
            <p:custDataLst>
              <p:tags r:id="rId9"/>
            </p:custDataLst>
          </p:nvPr>
        </p:nvSpPr>
        <p:spPr>
          <a:xfrm>
            <a:off x="4186700" y="1989893"/>
            <a:ext cx="1970284" cy="276169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促进学生的全面发展：审美教育能够激发学生的想象力和创造力，提高学生的综合素质。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圆角矩形 5"/>
          <p:cNvSpPr/>
          <p:nvPr>
            <p:custDataLst>
              <p:tags r:id="rId10"/>
            </p:custDataLst>
          </p:nvPr>
        </p:nvSpPr>
        <p:spPr>
          <a:xfrm>
            <a:off x="6556958" y="1691761"/>
            <a:ext cx="2288329" cy="420001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圆角矩形 3"/>
          <p:cNvSpPr/>
          <p:nvPr>
            <p:custDataLst>
              <p:tags r:id="rId11"/>
            </p:custDataLst>
          </p:nvPr>
        </p:nvSpPr>
        <p:spPr>
          <a:xfrm>
            <a:off x="6535906" y="1650228"/>
            <a:ext cx="2288329" cy="420001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文本框 23"/>
          <p:cNvSpPr txBox="1"/>
          <p:nvPr>
            <p:custDataLst>
              <p:tags r:id="rId12"/>
            </p:custDataLst>
          </p:nvPr>
        </p:nvSpPr>
        <p:spPr>
          <a:xfrm>
            <a:off x="6694075" y="1985341"/>
            <a:ext cx="1971422" cy="276169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培养学生的情感表达：通过艺术作品的表达和交流，培养学生的情感表达和沟通能力。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圆角矩形 16"/>
          <p:cNvSpPr/>
          <p:nvPr>
            <p:custDataLst>
              <p:tags r:id="rId13"/>
            </p:custDataLst>
          </p:nvPr>
        </p:nvSpPr>
        <p:spPr>
          <a:xfrm>
            <a:off x="6699765" y="4908621"/>
            <a:ext cx="616176" cy="616745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6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186" name="圆角矩形 12"/>
          <p:cNvSpPr/>
          <p:nvPr>
            <p:custDataLst>
              <p:tags r:id="rId14"/>
            </p:custDataLst>
          </p:nvPr>
        </p:nvSpPr>
        <p:spPr>
          <a:xfrm>
            <a:off x="9065471" y="1691761"/>
            <a:ext cx="2288329" cy="420001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圆角矩形 13"/>
          <p:cNvSpPr/>
          <p:nvPr>
            <p:custDataLst>
              <p:tags r:id="rId15"/>
            </p:custDataLst>
          </p:nvPr>
        </p:nvSpPr>
        <p:spPr>
          <a:xfrm>
            <a:off x="9039299" y="1650228"/>
            <a:ext cx="2288329" cy="420001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圆角矩形 15"/>
          <p:cNvSpPr/>
          <p:nvPr>
            <p:custDataLst>
              <p:tags r:id="rId16"/>
            </p:custDataLst>
          </p:nvPr>
        </p:nvSpPr>
        <p:spPr>
          <a:xfrm>
            <a:off x="9248105" y="4913173"/>
            <a:ext cx="616176" cy="616745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6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192" name="文本框 32"/>
          <p:cNvSpPr txBox="1"/>
          <p:nvPr>
            <p:custDataLst>
              <p:tags r:id="rId17"/>
            </p:custDataLst>
          </p:nvPr>
        </p:nvSpPr>
        <p:spPr>
          <a:xfrm>
            <a:off x="9198606" y="1989893"/>
            <a:ext cx="1970284" cy="2761698"/>
          </a:xfrm>
          <a:prstGeom prst="rect">
            <a:avLst/>
          </a:prstGeom>
          <a:noFill/>
        </p:spPr>
        <p:txBody>
          <a:bodyPr wrap="square" rtlCol="0" anchor="t" anchorCtr="0">
            <a:normAutofit fontScale="8434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传承和弘扬中华优秀传统文化：通过欣赏和传承中华优秀传统文化，培养学生的文化自信和民族自豪感。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艺术与审美教育对社会的贡献</a:t>
            </a:r>
            <a:endParaRPr lang="zh-CN" altLang="en-US"/>
          </a:p>
        </p:txBody>
      </p:sp>
      <p:sp>
        <p:nvSpPr>
          <p:cNvPr id="104922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提升社会审美水平：艺术与审美教育能够培养人们对美的感知和欣赏能力，进而提升整个社会的审美水平。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增强社会凝聚力：艺术具有跨越文化和语言界限的特性，通过审美教育可以促进不同群体之间的交流与理解，增强社会的凝聚力和稳定性。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2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推动经济发展：艺术与审美教育可以促进文化创意产业的发展，为经济增长提供新的动力和就业机会。</a:t>
            </a:r>
            <a:endParaRPr sz="12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2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促进文化传承与创新：艺术作为文化的重要组成部分，通过审美教育能够传承和弘扬优秀文化，同时激发人们的创新精神。</a:t>
            </a:r>
            <a:endParaRPr lang="zh-CN" altLang="en-US" sz="12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艺术与审美教育的实践方法</a:t>
            </a:r>
            <a:endParaRPr lang="zh-CN" altLang="en-US"/>
          </a:p>
        </p:txBody>
      </p:sp>
      <p:sp>
        <p:nvSpPr>
          <p:cNvPr id="10493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https://d.book118.com/968026071043006032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2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5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Montserrat ExtraBold</vt:lpstr>
      <vt:lpstr>宋体</vt:lpstr>
      <vt:lpstr>Office Theme</vt:lpstr>
      <vt:lpstr>艺术与审美教育主题班会</vt:lpstr>
      <vt:lpstr>目录</vt:lpstr>
      <vt:lpstr>添加章节标题</vt:lpstr>
      <vt:lpstr>班会背景和目的</vt:lpstr>
      <vt:lpstr>PowerPoint Presentation</vt:lpstr>
      <vt:lpstr>介绍班会背景</vt:lpstr>
      <vt:lpstr>阐述班会目的和意义</vt:lpstr>
      <vt:lpstr>艺术与审美教育的重要性</vt:lpstr>
      <vt:lpstr>PowerPoint Presentation</vt:lpstr>
      <vt:lpstr>艺术对个人发展的影响</vt:lpstr>
      <vt:lpstr>审美教育在教育体系中的作用</vt:lpstr>
      <vt:lpstr>艺术与审美教育对社会的贡献</vt:lpstr>
      <vt:lpstr>艺术与审美教育的实践方法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2024-09-09T16:31:50.645</cp:lastPrinted>
  <dcterms:created xsi:type="dcterms:W3CDTF">2024-09-09T08:31:50Z</dcterms:created>
  <dcterms:modified xsi:type="dcterms:W3CDTF">2024-09-09T08:31:52Z</dcterms:modified>
</cp:coreProperties>
</file>