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A3FE3-C63C-445A-A8F4-68D989FEF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033B1-6865-4F79-A2A2-9D7F8D402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D36B7-8778-421F-9D1A-CBE8BB50F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066D2-C2FA-405B-BB4F-B4070D454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174AE0-2BD1-405C-AB84-FB00CA6CC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3783FC-087C-49EB-9029-B7B244A26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19A342-895A-400C-B096-F9CBF3AEC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5366F0-8CCF-4171-8BAE-54006F231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A353F-4DA2-45AD-9430-556F6587B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35473-6538-40C4-B515-E9AAEAF40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D3A01-DE98-454E-A414-ECFB7E7C0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pn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3612607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垃圾发电十大品牌简介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2023-12-01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十大品牌介绍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品牌排名依据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行业前景与挑战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垃圾发电是指利用垃圾作为燃料进行发电的过程。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垃圾发电技术是通过将垃圾进行分类、处理、燃烧等步骤，将其转化为热能、电能等能源形式。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垃圾发电具有环保、节能、资源化利用等优势，是解决城市垃圾问题的重要手段之一。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垃圾发电的定义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垃圾发电起源于20世纪初，随着城市化进程的加速和垃圾数量的不断增加，垃圾发电技术得到了广泛应用。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在我国，垃圾发电行业起步较晚，但发展迅速，目前已经有多家企业从事垃圾发电业务。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垃圾发电技术的发展经历了从传统焚烧到现代化、高效化、清洁化的过程，目前已经进入了智能化、绿色化的发展阶段。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4779590" y="1569037"/>
            <a:ext cx="2635072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垃圾发电的发展历程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同时，随着可再生能源的不断发展和应用，垃圾发电将会与其他可再生能源进行结合，形成更加高效、环保的能源利用体系。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随着环保意识的增强和技术的不断发展，垃圾发电将会更加受到重视，成为未来城市垃圾处理的重要发展方向。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未来，垃圾发电技术将不断升级，智能化、绿色化、资源化利用将成为行业发展的主要趋势。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7545" r="7545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垃圾发电的未来趋势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十大品牌介绍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成立时间：1992年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经营范围：城市固体废物、危险废物、境外废物和一般工业废弃物的资源化利用和无害化处理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注册资本：150000万元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垃圾发电领域地位：国内领先的垃圾发电企业之一，拥有强大的研发和创新能力，处于行业领先地位。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3059" b="3059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北控环境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注册资本：80000万元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经营范围：城市固体废物、危险废物、一般工业废弃物和城市污水处理等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垃圾发电领域地位：国内重要的垃圾发电企业之一，拥有强大的资金实力和运营能力，处于行业领先地位。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成立时间：1999年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首创环境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成立时间：1993年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经营范围：城市固体废物、危险废物、一般工业废弃物和城市污水处理等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垃圾发电领域地位：国内领先的垃圾发电企业之一，拥有先进的设备和运营经验，处于行业领先地位。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注册资本：100000万元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上海环境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成立时间：1993年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958" r="19958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7833" r="7833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经营范围：城市固体废物、危险废物、一般工业废弃物和城市污水处理等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注册资本：75000万元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垃圾发电领域地位：国内重要的垃圾发电企业之一，拥有丰富的项目经验和优秀的运营能力，处于行业领先地位。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粤丰环保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成立时间：2000年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经营范围：城市固体废物、危险废物、一般工业废弃物和城市污水处理等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绿色动力</a:t>
            </a:r>
          </a:p>
        </p:txBody>
      </p:sp>
      <p:sp>
        <p:nvSpPr>
          <p:cNvPr id="35" name="AutoShape 35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注册资本：50000万元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垃圾发电领域地位：国内领先的垃圾发电企业之一，拥有先进的技术和设备，处于行业领先地位。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1193" y="1864630"/>
            <a:ext cx="1981395" cy="1981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2575" y="1864630"/>
            <a:ext cx="1983513" cy="1981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1193" y="3581415"/>
            <a:ext cx="1981395" cy="198120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42575" y="3581415"/>
            <a:ext cx="1981200" cy="1981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8900000">
            <a:off x="3624072" y="2766441"/>
            <a:ext cx="366236" cy="366236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8900000">
            <a:off x="3626168" y="4474750"/>
            <a:ext cx="361950" cy="368332"/>
          </a:xfrm>
          <a:prstGeom prst="halfFram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100000">
            <a:off x="7946707" y="2652141"/>
            <a:ext cx="366236" cy="364141"/>
          </a:xfrm>
          <a:prstGeom prst="halfFram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8100000">
            <a:off x="7900225" y="4476845"/>
            <a:ext cx="366236" cy="366236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4719762" y="2575338"/>
            <a:ext cx="806157" cy="502634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38812" y="4320698"/>
            <a:ext cx="806157" cy="502634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440778" y="2594388"/>
            <a:ext cx="806157" cy="502634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431253" y="4320698"/>
            <a:ext cx="806157" cy="502634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04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伟明环保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9768" y="2224510"/>
            <a:ext cx="2622255" cy="14763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成立时间：1998年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9768" y="3993169"/>
            <a:ext cx="2619375" cy="133149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注册资本：65000万元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519601" y="2167360"/>
            <a:ext cx="2619375" cy="134738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经营范围：城市固体废物、危险废物、一般工业废弃物和城市污水处理等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519601" y="3993169"/>
            <a:ext cx="2619375" cy="133149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垃圾发电领域地位：国内重要的垃圾发电企业之一，拥有丰富的项目经验和优秀的运营能力，处于行业领先地位。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4522" y="2531459"/>
            <a:ext cx="5465731" cy="432692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5400000">
            <a:off x="5083588" y="2428875"/>
            <a:ext cx="2157222" cy="3839813"/>
          </a:xfrm>
          <a:prstGeom prst="rtTriangl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5083588" y="2428875"/>
            <a:ext cx="2157222" cy="3839813"/>
          </a:xfrm>
          <a:prstGeom prst="rtTriangl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849314" y="1714331"/>
            <a:ext cx="1062671" cy="10626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13983" y="1470891"/>
            <a:ext cx="1062671" cy="106267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16875" y="3799454"/>
            <a:ext cx="1062671" cy="1062671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655784" y="4366838"/>
            <a:ext cx="1062671" cy="106055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9996313">
            <a:off x="8264280" y="2461589"/>
            <a:ext cx="330233" cy="330233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700000">
            <a:off x="8391174" y="4714005"/>
            <a:ext cx="330233" cy="330233"/>
          </a:xfrm>
          <a:prstGeom prst="rtTriangl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16200000">
            <a:off x="3670661" y="2533563"/>
            <a:ext cx="330233" cy="330233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3500000">
            <a:off x="3179546" y="4165673"/>
            <a:ext cx="330233" cy="330233"/>
          </a:xfrm>
          <a:prstGeom prst="rtTriangl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436781" y="4104989"/>
            <a:ext cx="450342" cy="450342"/>
          </a:xfrm>
          <a:custGeom>
            <a:rect l="l" t="t" r="r" b="b"/>
            <a:pathLst>
              <a:path w="289" h="288">
                <a:moveTo>
                  <a:pt x="144" y="0"/>
                </a:moveTo>
                <a:cubicBezTo>
                  <a:pt x="65" y="0"/>
                  <a:pt x="0" y="64"/>
                  <a:pt x="0" y="144"/>
                </a:cubicBezTo>
                <a:cubicBezTo>
                  <a:pt x="0" y="223"/>
                  <a:pt x="65" y="288"/>
                  <a:pt x="144" y="288"/>
                </a:cubicBezTo>
                <a:cubicBezTo>
                  <a:pt x="224" y="288"/>
                  <a:pt x="289" y="223"/>
                  <a:pt x="289" y="144"/>
                </a:cubicBezTo>
                <a:cubicBezTo>
                  <a:pt x="289" y="64"/>
                  <a:pt x="224" y="0"/>
                  <a:pt x="144" y="0"/>
                </a:cubicBezTo>
                <a:close/>
                <a:moveTo>
                  <a:pt x="144" y="252"/>
                </a:moveTo>
                <a:cubicBezTo>
                  <a:pt x="85" y="252"/>
                  <a:pt x="36" y="203"/>
                  <a:pt x="36" y="144"/>
                </a:cubicBezTo>
                <a:cubicBezTo>
                  <a:pt x="36" y="84"/>
                  <a:pt x="85" y="36"/>
                  <a:pt x="144" y="36"/>
                </a:cubicBezTo>
                <a:cubicBezTo>
                  <a:pt x="204" y="36"/>
                  <a:pt x="253" y="84"/>
                  <a:pt x="253" y="144"/>
                </a:cubicBezTo>
                <a:cubicBezTo>
                  <a:pt x="253" y="203"/>
                  <a:pt x="204" y="252"/>
                  <a:pt x="144" y="252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2530221" y="4198429"/>
            <a:ext cx="266414" cy="266414"/>
          </a:xfrm>
          <a:custGeom>
            <a:rect l="l" t="t" r="r" b="b"/>
            <a:pathLst>
              <a:path w="172" h="172">
                <a:moveTo>
                  <a:pt x="86" y="0"/>
                </a:moveTo>
                <a:cubicBezTo>
                  <a:pt x="38" y="0"/>
                  <a:pt x="0" y="38"/>
                  <a:pt x="0" y="86"/>
                </a:cubicBezTo>
                <a:cubicBezTo>
                  <a:pt x="0" y="133"/>
                  <a:pt x="38" y="172"/>
                  <a:pt x="86" y="172"/>
                </a:cubicBezTo>
                <a:cubicBezTo>
                  <a:pt x="133" y="172"/>
                  <a:pt x="172" y="133"/>
                  <a:pt x="172" y="86"/>
                </a:cubicBezTo>
                <a:cubicBezTo>
                  <a:pt x="172" y="38"/>
                  <a:pt x="133" y="0"/>
                  <a:pt x="86" y="0"/>
                </a:cubicBezTo>
                <a:close/>
                <a:moveTo>
                  <a:pt x="63" y="58"/>
                </a:moveTo>
                <a:cubicBezTo>
                  <a:pt x="53" y="67"/>
                  <a:pt x="43" y="85"/>
                  <a:pt x="39" y="93"/>
                </a:cubicBezTo>
                <a:cubicBezTo>
                  <a:pt x="24" y="82"/>
                  <a:pt x="24" y="82"/>
                  <a:pt x="24" y="82"/>
                </a:cubicBezTo>
                <a:cubicBezTo>
                  <a:pt x="24" y="81"/>
                  <a:pt x="24" y="80"/>
                  <a:pt x="24" y="79"/>
                </a:cubicBezTo>
                <a:cubicBezTo>
                  <a:pt x="24" y="51"/>
                  <a:pt x="55" y="20"/>
                  <a:pt x="83" y="20"/>
                </a:cubicBezTo>
                <a:cubicBezTo>
                  <a:pt x="84" y="20"/>
                  <a:pt x="86" y="20"/>
                  <a:pt x="87" y="20"/>
                </a:cubicBezTo>
                <a:cubicBezTo>
                  <a:pt x="97" y="34"/>
                  <a:pt x="97" y="34"/>
                  <a:pt x="97" y="34"/>
                </a:cubicBezTo>
                <a:cubicBezTo>
                  <a:pt x="88" y="39"/>
                  <a:pt x="74" y="46"/>
                  <a:pt x="63" y="58"/>
                </a:cubicBezTo>
                <a:close/>
                <a:moveTo>
                  <a:pt x="112" y="128"/>
                </a:moveTo>
                <a:cubicBezTo>
                  <a:pt x="104" y="128"/>
                  <a:pt x="98" y="122"/>
                  <a:pt x="98" y="114"/>
                </a:cubicBezTo>
                <a:cubicBezTo>
                  <a:pt x="98" y="106"/>
                  <a:pt x="104" y="100"/>
                  <a:pt x="112" y="100"/>
                </a:cubicBezTo>
                <a:cubicBezTo>
                  <a:pt x="119" y="100"/>
                  <a:pt x="126" y="106"/>
                  <a:pt x="126" y="114"/>
                </a:cubicBezTo>
                <a:cubicBezTo>
                  <a:pt x="126" y="122"/>
                  <a:pt x="119" y="128"/>
                  <a:pt x="112" y="128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150779" y="4673485"/>
            <a:ext cx="307562" cy="258128"/>
          </a:xfrm>
          <a:custGeom>
            <a:rect l="l" t="t" r="r" b="b"/>
            <a:pathLst>
              <a:path w="196" h="167">
                <a:moveTo>
                  <a:pt x="134" y="102"/>
                </a:moveTo>
                <a:cubicBezTo>
                  <a:pt x="134" y="87"/>
                  <a:pt x="196" y="34"/>
                  <a:pt x="196" y="34"/>
                </a:cubicBezTo>
                <a:cubicBezTo>
                  <a:pt x="164" y="48"/>
                  <a:pt x="117" y="44"/>
                  <a:pt x="76" y="22"/>
                </a:cubicBezTo>
                <a:cubicBezTo>
                  <a:pt x="35" y="0"/>
                  <a:pt x="0" y="2"/>
                  <a:pt x="0" y="2"/>
                </a:cubicBezTo>
                <a:cubicBezTo>
                  <a:pt x="0" y="137"/>
                  <a:pt x="0" y="137"/>
                  <a:pt x="0" y="137"/>
                </a:cubicBezTo>
                <a:cubicBezTo>
                  <a:pt x="2" y="136"/>
                  <a:pt x="11" y="133"/>
                  <a:pt x="39" y="135"/>
                </a:cubicBezTo>
                <a:cubicBezTo>
                  <a:pt x="73" y="139"/>
                  <a:pt x="160" y="167"/>
                  <a:pt x="191" y="160"/>
                </a:cubicBezTo>
                <a:cubicBezTo>
                  <a:pt x="191" y="160"/>
                  <a:pt x="134" y="112"/>
                  <a:pt x="134" y="102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76579" y="4676152"/>
            <a:ext cx="38481" cy="444913"/>
          </a:xfrm>
          <a:prstGeom prst="rect">
            <a:avLst/>
          </a:pr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446332" y="1777837"/>
            <a:ext cx="391623" cy="448778"/>
          </a:xfrm>
          <a:custGeom>
            <a:rect l="l" t="t" r="r" b="b"/>
            <a:pathLst>
              <a:path w="143" h="163">
                <a:moveTo>
                  <a:pt x="0" y="0"/>
                </a:moveTo>
                <a:lnTo>
                  <a:pt x="0" y="163"/>
                </a:lnTo>
                <a:lnTo>
                  <a:pt x="143" y="163"/>
                </a:lnTo>
                <a:lnTo>
                  <a:pt x="143" y="0"/>
                </a:lnTo>
                <a:lnTo>
                  <a:pt x="0" y="0"/>
                </a:lnTo>
                <a:close/>
                <a:moveTo>
                  <a:pt x="22" y="151"/>
                </a:moveTo>
                <a:lnTo>
                  <a:pt x="8" y="151"/>
                </a:lnTo>
                <a:lnTo>
                  <a:pt x="8" y="137"/>
                </a:lnTo>
                <a:lnTo>
                  <a:pt x="22" y="137"/>
                </a:lnTo>
                <a:lnTo>
                  <a:pt x="22" y="151"/>
                </a:lnTo>
                <a:close/>
                <a:moveTo>
                  <a:pt x="22" y="126"/>
                </a:moveTo>
                <a:lnTo>
                  <a:pt x="8" y="126"/>
                </a:lnTo>
                <a:lnTo>
                  <a:pt x="8" y="112"/>
                </a:lnTo>
                <a:lnTo>
                  <a:pt x="22" y="112"/>
                </a:lnTo>
                <a:lnTo>
                  <a:pt x="22" y="126"/>
                </a:lnTo>
                <a:close/>
                <a:moveTo>
                  <a:pt x="22" y="101"/>
                </a:moveTo>
                <a:lnTo>
                  <a:pt x="8" y="101"/>
                </a:lnTo>
                <a:lnTo>
                  <a:pt x="8" y="87"/>
                </a:lnTo>
                <a:lnTo>
                  <a:pt x="22" y="87"/>
                </a:lnTo>
                <a:lnTo>
                  <a:pt x="22" y="101"/>
                </a:lnTo>
                <a:close/>
                <a:moveTo>
                  <a:pt x="22" y="77"/>
                </a:moveTo>
                <a:lnTo>
                  <a:pt x="8" y="77"/>
                </a:lnTo>
                <a:lnTo>
                  <a:pt x="8" y="62"/>
                </a:lnTo>
                <a:lnTo>
                  <a:pt x="22" y="62"/>
                </a:lnTo>
                <a:lnTo>
                  <a:pt x="22" y="77"/>
                </a:lnTo>
                <a:close/>
                <a:moveTo>
                  <a:pt x="22" y="52"/>
                </a:moveTo>
                <a:lnTo>
                  <a:pt x="8" y="52"/>
                </a:lnTo>
                <a:lnTo>
                  <a:pt x="8" y="37"/>
                </a:lnTo>
                <a:lnTo>
                  <a:pt x="22" y="37"/>
                </a:lnTo>
                <a:lnTo>
                  <a:pt x="22" y="52"/>
                </a:lnTo>
                <a:close/>
                <a:moveTo>
                  <a:pt x="22" y="27"/>
                </a:moveTo>
                <a:lnTo>
                  <a:pt x="8" y="27"/>
                </a:lnTo>
                <a:lnTo>
                  <a:pt x="8" y="12"/>
                </a:lnTo>
                <a:lnTo>
                  <a:pt x="22" y="12"/>
                </a:lnTo>
                <a:lnTo>
                  <a:pt x="22" y="27"/>
                </a:lnTo>
                <a:close/>
                <a:moveTo>
                  <a:pt x="112" y="143"/>
                </a:moveTo>
                <a:lnTo>
                  <a:pt x="30" y="143"/>
                </a:lnTo>
                <a:lnTo>
                  <a:pt x="30" y="91"/>
                </a:lnTo>
                <a:lnTo>
                  <a:pt x="112" y="91"/>
                </a:lnTo>
                <a:lnTo>
                  <a:pt x="112" y="143"/>
                </a:lnTo>
                <a:close/>
                <a:moveTo>
                  <a:pt x="112" y="71"/>
                </a:moveTo>
                <a:lnTo>
                  <a:pt x="30" y="71"/>
                </a:lnTo>
                <a:lnTo>
                  <a:pt x="30" y="20"/>
                </a:lnTo>
                <a:lnTo>
                  <a:pt x="112" y="20"/>
                </a:lnTo>
                <a:lnTo>
                  <a:pt x="112" y="71"/>
                </a:lnTo>
                <a:close/>
                <a:moveTo>
                  <a:pt x="135" y="151"/>
                </a:moveTo>
                <a:lnTo>
                  <a:pt x="121" y="151"/>
                </a:lnTo>
                <a:lnTo>
                  <a:pt x="121" y="137"/>
                </a:lnTo>
                <a:lnTo>
                  <a:pt x="135" y="137"/>
                </a:lnTo>
                <a:lnTo>
                  <a:pt x="135" y="151"/>
                </a:lnTo>
                <a:close/>
                <a:moveTo>
                  <a:pt x="135" y="126"/>
                </a:moveTo>
                <a:lnTo>
                  <a:pt x="121" y="126"/>
                </a:lnTo>
                <a:lnTo>
                  <a:pt x="121" y="112"/>
                </a:lnTo>
                <a:lnTo>
                  <a:pt x="135" y="112"/>
                </a:lnTo>
                <a:lnTo>
                  <a:pt x="135" y="126"/>
                </a:lnTo>
                <a:close/>
                <a:moveTo>
                  <a:pt x="135" y="101"/>
                </a:moveTo>
                <a:lnTo>
                  <a:pt x="121" y="101"/>
                </a:lnTo>
                <a:lnTo>
                  <a:pt x="121" y="87"/>
                </a:lnTo>
                <a:lnTo>
                  <a:pt x="135" y="87"/>
                </a:lnTo>
                <a:lnTo>
                  <a:pt x="135" y="101"/>
                </a:lnTo>
                <a:close/>
                <a:moveTo>
                  <a:pt x="135" y="77"/>
                </a:moveTo>
                <a:lnTo>
                  <a:pt x="121" y="77"/>
                </a:lnTo>
                <a:lnTo>
                  <a:pt x="121" y="62"/>
                </a:lnTo>
                <a:lnTo>
                  <a:pt x="135" y="62"/>
                </a:lnTo>
                <a:lnTo>
                  <a:pt x="135" y="77"/>
                </a:lnTo>
                <a:close/>
                <a:moveTo>
                  <a:pt x="135" y="52"/>
                </a:moveTo>
                <a:lnTo>
                  <a:pt x="121" y="52"/>
                </a:lnTo>
                <a:lnTo>
                  <a:pt x="121" y="37"/>
                </a:lnTo>
                <a:lnTo>
                  <a:pt x="135" y="37"/>
                </a:lnTo>
                <a:lnTo>
                  <a:pt x="135" y="52"/>
                </a:lnTo>
                <a:close/>
                <a:moveTo>
                  <a:pt x="135" y="27"/>
                </a:moveTo>
                <a:lnTo>
                  <a:pt x="121" y="27"/>
                </a:lnTo>
                <a:lnTo>
                  <a:pt x="121" y="12"/>
                </a:lnTo>
                <a:lnTo>
                  <a:pt x="135" y="12"/>
                </a:lnTo>
                <a:lnTo>
                  <a:pt x="135" y="2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461290" y="2135219"/>
            <a:ext cx="16478" cy="0"/>
          </a:xfrm>
          <a:custGeom>
            <a:rect l="l" t="t" r="r" b="b"/>
            <a:pathLst>
              <a:path w="11">
                <a:moveTo>
                  <a:pt x="11" y="0"/>
                </a:moveTo>
                <a:cubicBezTo>
                  <a:pt x="8" y="0"/>
                  <a:pt x="4" y="0"/>
                  <a:pt x="0" y="0"/>
                </a:cubicBezTo>
                <a:cubicBezTo>
                  <a:pt x="3" y="0"/>
                  <a:pt x="7" y="0"/>
                  <a:pt x="11" y="0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3140012" y="1942909"/>
            <a:ext cx="480631" cy="461391"/>
          </a:xfrm>
          <a:custGeom>
            <a:rect l="l" t="t" r="r" b="b"/>
            <a:pathLst>
              <a:path w="308" h="296">
                <a:moveTo>
                  <a:pt x="228" y="218"/>
                </a:moveTo>
                <a:cubicBezTo>
                  <a:pt x="224" y="215"/>
                  <a:pt x="224" y="215"/>
                  <a:pt x="224" y="215"/>
                </a:cubicBezTo>
                <a:cubicBezTo>
                  <a:pt x="228" y="212"/>
                  <a:pt x="228" y="212"/>
                  <a:pt x="228" y="212"/>
                </a:cubicBezTo>
                <a:cubicBezTo>
                  <a:pt x="230" y="212"/>
                  <a:pt x="230" y="212"/>
                  <a:pt x="230" y="212"/>
                </a:cubicBezTo>
                <a:cubicBezTo>
                  <a:pt x="232" y="212"/>
                  <a:pt x="263" y="210"/>
                  <a:pt x="278" y="209"/>
                </a:cubicBezTo>
                <a:cubicBezTo>
                  <a:pt x="295" y="197"/>
                  <a:pt x="292" y="183"/>
                  <a:pt x="288" y="176"/>
                </a:cubicBezTo>
                <a:cubicBezTo>
                  <a:pt x="287" y="176"/>
                  <a:pt x="285" y="176"/>
                  <a:pt x="284" y="176"/>
                </a:cubicBezTo>
                <a:cubicBezTo>
                  <a:pt x="283" y="176"/>
                  <a:pt x="283" y="176"/>
                  <a:pt x="283" y="176"/>
                </a:cubicBezTo>
                <a:cubicBezTo>
                  <a:pt x="283" y="176"/>
                  <a:pt x="283" y="176"/>
                  <a:pt x="283" y="176"/>
                </a:cubicBezTo>
                <a:cubicBezTo>
                  <a:pt x="278" y="176"/>
                  <a:pt x="231" y="174"/>
                  <a:pt x="229" y="174"/>
                </a:cubicBezTo>
                <a:cubicBezTo>
                  <a:pt x="226" y="174"/>
                  <a:pt x="226" y="174"/>
                  <a:pt x="226" y="174"/>
                </a:cubicBezTo>
                <a:cubicBezTo>
                  <a:pt x="222" y="171"/>
                  <a:pt x="222" y="171"/>
                  <a:pt x="222" y="171"/>
                </a:cubicBezTo>
                <a:cubicBezTo>
                  <a:pt x="226" y="168"/>
                  <a:pt x="226" y="168"/>
                  <a:pt x="226" y="168"/>
                </a:cubicBezTo>
                <a:cubicBezTo>
                  <a:pt x="228" y="168"/>
                  <a:pt x="228" y="168"/>
                  <a:pt x="228" y="168"/>
                </a:cubicBezTo>
                <a:cubicBezTo>
                  <a:pt x="231" y="168"/>
                  <a:pt x="280" y="164"/>
                  <a:pt x="284" y="164"/>
                </a:cubicBezTo>
                <a:cubicBezTo>
                  <a:pt x="290" y="164"/>
                  <a:pt x="292" y="164"/>
                  <a:pt x="292" y="164"/>
                </a:cubicBezTo>
                <a:cubicBezTo>
                  <a:pt x="292" y="164"/>
                  <a:pt x="292" y="164"/>
                  <a:pt x="292" y="164"/>
                </a:cubicBezTo>
                <a:cubicBezTo>
                  <a:pt x="302" y="155"/>
                  <a:pt x="308" y="144"/>
                  <a:pt x="296" y="133"/>
                </a:cubicBezTo>
                <a:cubicBezTo>
                  <a:pt x="285" y="123"/>
                  <a:pt x="243" y="125"/>
                  <a:pt x="214" y="124"/>
                </a:cubicBezTo>
                <a:cubicBezTo>
                  <a:pt x="213" y="124"/>
                  <a:pt x="213" y="124"/>
                  <a:pt x="213" y="124"/>
                </a:cubicBezTo>
                <a:cubicBezTo>
                  <a:pt x="212" y="124"/>
                  <a:pt x="212" y="124"/>
                  <a:pt x="212" y="124"/>
                </a:cubicBezTo>
                <a:cubicBezTo>
                  <a:pt x="212" y="124"/>
                  <a:pt x="219" y="124"/>
                  <a:pt x="217" y="124"/>
                </a:cubicBezTo>
                <a:cubicBezTo>
                  <a:pt x="213" y="124"/>
                  <a:pt x="209" y="124"/>
                  <a:pt x="206" y="124"/>
                </a:cubicBezTo>
                <a:cubicBezTo>
                  <a:pt x="192" y="123"/>
                  <a:pt x="167" y="123"/>
                  <a:pt x="165" y="123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0" y="121"/>
                  <a:pt x="160" y="121"/>
                  <a:pt x="160" y="121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6" y="120"/>
                  <a:pt x="169" y="120"/>
                  <a:pt x="179" y="119"/>
                </a:cubicBezTo>
                <a:cubicBezTo>
                  <a:pt x="165" y="90"/>
                  <a:pt x="188" y="73"/>
                  <a:pt x="192" y="58"/>
                </a:cubicBezTo>
                <a:cubicBezTo>
                  <a:pt x="206" y="5"/>
                  <a:pt x="178" y="0"/>
                  <a:pt x="178" y="0"/>
                </a:cubicBezTo>
                <a:cubicBezTo>
                  <a:pt x="178" y="0"/>
                  <a:pt x="108" y="96"/>
                  <a:pt x="101" y="126"/>
                </a:cubicBezTo>
                <a:cubicBezTo>
                  <a:pt x="96" y="148"/>
                  <a:pt x="67" y="146"/>
                  <a:pt x="58" y="146"/>
                </a:cubicBezTo>
                <a:cubicBezTo>
                  <a:pt x="10" y="144"/>
                  <a:pt x="0" y="264"/>
                  <a:pt x="53" y="275"/>
                </a:cubicBezTo>
                <a:cubicBezTo>
                  <a:pt x="64" y="277"/>
                  <a:pt x="76" y="265"/>
                  <a:pt x="99" y="275"/>
                </a:cubicBezTo>
                <a:cubicBezTo>
                  <a:pt x="149" y="296"/>
                  <a:pt x="192" y="287"/>
                  <a:pt x="232" y="286"/>
                </a:cubicBezTo>
                <a:cubicBezTo>
                  <a:pt x="259" y="285"/>
                  <a:pt x="257" y="266"/>
                  <a:pt x="255" y="256"/>
                </a:cubicBezTo>
                <a:cubicBezTo>
                  <a:pt x="242" y="256"/>
                  <a:pt x="229" y="255"/>
                  <a:pt x="227" y="255"/>
                </a:cubicBezTo>
                <a:cubicBezTo>
                  <a:pt x="225" y="255"/>
                  <a:pt x="225" y="255"/>
                  <a:pt x="225" y="255"/>
                </a:cubicBezTo>
                <a:cubicBezTo>
                  <a:pt x="221" y="252"/>
                  <a:pt x="221" y="252"/>
                  <a:pt x="221" y="252"/>
                </a:cubicBezTo>
                <a:cubicBezTo>
                  <a:pt x="225" y="249"/>
                  <a:pt x="225" y="249"/>
                  <a:pt x="225" y="249"/>
                </a:cubicBezTo>
                <a:cubicBezTo>
                  <a:pt x="227" y="249"/>
                  <a:pt x="227" y="249"/>
                  <a:pt x="227" y="249"/>
                </a:cubicBezTo>
                <a:cubicBezTo>
                  <a:pt x="229" y="249"/>
                  <a:pt x="247" y="248"/>
                  <a:pt x="262" y="247"/>
                </a:cubicBezTo>
                <a:cubicBezTo>
                  <a:pt x="275" y="237"/>
                  <a:pt x="272" y="227"/>
                  <a:pt x="269" y="220"/>
                </a:cubicBezTo>
                <a:cubicBezTo>
                  <a:pt x="253" y="219"/>
                  <a:pt x="232" y="218"/>
                  <a:pt x="230" y="218"/>
                </a:cubicBezTo>
                <a:lnTo>
                  <a:pt x="228" y="218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中国环境保护公司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52685" y="1430667"/>
            <a:ext cx="2295525" cy="1629998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成立时间：2008年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84021" y="4931613"/>
            <a:ext cx="2295525" cy="147226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注册资本：35000万元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04560" y="1377254"/>
            <a:ext cx="2301549" cy="12499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经营范围：城市固体废物、危险废物、一般工业废弃物和城市污水处理等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770193" y="4187846"/>
            <a:ext cx="2295525" cy="141853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垃圾发电领域地位：国内领先的垃圾发电企业之一，拥有强大的资金和技术实力，处于行业领先地位。</a:t>
            </a:r>
          </a:p>
        </p:txBody>
      </p:sp>
      <p:sp>
        <p:nvSpPr>
          <p:cNvPr id="45" name="Freeform 45"/>
          <p:cNvSpPr/>
          <p:nvPr/>
        </p:nvSpPr>
        <p:spPr>
          <a:xfrm>
            <a:off x="5461862" y="3542506"/>
            <a:ext cx="1371050" cy="13710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75951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94008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628506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63003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75049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成立时间：1993年</a:t>
            </a:r>
          </a:p>
        </p:txBody>
      </p:sp>
      <p:sp>
        <p:nvSpPr>
          <p:cNvPr id="7" name="Freeform 7"/>
          <p:cNvSpPr/>
          <p:nvPr/>
        </p:nvSpPr>
        <p:spPr>
          <a:xfrm>
            <a:off x="930145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973595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17044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060494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8853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2303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85753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229203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3048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64980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39947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833975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887964" y="3802911"/>
            <a:ext cx="2562225" cy="1514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垃圾发电领域地位：国内领先的垃圾发电企业之一，拥有先进的设备和运营经验，处于行业领先地位。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346021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注册资本：45000万元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116992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经营范围：城市固体废物、危险废物、一般工业废弃物和城市污水处理等</a:t>
            </a:r>
          </a:p>
        </p:txBody>
      </p:sp>
      <p:sp>
        <p:nvSpPr>
          <p:cNvPr id="22" name="Freeform 22"/>
          <p:cNvSpPr/>
          <p:nvPr/>
        </p:nvSpPr>
        <p:spPr>
          <a:xfrm>
            <a:off x="1683527" y="1942053"/>
            <a:ext cx="888306" cy="791751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445000" y="1806876"/>
            <a:ext cx="926928" cy="92692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206367" y="1886534"/>
            <a:ext cx="902789" cy="90278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9948635" y="1888948"/>
            <a:ext cx="897962" cy="89796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-5400000">
            <a:off x="11368526" y="597939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-5400000">
            <a:off x="11368526" y="619022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桑德环境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138879" y="2829925"/>
            <a:ext cx="2842964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501311" y="2829925"/>
            <a:ext cx="2842964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63744" y="2836275"/>
            <a:ext cx="2840846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228294" y="2829925"/>
            <a:ext cx="2840846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307394" y="3083950"/>
            <a:ext cx="611778" cy="541920"/>
          </a:xfrm>
          <a:custGeom>
            <a:rect l="l" t="t" r="r" b="b"/>
            <a:pathLst>
              <a:path w="461" h="409">
                <a:moveTo>
                  <a:pt x="451" y="213"/>
                </a:moveTo>
                <a:lnTo>
                  <a:pt x="451" y="213"/>
                </a:lnTo>
                <a:cubicBezTo>
                  <a:pt x="247" y="17"/>
                  <a:pt x="247" y="17"/>
                  <a:pt x="247" y="17"/>
                </a:cubicBezTo>
                <a:cubicBezTo>
                  <a:pt x="238" y="0"/>
                  <a:pt x="221" y="0"/>
                  <a:pt x="212" y="17"/>
                </a:cubicBezTo>
                <a:cubicBezTo>
                  <a:pt x="9" y="213"/>
                  <a:pt x="9" y="213"/>
                  <a:pt x="9" y="213"/>
                </a:cubicBezTo>
                <a:cubicBezTo>
                  <a:pt x="0" y="221"/>
                  <a:pt x="9" y="230"/>
                  <a:pt x="18" y="230"/>
                </a:cubicBezTo>
                <a:cubicBezTo>
                  <a:pt x="62" y="230"/>
                  <a:pt x="62" y="230"/>
                  <a:pt x="62" y="230"/>
                </a:cubicBezTo>
                <a:cubicBezTo>
                  <a:pt x="62" y="390"/>
                  <a:pt x="62" y="390"/>
                  <a:pt x="62" y="390"/>
                </a:cubicBezTo>
                <a:cubicBezTo>
                  <a:pt x="62" y="399"/>
                  <a:pt x="62" y="408"/>
                  <a:pt x="79" y="408"/>
                </a:cubicBezTo>
                <a:cubicBezTo>
                  <a:pt x="177" y="408"/>
                  <a:pt x="177" y="408"/>
                  <a:pt x="177" y="408"/>
                </a:cubicBezTo>
                <a:cubicBezTo>
                  <a:pt x="177" y="248"/>
                  <a:pt x="177" y="248"/>
                  <a:pt x="177" y="248"/>
                </a:cubicBezTo>
                <a:cubicBezTo>
                  <a:pt x="283" y="248"/>
                  <a:pt x="283" y="248"/>
                  <a:pt x="283" y="248"/>
                </a:cubicBezTo>
                <a:cubicBezTo>
                  <a:pt x="283" y="408"/>
                  <a:pt x="283" y="408"/>
                  <a:pt x="283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98" y="408"/>
                  <a:pt x="398" y="399"/>
                  <a:pt x="398" y="390"/>
                </a:cubicBezTo>
                <a:cubicBezTo>
                  <a:pt x="398" y="230"/>
                  <a:pt x="398" y="230"/>
                  <a:pt x="398" y="230"/>
                </a:cubicBezTo>
                <a:cubicBezTo>
                  <a:pt x="443" y="230"/>
                  <a:pt x="443" y="230"/>
                  <a:pt x="443" y="230"/>
                </a:cubicBezTo>
                <a:cubicBezTo>
                  <a:pt x="451" y="230"/>
                  <a:pt x="460" y="221"/>
                  <a:pt x="451" y="213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73554" y="3115702"/>
            <a:ext cx="514400" cy="556739"/>
          </a:xfrm>
          <a:custGeom>
            <a:rect l="l" t="t" r="r" b="b"/>
            <a:pathLst>
              <a:path w="426" h="462">
                <a:moveTo>
                  <a:pt x="327" y="186"/>
                </a:moveTo>
                <a:lnTo>
                  <a:pt x="327" y="186"/>
                </a:lnTo>
                <a:cubicBezTo>
                  <a:pt x="274" y="63"/>
                  <a:pt x="238" y="18"/>
                  <a:pt x="150" y="18"/>
                </a:cubicBezTo>
                <a:cubicBezTo>
                  <a:pt x="114" y="18"/>
                  <a:pt x="123" y="0"/>
                  <a:pt x="97" y="10"/>
                </a:cubicBezTo>
                <a:cubicBezTo>
                  <a:pt x="70" y="18"/>
                  <a:pt x="97" y="27"/>
                  <a:pt x="70" y="54"/>
                </a:cubicBezTo>
                <a:cubicBezTo>
                  <a:pt x="0" y="107"/>
                  <a:pt x="8" y="169"/>
                  <a:pt x="35" y="293"/>
                </a:cubicBezTo>
                <a:cubicBezTo>
                  <a:pt x="53" y="346"/>
                  <a:pt x="8" y="354"/>
                  <a:pt x="26" y="408"/>
                </a:cubicBezTo>
                <a:cubicBezTo>
                  <a:pt x="35" y="444"/>
                  <a:pt x="141" y="461"/>
                  <a:pt x="248" y="417"/>
                </a:cubicBezTo>
                <a:cubicBezTo>
                  <a:pt x="354" y="382"/>
                  <a:pt x="425" y="301"/>
                  <a:pt x="407" y="266"/>
                </a:cubicBezTo>
                <a:cubicBezTo>
                  <a:pt x="389" y="213"/>
                  <a:pt x="354" y="239"/>
                  <a:pt x="327" y="186"/>
                </a:cubicBezTo>
                <a:close/>
                <a:moveTo>
                  <a:pt x="238" y="391"/>
                </a:moveTo>
                <a:lnTo>
                  <a:pt x="238" y="391"/>
                </a:lnTo>
                <a:cubicBezTo>
                  <a:pt x="141" y="426"/>
                  <a:pt x="61" y="399"/>
                  <a:pt x="53" y="391"/>
                </a:cubicBezTo>
                <a:cubicBezTo>
                  <a:pt x="53" y="382"/>
                  <a:pt x="88" y="319"/>
                  <a:pt x="194" y="284"/>
                </a:cubicBezTo>
                <a:cubicBezTo>
                  <a:pt x="310" y="239"/>
                  <a:pt x="372" y="257"/>
                  <a:pt x="372" y="275"/>
                </a:cubicBezTo>
                <a:cubicBezTo>
                  <a:pt x="380" y="284"/>
                  <a:pt x="336" y="354"/>
                  <a:pt x="238" y="391"/>
                </a:cubicBezTo>
                <a:close/>
                <a:moveTo>
                  <a:pt x="203" y="301"/>
                </a:moveTo>
                <a:lnTo>
                  <a:pt x="203" y="301"/>
                </a:lnTo>
                <a:cubicBezTo>
                  <a:pt x="150" y="319"/>
                  <a:pt x="123" y="337"/>
                  <a:pt x="97" y="363"/>
                </a:cubicBezTo>
                <a:cubicBezTo>
                  <a:pt x="114" y="373"/>
                  <a:pt x="141" y="382"/>
                  <a:pt x="167" y="363"/>
                </a:cubicBezTo>
                <a:cubicBezTo>
                  <a:pt x="212" y="354"/>
                  <a:pt x="230" y="319"/>
                  <a:pt x="221" y="293"/>
                </a:cubicBezTo>
                <a:lnTo>
                  <a:pt x="221" y="293"/>
                </a:lnTo>
                <a:cubicBezTo>
                  <a:pt x="221" y="293"/>
                  <a:pt x="212" y="301"/>
                  <a:pt x="203" y="301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7011090" y="3136871"/>
            <a:ext cx="535570" cy="535570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341770" y="3191910"/>
            <a:ext cx="544036" cy="419141"/>
          </a:xfrm>
          <a:custGeom>
            <a:rect l="l" t="t" r="r" b="b"/>
            <a:pathLst>
              <a:path w="497" h="382">
                <a:moveTo>
                  <a:pt x="80" y="248"/>
                </a:moveTo>
                <a:lnTo>
                  <a:pt x="80" y="248"/>
                </a:lnTo>
                <a:cubicBezTo>
                  <a:pt x="97" y="293"/>
                  <a:pt x="106" y="311"/>
                  <a:pt x="159" y="328"/>
                </a:cubicBezTo>
                <a:cubicBezTo>
                  <a:pt x="203" y="355"/>
                  <a:pt x="230" y="381"/>
                  <a:pt x="248" y="381"/>
                </a:cubicBezTo>
                <a:cubicBezTo>
                  <a:pt x="266" y="381"/>
                  <a:pt x="293" y="355"/>
                  <a:pt x="337" y="337"/>
                </a:cubicBezTo>
                <a:cubicBezTo>
                  <a:pt x="390" y="311"/>
                  <a:pt x="372" y="311"/>
                  <a:pt x="390" y="258"/>
                </a:cubicBezTo>
                <a:cubicBezTo>
                  <a:pt x="248" y="328"/>
                  <a:pt x="248" y="328"/>
                  <a:pt x="248" y="328"/>
                </a:cubicBezTo>
                <a:lnTo>
                  <a:pt x="80" y="248"/>
                </a:lnTo>
                <a:close/>
                <a:moveTo>
                  <a:pt x="487" y="124"/>
                </a:moveTo>
                <a:lnTo>
                  <a:pt x="487" y="124"/>
                </a:lnTo>
                <a:cubicBezTo>
                  <a:pt x="274" y="9"/>
                  <a:pt x="274" y="9"/>
                  <a:pt x="274" y="9"/>
                </a:cubicBezTo>
                <a:cubicBezTo>
                  <a:pt x="266" y="0"/>
                  <a:pt x="239" y="0"/>
                  <a:pt x="221" y="9"/>
                </a:cubicBezTo>
                <a:cubicBezTo>
                  <a:pt x="9" y="124"/>
                  <a:pt x="9" y="124"/>
                  <a:pt x="9" y="124"/>
                </a:cubicBezTo>
                <a:cubicBezTo>
                  <a:pt x="0" y="133"/>
                  <a:pt x="0" y="142"/>
                  <a:pt x="9" y="160"/>
                </a:cubicBezTo>
                <a:cubicBezTo>
                  <a:pt x="221" y="275"/>
                  <a:pt x="221" y="275"/>
                  <a:pt x="221" y="275"/>
                </a:cubicBezTo>
                <a:cubicBezTo>
                  <a:pt x="239" y="284"/>
                  <a:pt x="266" y="284"/>
                  <a:pt x="274" y="275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266" y="160"/>
                  <a:pt x="266" y="160"/>
                  <a:pt x="266" y="160"/>
                </a:cubicBezTo>
                <a:cubicBezTo>
                  <a:pt x="257" y="160"/>
                  <a:pt x="257" y="168"/>
                  <a:pt x="248" y="168"/>
                </a:cubicBezTo>
                <a:cubicBezTo>
                  <a:pt x="221" y="168"/>
                  <a:pt x="203" y="151"/>
                  <a:pt x="203" y="133"/>
                </a:cubicBezTo>
                <a:cubicBezTo>
                  <a:pt x="203" y="124"/>
                  <a:pt x="221" y="107"/>
                  <a:pt x="248" y="107"/>
                </a:cubicBezTo>
                <a:cubicBezTo>
                  <a:pt x="266" y="107"/>
                  <a:pt x="284" y="115"/>
                  <a:pt x="293" y="124"/>
                </a:cubicBezTo>
                <a:cubicBezTo>
                  <a:pt x="443" y="177"/>
                  <a:pt x="443" y="177"/>
                  <a:pt x="443" y="177"/>
                </a:cubicBezTo>
                <a:cubicBezTo>
                  <a:pt x="487" y="160"/>
                  <a:pt x="487" y="160"/>
                  <a:pt x="487" y="160"/>
                </a:cubicBezTo>
                <a:cubicBezTo>
                  <a:pt x="496" y="142"/>
                  <a:pt x="496" y="133"/>
                  <a:pt x="487" y="124"/>
                </a:cubicBezTo>
                <a:close/>
                <a:moveTo>
                  <a:pt x="425" y="346"/>
                </a:moveTo>
                <a:lnTo>
                  <a:pt x="425" y="346"/>
                </a:lnTo>
                <a:cubicBezTo>
                  <a:pt x="416" y="355"/>
                  <a:pt x="452" y="364"/>
                  <a:pt x="461" y="337"/>
                </a:cubicBezTo>
                <a:cubicBezTo>
                  <a:pt x="469" y="213"/>
                  <a:pt x="443" y="177"/>
                  <a:pt x="443" y="177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408" y="195"/>
                  <a:pt x="443" y="222"/>
                  <a:pt x="425" y="34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38051" y="4082492"/>
            <a:ext cx="208597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成立时间：2001年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04211" y="4082492"/>
            <a:ext cx="208597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注册资本：35000万元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15964" y="4082492"/>
            <a:ext cx="208597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经营范围：城市固体废物、危险废物、一般工业废弃物和城市污水处理等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44445" y="4082492"/>
            <a:ext cx="208597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垃圾发电领域地位：国内领先的垃圾发电企业之一，拥有先进的技术和设备，处于行业领先地位。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碧水源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https://d.book118.com/968036126075006043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2024-09-23T04:22:12.877</cp:lastPrinted>
  <dcterms:created xsi:type="dcterms:W3CDTF">2024-09-22T20:22:12Z</dcterms:created>
  <dcterms:modified xsi:type="dcterms:W3CDTF">2024-09-22T20:22:14Z</dcterms:modified>
</cp:coreProperties>
</file>