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1B33C2-B00A-471F-A804-216148E1B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AD7370-353A-4144-AC78-1DFB67789C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3A5EBA-8589-49CA-9C08-B73D880B94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150463-1BF8-4AB5-A8EF-238E6EF2C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53EEE0-D1B1-43EF-8410-9FF0181498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62D897-4BBF-45C6-99F4-BFF9F7C8B3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D4BB68-9481-4749-9DBD-ADC4AC5741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CCF183-1ADE-4C90-8DF6-A7ACE40AB2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6BFA84-2425-4D2E-8D79-5FB1FCC038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869836-0635-4C6C-923E-C49619955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2A021-35EB-4E6A-8B5F-9CDC4C9CBA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12/20/2022</a:t>
            </a:r>
          </a:p>
        </p:txBody>
      </p:sp>
      <p:sp>
        <p:nvSpPr>
          <p:cNvPr id="6" name="Holder 6"/>
          <p:cNvSpPr>
            <a:spLocks noGrp="1"/>
          </p:cNvSpPr>
          <p:nvPr>
            <p:ph type="sldNum" sz="quarter" idx="7"/>
          </p:nvPr>
        </p:nvSpPr>
        <p:spPr/>
        <p:txBody>
          <a:bodyPr lIns="0" tIns="0" rIns="0" bIns="0"/>
          <a:lstStyle>
            <a:lvl1pPr>
              <a:defRPr sz="2800" b="1" i="0">
                <a:solidFill>
                  <a:schemeClr val="bg1"/>
                </a:solidFill>
                <a:latin typeface="Georgia"/>
                <a:cs typeface="Georgia"/>
              </a:defRPr>
            </a:lvl1pPr>
          </a:lstStyle>
          <a:p>
            <a:pPr marL="366395">
              <a:lnSpc>
                <a:spcPts val="2110"/>
              </a:lnSpc>
            </a:pPr>
            <a:fld id="{81D60167-4931-47E6-BA6A-407CBD079E47}" type="slidenum">
              <a:rPr sz="1800"/>
              <a:t>#</a:t>
            </a:fld>
            <a:endParaRPr sz="1800"/>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bg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12/20/2022</a:t>
            </a:r>
          </a:p>
        </p:txBody>
      </p:sp>
      <p:sp>
        <p:nvSpPr>
          <p:cNvPr id="6" name="Holder 6"/>
          <p:cNvSpPr>
            <a:spLocks noGrp="1"/>
          </p:cNvSpPr>
          <p:nvPr>
            <p:ph type="sldNum" sz="quarter" idx="7"/>
          </p:nvPr>
        </p:nvSpPr>
        <p:spPr/>
        <p:txBody>
          <a:bodyPr lIns="0" tIns="0" rIns="0" bIns="0"/>
          <a:lstStyle>
            <a:lvl1pPr>
              <a:defRPr sz="2800" b="1" i="0">
                <a:solidFill>
                  <a:schemeClr val="bg1"/>
                </a:solidFill>
                <a:latin typeface="Georgia"/>
                <a:cs typeface="Georgia"/>
              </a:defRPr>
            </a:lvl1pPr>
          </a:lstStyle>
          <a:p>
            <a:pPr marL="366395">
              <a:lnSpc>
                <a:spcPts val="2110"/>
              </a:lnSpc>
            </a:pPr>
            <a:fld id="{81D60167-4931-47E6-BA6A-407CBD079E47}" type="slidenum">
              <a:rPr sz="1800"/>
              <a:t>#</a:t>
            </a:fld>
            <a:endParaRPr sz="1800"/>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bg1"/>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12/20/2022</a:t>
            </a:r>
          </a:p>
        </p:txBody>
      </p:sp>
      <p:sp>
        <p:nvSpPr>
          <p:cNvPr id="7" name="Holder 7"/>
          <p:cNvSpPr>
            <a:spLocks noGrp="1"/>
          </p:cNvSpPr>
          <p:nvPr>
            <p:ph type="sldNum" sz="quarter" idx="7"/>
          </p:nvPr>
        </p:nvSpPr>
        <p:spPr/>
        <p:txBody>
          <a:bodyPr lIns="0" tIns="0" rIns="0" bIns="0"/>
          <a:lstStyle>
            <a:lvl1pPr>
              <a:defRPr sz="2800" b="1" i="0">
                <a:solidFill>
                  <a:schemeClr val="bg1"/>
                </a:solidFill>
                <a:latin typeface="Georgia"/>
                <a:cs typeface="Georgia"/>
              </a:defRPr>
            </a:lvl1pPr>
          </a:lstStyle>
          <a:p>
            <a:pPr marL="366395">
              <a:lnSpc>
                <a:spcPts val="2110"/>
              </a:lnSpc>
            </a:pPr>
            <a:fld id="{81D60167-4931-47E6-BA6A-407CBD079E47}" type="slidenum">
              <a:rPr sz="1800"/>
              <a:t>#</a:t>
            </a:fld>
            <a:endParaRPr sz="1800"/>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chemeClr val="bg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12/20/2022</a:t>
            </a:r>
          </a:p>
        </p:txBody>
      </p:sp>
      <p:sp>
        <p:nvSpPr>
          <p:cNvPr id="5" name="Holder 5"/>
          <p:cNvSpPr>
            <a:spLocks noGrp="1"/>
          </p:cNvSpPr>
          <p:nvPr>
            <p:ph type="sldNum" sz="quarter" idx="7"/>
          </p:nvPr>
        </p:nvSpPr>
        <p:spPr/>
        <p:txBody>
          <a:bodyPr lIns="0" tIns="0" rIns="0" bIns="0"/>
          <a:lstStyle>
            <a:lvl1pPr>
              <a:defRPr sz="2800" b="1" i="0">
                <a:solidFill>
                  <a:schemeClr val="bg1"/>
                </a:solidFill>
                <a:latin typeface="Georgia"/>
                <a:cs typeface="Georgia"/>
              </a:defRPr>
            </a:lvl1pPr>
          </a:lstStyle>
          <a:p>
            <a:pPr marL="366395">
              <a:lnSpc>
                <a:spcPts val="2110"/>
              </a:lnSpc>
            </a:pPr>
            <a:fld id="{81D60167-4931-47E6-BA6A-407CBD079E47}" type="slidenum">
              <a:rPr sz="1800"/>
              <a:t>#</a:t>
            </a:fld>
            <a:endParaRPr sz="1800"/>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defRPr sz="1400" b="0" i="0">
                <a:solidFill>
                  <a:schemeClr val="bg1"/>
                </a:solidFill>
                <a:latin typeface="Tahoma"/>
                <a:cs typeface="Tahoma"/>
              </a:defRPr>
            </a:lvl1pPr>
          </a:lstStyle>
          <a:p>
            <a:pPr marL="12700">
              <a:lnSpc>
                <a:spcPct val="100000"/>
              </a:lnSpc>
              <a:spcBef>
                <a:spcPts val="100"/>
              </a:spcBef>
            </a:pPr>
            <a:r>
              <a:rPr spc="-10"/>
              <a:t>12/20/2022</a:t>
            </a:r>
          </a:p>
        </p:txBody>
      </p:sp>
      <p:sp>
        <p:nvSpPr>
          <p:cNvPr id="4" name="Holder 4"/>
          <p:cNvSpPr>
            <a:spLocks noGrp="1"/>
          </p:cNvSpPr>
          <p:nvPr>
            <p:ph type="sldNum" sz="quarter" idx="7"/>
          </p:nvPr>
        </p:nvSpPr>
        <p:spPr/>
        <p:txBody>
          <a:bodyPr lIns="0" tIns="0" rIns="0" bIns="0"/>
          <a:lstStyle>
            <a:lvl1pPr>
              <a:defRPr sz="2800" b="1" i="0">
                <a:solidFill>
                  <a:schemeClr val="bg1"/>
                </a:solidFill>
                <a:latin typeface="Georgia"/>
                <a:cs typeface="Georgia"/>
              </a:defRPr>
            </a:lvl1pPr>
          </a:lstStyle>
          <a:p>
            <a:pPr marL="366395">
              <a:lnSpc>
                <a:spcPts val="2110"/>
              </a:lnSpc>
            </a:pPr>
            <a:fld id="{81D60167-4931-47E6-BA6A-407CBD079E47}" type="slidenum">
              <a:rPr sz="1800"/>
              <a:t>#</a:t>
            </a:fld>
            <a:endParaRPr sz="1800"/>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3399"/>
          </a:solidFill>
        </p:spPr>
        <p:txBody>
          <a:bodyPr wrap="square" lIns="0" tIns="0" rIns="0" bIns="0" rtlCol="0"/>
          <a:lstStyle/>
          <a:p/>
        </p:txBody>
      </p:sp>
      <p:sp>
        <p:nvSpPr>
          <p:cNvPr id="17" name="bg object 17"/>
          <p:cNvSpPr/>
          <p:nvPr/>
        </p:nvSpPr>
        <p:spPr>
          <a:xfrm flipH="1">
            <a:off x="8878328" y="353353"/>
            <a:ext cx="0" cy="120014"/>
          </a:xfrm>
          <a:custGeom>
            <a:rect l="l" t="t" r="r" b="b"/>
            <a:pathLst>
              <a:path h="120013">
                <a:moveTo>
                  <a:pt x="0" y="0"/>
                </a:moveTo>
                <a:lnTo>
                  <a:pt x="0" y="119575"/>
                </a:lnTo>
              </a:path>
            </a:pathLst>
          </a:custGeom>
          <a:ln w="3175">
            <a:solidFill>
              <a:srgbClr val="333399"/>
            </a:solidFill>
          </a:ln>
        </p:spPr>
        <p:txBody>
          <a:bodyPr wrap="square" lIns="0" tIns="0" rIns="0" bIns="0" rtlCol="0"/>
          <a:lstStyle/>
          <a:p/>
        </p:txBody>
      </p:sp>
      <p:sp>
        <p:nvSpPr>
          <p:cNvPr id="18" name="bg object 18"/>
          <p:cNvSpPr/>
          <p:nvPr/>
        </p:nvSpPr>
        <p:spPr>
          <a:xfrm flipH="1">
            <a:off x="8628257" y="44449"/>
            <a:ext cx="0" cy="428625"/>
          </a:xfrm>
          <a:custGeom>
            <a:rect l="l" t="t" r="r" b="b"/>
            <a:pathLst>
              <a:path h="428625">
                <a:moveTo>
                  <a:pt x="0" y="428478"/>
                </a:moveTo>
                <a:lnTo>
                  <a:pt x="0" y="0"/>
                </a:lnTo>
              </a:path>
            </a:pathLst>
          </a:custGeom>
          <a:ln w="3175">
            <a:solidFill>
              <a:srgbClr val="333399"/>
            </a:solidFill>
          </a:ln>
        </p:spPr>
        <p:txBody>
          <a:bodyPr wrap="square" lIns="0" tIns="0" rIns="0" bIns="0" rtlCol="0"/>
          <a:lstStyle/>
          <a:p/>
        </p:txBody>
      </p:sp>
      <p:sp>
        <p:nvSpPr>
          <p:cNvPr id="19" name="bg object 19"/>
          <p:cNvSpPr/>
          <p:nvPr/>
        </p:nvSpPr>
        <p:spPr>
          <a:xfrm>
            <a:off x="8172450" y="142141"/>
            <a:ext cx="936625" cy="330835"/>
          </a:xfrm>
          <a:custGeom>
            <a:rect l="l" t="t" r="r" b="b"/>
            <a:pathLst>
              <a:path w="936625" h="330834">
                <a:moveTo>
                  <a:pt x="29554" y="310857"/>
                </a:moveTo>
                <a:lnTo>
                  <a:pt x="48561" y="304953"/>
                </a:lnTo>
                <a:lnTo>
                  <a:pt x="76530" y="296640"/>
                </a:lnTo>
                <a:lnTo>
                  <a:pt x="107018" y="286482"/>
                </a:lnTo>
                <a:lnTo>
                  <a:pt x="133583" y="275042"/>
                </a:lnTo>
                <a:lnTo>
                  <a:pt x="155116" y="261538"/>
                </a:lnTo>
                <a:lnTo>
                  <a:pt x="174849" y="245958"/>
                </a:lnTo>
                <a:lnTo>
                  <a:pt x="192855" y="230020"/>
                </a:lnTo>
                <a:lnTo>
                  <a:pt x="209206" y="215440"/>
                </a:lnTo>
                <a:lnTo>
                  <a:pt x="223235" y="203090"/>
                </a:lnTo>
                <a:lnTo>
                  <a:pt x="235069" y="191893"/>
                </a:lnTo>
                <a:lnTo>
                  <a:pt x="245968" y="180645"/>
                </a:lnTo>
                <a:lnTo>
                  <a:pt x="257190" y="168141"/>
                </a:lnTo>
                <a:lnTo>
                  <a:pt x="268142" y="154125"/>
                </a:lnTo>
                <a:lnTo>
                  <a:pt x="278591" y="139058"/>
                </a:lnTo>
                <a:lnTo>
                  <a:pt x="289471" y="123428"/>
                </a:lnTo>
                <a:lnTo>
                  <a:pt x="301719" y="107720"/>
                </a:lnTo>
                <a:lnTo>
                  <a:pt x="315190" y="91452"/>
                </a:lnTo>
                <a:lnTo>
                  <a:pt x="329454" y="74570"/>
                </a:lnTo>
                <a:lnTo>
                  <a:pt x="345013" y="58200"/>
                </a:lnTo>
                <a:lnTo>
                  <a:pt x="362371" y="43470"/>
                </a:lnTo>
                <a:lnTo>
                  <a:pt x="382134" y="29258"/>
                </a:lnTo>
                <a:lnTo>
                  <a:pt x="403877" y="15481"/>
                </a:lnTo>
                <a:lnTo>
                  <a:pt x="426556" y="4831"/>
                </a:lnTo>
                <a:lnTo>
                  <a:pt x="449126" y="0"/>
                </a:lnTo>
                <a:lnTo>
                  <a:pt x="472530" y="2674"/>
                </a:lnTo>
                <a:lnTo>
                  <a:pt x="496726" y="11141"/>
                </a:lnTo>
                <a:lnTo>
                  <a:pt x="520059" y="22991"/>
                </a:lnTo>
                <a:lnTo>
                  <a:pt x="540872" y="35815"/>
                </a:lnTo>
                <a:lnTo>
                  <a:pt x="557942" y="49686"/>
                </a:lnTo>
                <a:lnTo>
                  <a:pt x="572637" y="65582"/>
                </a:lnTo>
                <a:lnTo>
                  <a:pt x="586325" y="82451"/>
                </a:lnTo>
                <a:lnTo>
                  <a:pt x="600372" y="99244"/>
                </a:lnTo>
                <a:lnTo>
                  <a:pt x="615427" y="116456"/>
                </a:lnTo>
                <a:lnTo>
                  <a:pt x="630410" y="134411"/>
                </a:lnTo>
                <a:lnTo>
                  <a:pt x="644961" y="151801"/>
                </a:lnTo>
                <a:lnTo>
                  <a:pt x="658721" y="167321"/>
                </a:lnTo>
                <a:lnTo>
                  <a:pt x="670921" y="179983"/>
                </a:lnTo>
                <a:lnTo>
                  <a:pt x="681753" y="190697"/>
                </a:lnTo>
                <a:lnTo>
                  <a:pt x="693161" y="201001"/>
                </a:lnTo>
                <a:lnTo>
                  <a:pt x="707088" y="212433"/>
                </a:lnTo>
                <a:lnTo>
                  <a:pt x="723649" y="225620"/>
                </a:lnTo>
                <a:lnTo>
                  <a:pt x="741973" y="239807"/>
                </a:lnTo>
                <a:lnTo>
                  <a:pt x="762528" y="253840"/>
                </a:lnTo>
                <a:lnTo>
                  <a:pt x="785783" y="266566"/>
                </a:lnTo>
                <a:lnTo>
                  <a:pt x="814975" y="278181"/>
                </a:lnTo>
                <a:lnTo>
                  <a:pt x="848881" y="289156"/>
                </a:lnTo>
                <a:lnTo>
                  <a:pt x="881277" y="298746"/>
                </a:lnTo>
                <a:lnTo>
                  <a:pt x="905934" y="306209"/>
                </a:lnTo>
              </a:path>
              <a:path w="936625" h="330834">
                <a:moveTo>
                  <a:pt x="0" y="330786"/>
                </a:moveTo>
                <a:lnTo>
                  <a:pt x="936625" y="330786"/>
                </a:lnTo>
              </a:path>
            </a:pathLst>
          </a:custGeom>
          <a:ln w="3175">
            <a:solidFill>
              <a:srgbClr val="333399"/>
            </a:solidFill>
          </a:ln>
        </p:spPr>
        <p:txBody>
          <a:bodyPr wrap="square" lIns="0" tIns="0" rIns="0" bIns="0" rtlCol="0"/>
          <a:lstStyle/>
          <a:p/>
        </p:txBody>
      </p:sp>
      <p:pic>
        <p:nvPicPr>
          <p:cNvPr id="20" name="bg object 20"/>
          <p:cNvPicPr/>
          <p:nvPr/>
        </p:nvPicPr>
        <p:blipFill>
          <a:blip r:embed="rId6"/>
          <a:stretch>
            <a:fillRect/>
          </a:stretch>
        </p:blipFill>
        <p:spPr>
          <a:xfrm>
            <a:off x="8880183" y="366639"/>
            <a:ext cx="191381" cy="106863"/>
          </a:xfrm>
          <a:prstGeom prst="rect">
            <a:avLst/>
          </a:prstGeom>
        </p:spPr>
      </p:pic>
      <p:pic>
        <p:nvPicPr>
          <p:cNvPr id="21" name="bg object 21"/>
          <p:cNvPicPr/>
          <p:nvPr/>
        </p:nvPicPr>
        <p:blipFill>
          <a:blip r:embed="rId7"/>
          <a:stretch>
            <a:fillRect/>
          </a:stretch>
        </p:blipFill>
        <p:spPr>
          <a:xfrm>
            <a:off x="8878595" y="365051"/>
            <a:ext cx="194556" cy="110038"/>
          </a:xfrm>
          <a:prstGeom prst="rect">
            <a:avLst/>
          </a:prstGeom>
        </p:spPr>
      </p:pic>
      <p:sp>
        <p:nvSpPr>
          <p:cNvPr id="22" name="bg object 22"/>
          <p:cNvSpPr/>
          <p:nvPr/>
        </p:nvSpPr>
        <p:spPr>
          <a:xfrm flipH="1">
            <a:off x="903287" y="6586306"/>
            <a:ext cx="0" cy="218440"/>
          </a:xfrm>
          <a:custGeom>
            <a:rect l="l" t="t" r="r" b="b"/>
            <a:pathLst>
              <a:path h="218440">
                <a:moveTo>
                  <a:pt x="0" y="0"/>
                </a:moveTo>
                <a:lnTo>
                  <a:pt x="0" y="218380"/>
                </a:lnTo>
              </a:path>
            </a:pathLst>
          </a:custGeom>
          <a:ln w="3175">
            <a:solidFill>
              <a:srgbClr val="333399"/>
            </a:solidFill>
          </a:ln>
        </p:spPr>
        <p:txBody>
          <a:bodyPr wrap="square" lIns="0" tIns="0" rIns="0" bIns="0" rtlCol="0"/>
          <a:lstStyle/>
          <a:p/>
        </p:txBody>
      </p:sp>
      <p:sp>
        <p:nvSpPr>
          <p:cNvPr id="23" name="bg object 23"/>
          <p:cNvSpPr/>
          <p:nvPr/>
        </p:nvSpPr>
        <p:spPr>
          <a:xfrm flipH="1">
            <a:off x="595312" y="6021387"/>
            <a:ext cx="0" cy="783590"/>
          </a:xfrm>
          <a:custGeom>
            <a:rect l="l" t="t" r="r" b="b"/>
            <a:pathLst>
              <a:path h="783590">
                <a:moveTo>
                  <a:pt x="0" y="783299"/>
                </a:moveTo>
                <a:lnTo>
                  <a:pt x="0" y="0"/>
                </a:lnTo>
              </a:path>
            </a:pathLst>
          </a:custGeom>
          <a:ln w="3175">
            <a:solidFill>
              <a:srgbClr val="333399"/>
            </a:solidFill>
          </a:ln>
        </p:spPr>
        <p:txBody>
          <a:bodyPr wrap="square" lIns="0" tIns="0" rIns="0" bIns="0" rtlCol="0"/>
          <a:lstStyle/>
          <a:p/>
        </p:txBody>
      </p:sp>
      <p:sp>
        <p:nvSpPr>
          <p:cNvPr id="24" name="bg object 24"/>
          <p:cNvSpPr/>
          <p:nvPr/>
        </p:nvSpPr>
        <p:spPr>
          <a:xfrm>
            <a:off x="34925" y="6200233"/>
            <a:ext cx="1152525" cy="604520"/>
          </a:xfrm>
          <a:custGeom>
            <a:rect l="l" t="t" r="r" b="b"/>
            <a:pathLst>
              <a:path w="1152525" h="604520">
                <a:moveTo>
                  <a:pt x="36512" y="568569"/>
                </a:moveTo>
                <a:lnTo>
                  <a:pt x="59891" y="557771"/>
                </a:lnTo>
                <a:lnTo>
                  <a:pt x="94291" y="542566"/>
                </a:lnTo>
                <a:lnTo>
                  <a:pt x="131790" y="523986"/>
                </a:lnTo>
                <a:lnTo>
                  <a:pt x="164464" y="503061"/>
                </a:lnTo>
                <a:lnTo>
                  <a:pt x="190948" y="478363"/>
                </a:lnTo>
                <a:lnTo>
                  <a:pt x="215220" y="449867"/>
                </a:lnTo>
                <a:lnTo>
                  <a:pt x="237366" y="420715"/>
                </a:lnTo>
                <a:lnTo>
                  <a:pt x="257477" y="394048"/>
                </a:lnTo>
                <a:lnTo>
                  <a:pt x="274733" y="371459"/>
                </a:lnTo>
                <a:lnTo>
                  <a:pt x="289288" y="350980"/>
                </a:lnTo>
                <a:lnTo>
                  <a:pt x="302692" y="330407"/>
                </a:lnTo>
                <a:lnTo>
                  <a:pt x="316495" y="307537"/>
                </a:lnTo>
                <a:lnTo>
                  <a:pt x="329966" y="281901"/>
                </a:lnTo>
                <a:lnTo>
                  <a:pt x="342818" y="254343"/>
                </a:lnTo>
                <a:lnTo>
                  <a:pt x="356200" y="225754"/>
                </a:lnTo>
                <a:lnTo>
                  <a:pt x="371265" y="197024"/>
                </a:lnTo>
                <a:lnTo>
                  <a:pt x="387834" y="167270"/>
                </a:lnTo>
                <a:lnTo>
                  <a:pt x="405377" y="136391"/>
                </a:lnTo>
                <a:lnTo>
                  <a:pt x="424514" y="106450"/>
                </a:lnTo>
                <a:lnTo>
                  <a:pt x="445864" y="79509"/>
                </a:lnTo>
                <a:lnTo>
                  <a:pt x="470172" y="53514"/>
                </a:lnTo>
                <a:lnTo>
                  <a:pt x="496915" y="28316"/>
                </a:lnTo>
                <a:lnTo>
                  <a:pt x="524808" y="8837"/>
                </a:lnTo>
                <a:lnTo>
                  <a:pt x="552569" y="0"/>
                </a:lnTo>
                <a:lnTo>
                  <a:pt x="581355" y="4891"/>
                </a:lnTo>
                <a:lnTo>
                  <a:pt x="611115" y="20377"/>
                </a:lnTo>
                <a:lnTo>
                  <a:pt x="639813" y="42052"/>
                </a:lnTo>
                <a:lnTo>
                  <a:pt x="665412" y="65508"/>
                </a:lnTo>
                <a:lnTo>
                  <a:pt x="686408" y="90878"/>
                </a:lnTo>
                <a:lnTo>
                  <a:pt x="704483" y="119952"/>
                </a:lnTo>
                <a:lnTo>
                  <a:pt x="721318" y="150807"/>
                </a:lnTo>
                <a:lnTo>
                  <a:pt x="738595" y="181522"/>
                </a:lnTo>
                <a:lnTo>
                  <a:pt x="757112" y="213002"/>
                </a:lnTo>
                <a:lnTo>
                  <a:pt x="775541" y="245842"/>
                </a:lnTo>
                <a:lnTo>
                  <a:pt x="793438" y="277651"/>
                </a:lnTo>
                <a:lnTo>
                  <a:pt x="810362" y="306037"/>
                </a:lnTo>
                <a:lnTo>
                  <a:pt x="825367" y="329196"/>
                </a:lnTo>
                <a:lnTo>
                  <a:pt x="838690" y="348792"/>
                </a:lnTo>
                <a:lnTo>
                  <a:pt x="852722" y="367638"/>
                </a:lnTo>
                <a:lnTo>
                  <a:pt x="869852" y="388547"/>
                </a:lnTo>
                <a:lnTo>
                  <a:pt x="890221" y="412667"/>
                </a:lnTo>
                <a:lnTo>
                  <a:pt x="912759" y="438616"/>
                </a:lnTo>
                <a:lnTo>
                  <a:pt x="938041" y="464283"/>
                </a:lnTo>
                <a:lnTo>
                  <a:pt x="966642" y="487560"/>
                </a:lnTo>
                <a:lnTo>
                  <a:pt x="1002548" y="508804"/>
                </a:lnTo>
                <a:lnTo>
                  <a:pt x="1044252" y="528877"/>
                </a:lnTo>
                <a:lnTo>
                  <a:pt x="1084096" y="546418"/>
                </a:lnTo>
                <a:lnTo>
                  <a:pt x="1114425" y="560068"/>
                </a:lnTo>
              </a:path>
              <a:path w="1152525" h="604520">
                <a:moveTo>
                  <a:pt x="0" y="604453"/>
                </a:moveTo>
                <a:lnTo>
                  <a:pt x="1152525" y="604453"/>
                </a:lnTo>
              </a:path>
            </a:pathLst>
          </a:custGeom>
          <a:ln w="3175">
            <a:solidFill>
              <a:srgbClr val="333399"/>
            </a:solidFill>
          </a:ln>
        </p:spPr>
        <p:txBody>
          <a:bodyPr wrap="square" lIns="0" tIns="0" rIns="0" bIns="0" rtlCol="0"/>
          <a:lstStyle/>
          <a:p/>
        </p:txBody>
      </p:sp>
      <p:pic>
        <p:nvPicPr>
          <p:cNvPr id="25" name="bg object 25"/>
          <p:cNvPicPr/>
          <p:nvPr/>
        </p:nvPicPr>
        <p:blipFill>
          <a:blip r:embed="rId8"/>
          <a:stretch>
            <a:fillRect/>
          </a:stretch>
        </p:blipFill>
        <p:spPr>
          <a:xfrm>
            <a:off x="904676" y="6597584"/>
            <a:ext cx="276423" cy="206349"/>
          </a:xfrm>
          <a:prstGeom prst="rect">
            <a:avLst/>
          </a:prstGeom>
        </p:spPr>
      </p:pic>
      <p:sp>
        <p:nvSpPr>
          <p:cNvPr id="26" name="bg object 26"/>
          <p:cNvSpPr/>
          <p:nvPr/>
        </p:nvSpPr>
        <p:spPr>
          <a:xfrm>
            <a:off x="904676" y="6597584"/>
            <a:ext cx="276860" cy="206375"/>
          </a:xfrm>
          <a:custGeom>
            <a:rect l="l" t="t" r="r" b="b"/>
            <a:pathLst>
              <a:path w="276859" h="206375">
                <a:moveTo>
                  <a:pt x="9723" y="205051"/>
                </a:moveTo>
                <a:lnTo>
                  <a:pt x="917" y="204298"/>
                </a:lnTo>
                <a:lnTo>
                  <a:pt x="0" y="203642"/>
                </a:lnTo>
                <a:lnTo>
                  <a:pt x="2356" y="198563"/>
                </a:lnTo>
                <a:lnTo>
                  <a:pt x="3373" y="184546"/>
                </a:lnTo>
                <a:lnTo>
                  <a:pt x="2703" y="155359"/>
                </a:lnTo>
                <a:lnTo>
                  <a:pt x="2778" y="114829"/>
                </a:lnTo>
                <a:lnTo>
                  <a:pt x="3150" y="73530"/>
                </a:lnTo>
                <a:lnTo>
                  <a:pt x="3373" y="42035"/>
                </a:lnTo>
                <a:lnTo>
                  <a:pt x="2282" y="22058"/>
                </a:lnTo>
                <a:lnTo>
                  <a:pt x="595" y="8330"/>
                </a:lnTo>
                <a:lnTo>
                  <a:pt x="694" y="945"/>
                </a:lnTo>
                <a:lnTo>
                  <a:pt x="4960" y="0"/>
                </a:lnTo>
                <a:lnTo>
                  <a:pt x="14932" y="8586"/>
                </a:lnTo>
                <a:lnTo>
                  <a:pt x="28773" y="25631"/>
                </a:lnTo>
                <a:lnTo>
                  <a:pt x="43805" y="44983"/>
                </a:lnTo>
                <a:lnTo>
                  <a:pt x="57348" y="60490"/>
                </a:lnTo>
                <a:lnTo>
                  <a:pt x="66253" y="69813"/>
                </a:lnTo>
                <a:lnTo>
                  <a:pt x="72628" y="76638"/>
                </a:lnTo>
                <a:lnTo>
                  <a:pt x="81681" y="83846"/>
                </a:lnTo>
                <a:lnTo>
                  <a:pt x="98623" y="94323"/>
                </a:lnTo>
                <a:lnTo>
                  <a:pt x="128190" y="109798"/>
                </a:lnTo>
                <a:lnTo>
                  <a:pt x="166092" y="128157"/>
                </a:lnTo>
                <a:lnTo>
                  <a:pt x="203993" y="146516"/>
                </a:lnTo>
                <a:lnTo>
                  <a:pt x="233560" y="161990"/>
                </a:lnTo>
                <a:lnTo>
                  <a:pt x="252983" y="174102"/>
                </a:lnTo>
                <a:lnTo>
                  <a:pt x="266303" y="184290"/>
                </a:lnTo>
                <a:lnTo>
                  <a:pt x="273967" y="192556"/>
                </a:lnTo>
                <a:lnTo>
                  <a:pt x="276423" y="198900"/>
                </a:lnTo>
                <a:lnTo>
                  <a:pt x="271313" y="202745"/>
                </a:lnTo>
                <a:lnTo>
                  <a:pt x="259357" y="204283"/>
                </a:lnTo>
                <a:lnTo>
                  <a:pt x="245616" y="204667"/>
                </a:lnTo>
                <a:lnTo>
                  <a:pt x="235148" y="205051"/>
                </a:lnTo>
                <a:lnTo>
                  <a:pt x="225623" y="206077"/>
                </a:lnTo>
                <a:lnTo>
                  <a:pt x="225623" y="205051"/>
                </a:lnTo>
                <a:lnTo>
                  <a:pt x="220860" y="205051"/>
                </a:lnTo>
                <a:lnTo>
                  <a:pt x="216098" y="205051"/>
                </a:lnTo>
                <a:lnTo>
                  <a:pt x="206573" y="205051"/>
                </a:lnTo>
                <a:lnTo>
                  <a:pt x="196453" y="205051"/>
                </a:lnTo>
                <a:lnTo>
                  <a:pt x="183951" y="205051"/>
                </a:lnTo>
                <a:lnTo>
                  <a:pt x="170854" y="205051"/>
                </a:lnTo>
                <a:lnTo>
                  <a:pt x="158948" y="205051"/>
                </a:lnTo>
                <a:lnTo>
                  <a:pt x="149597" y="205051"/>
                </a:lnTo>
                <a:lnTo>
                  <a:pt x="141287" y="205051"/>
                </a:lnTo>
                <a:lnTo>
                  <a:pt x="131489" y="205051"/>
                </a:lnTo>
                <a:lnTo>
                  <a:pt x="117673" y="205051"/>
                </a:lnTo>
                <a:lnTo>
                  <a:pt x="93216" y="205484"/>
                </a:lnTo>
                <a:lnTo>
                  <a:pt x="61317" y="206205"/>
                </a:lnTo>
                <a:lnTo>
                  <a:pt x="30608" y="206349"/>
                </a:lnTo>
                <a:lnTo>
                  <a:pt x="9723" y="205051"/>
                </a:lnTo>
                <a:close/>
              </a:path>
            </a:pathLst>
          </a:custGeom>
          <a:ln w="3175">
            <a:solidFill>
              <a:srgbClr val="333399"/>
            </a:solidFill>
          </a:ln>
        </p:spPr>
        <p:txBody>
          <a:bodyPr wrap="square" lIns="0" tIns="0" rIns="0" bIns="0" rtlCol="0"/>
          <a:lstStyle/>
          <a:p/>
        </p:txBody>
      </p:sp>
      <p:sp>
        <p:nvSpPr>
          <p:cNvPr id="27" name="bg object 27"/>
          <p:cNvSpPr/>
          <p:nvPr/>
        </p:nvSpPr>
        <p:spPr>
          <a:xfrm>
            <a:off x="398461" y="160337"/>
            <a:ext cx="382905" cy="474980"/>
          </a:xfrm>
          <a:custGeom>
            <a:rect l="l" t="t" r="r" b="b"/>
            <a:pathLst>
              <a:path w="382905" h="474980">
                <a:moveTo>
                  <a:pt x="0" y="474662"/>
                </a:moveTo>
                <a:lnTo>
                  <a:pt x="382587" y="474662"/>
                </a:lnTo>
                <a:lnTo>
                  <a:pt x="382587" y="0"/>
                </a:lnTo>
                <a:lnTo>
                  <a:pt x="0" y="0"/>
                </a:lnTo>
                <a:lnTo>
                  <a:pt x="0" y="474662"/>
                </a:lnTo>
                <a:close/>
              </a:path>
            </a:pathLst>
          </a:custGeom>
          <a:solidFill>
            <a:srgbClr val="FFCF01"/>
          </a:solidFill>
        </p:spPr>
        <p:txBody>
          <a:bodyPr wrap="square" lIns="0" tIns="0" rIns="0" bIns="0" rtlCol="0"/>
          <a:lstStyle/>
          <a:p/>
        </p:txBody>
      </p:sp>
      <p:pic>
        <p:nvPicPr>
          <p:cNvPr id="28" name="bg object 28"/>
          <p:cNvPicPr/>
          <p:nvPr/>
        </p:nvPicPr>
        <p:blipFill>
          <a:blip r:embed="rId9"/>
          <a:stretch>
            <a:fillRect/>
          </a:stretch>
        </p:blipFill>
        <p:spPr>
          <a:xfrm>
            <a:off x="111125" y="144462"/>
            <a:ext cx="8637588" cy="1052512"/>
          </a:xfrm>
          <a:prstGeom prst="rect">
            <a:avLst/>
          </a:prstGeom>
        </p:spPr>
      </p:pic>
      <p:pic>
        <p:nvPicPr>
          <p:cNvPr id="29" name="bg object 29"/>
          <p:cNvPicPr/>
          <p:nvPr/>
        </p:nvPicPr>
        <p:blipFill>
          <a:blip r:embed="rId10"/>
          <a:stretch>
            <a:fillRect/>
          </a:stretch>
        </p:blipFill>
        <p:spPr>
          <a:xfrm>
            <a:off x="79220" y="343958"/>
            <a:ext cx="1023441" cy="491963"/>
          </a:xfrm>
          <a:prstGeom prst="rect">
            <a:avLst/>
          </a:prstGeom>
        </p:spPr>
      </p:pic>
      <p:sp>
        <p:nvSpPr>
          <p:cNvPr id="2" name="Holder 2"/>
          <p:cNvSpPr>
            <a:spLocks noGrp="1"/>
          </p:cNvSpPr>
          <p:nvPr>
            <p:ph type="title"/>
          </p:nvPr>
        </p:nvSpPr>
        <p:spPr>
          <a:xfrm>
            <a:off x="1290002" y="282733"/>
            <a:ext cx="4292600" cy="452120"/>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3" name="Holder 3"/>
          <p:cNvSpPr>
            <a:spLocks noGrp="1"/>
          </p:cNvSpPr>
          <p:nvPr>
            <p:ph type="body" idx="1"/>
          </p:nvPr>
        </p:nvSpPr>
        <p:spPr>
          <a:xfrm>
            <a:off x="402590" y="1064080"/>
            <a:ext cx="8547100" cy="3524885"/>
          </a:xfrm>
          <a:prstGeom prst="rect">
            <a:avLst/>
          </a:prstGeom>
        </p:spPr>
        <p:txBody>
          <a:bodyPr wrap="square" lIns="0" tIns="0" rIns="0" bIns="0">
            <a:spAutoFit/>
          </a:bodyPr>
          <a:lstStyle>
            <a:lvl1pPr>
              <a:defRPr sz="2800" b="1" i="0">
                <a:solidFill>
                  <a:schemeClr val="bg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1240789" y="6493108"/>
            <a:ext cx="936625" cy="240029"/>
          </a:xfrm>
          <a:prstGeom prst="rect">
            <a:avLst/>
          </a:prstGeom>
        </p:spPr>
        <p:txBody>
          <a:bodyPr wrap="square" lIns="0" tIns="0" rIns="0" bIns="0">
            <a:spAutoFit/>
          </a:bodyPr>
          <a:lstStyle>
            <a:defPPr>
              <a:defRPr kern="0"/>
            </a:defPPr>
            <a:lvl1pPr>
              <a:defRPr sz="1400" b="0" i="0">
                <a:solidFill>
                  <a:schemeClr val="bg1"/>
                </a:solidFill>
                <a:latin typeface="Tahoma"/>
                <a:cs typeface="Tahoma"/>
              </a:defRPr>
            </a:lvl1pPr>
          </a:lstStyle>
          <a:p>
            <a:pPr marL="12700">
              <a:lnSpc>
                <a:spcPct val="100000"/>
              </a:lnSpc>
              <a:spcBef>
                <a:spcPts val="100"/>
              </a:spcBef>
            </a:pPr>
            <a:r>
              <a:rPr spc="-10"/>
              <a:t>12/20/2022</a:t>
            </a:r>
          </a:p>
        </p:txBody>
      </p:sp>
      <p:sp>
        <p:nvSpPr>
          <p:cNvPr id="6" name="Holder 6"/>
          <p:cNvSpPr>
            <a:spLocks noGrp="1"/>
          </p:cNvSpPr>
          <p:nvPr>
            <p:ph type="sldNum" sz="quarter" idx="7"/>
          </p:nvPr>
        </p:nvSpPr>
        <p:spPr>
          <a:xfrm>
            <a:off x="8264540" y="6419736"/>
            <a:ext cx="561399" cy="431613"/>
          </a:xfrm>
          <a:prstGeom prst="rect">
            <a:avLst/>
          </a:prstGeom>
        </p:spPr>
        <p:txBody>
          <a:bodyPr wrap="square" lIns="0" tIns="0" rIns="0" bIns="0">
            <a:spAutoFit/>
          </a:bodyPr>
          <a:lstStyle>
            <a:defPPr>
              <a:defRPr kern="0"/>
            </a:defPPr>
            <a:lvl1pPr>
              <a:defRPr sz="2800" b="1" i="0">
                <a:solidFill>
                  <a:schemeClr val="bg1"/>
                </a:solidFill>
                <a:latin typeface="Georgia"/>
                <a:cs typeface="Georgia"/>
              </a:defRPr>
            </a:lvl1pPr>
          </a:lstStyle>
          <a:p>
            <a:pPr marL="366395">
              <a:lnSpc>
                <a:spcPts val="2110"/>
              </a:lnSpc>
            </a:pPr>
            <a:fld id="{81D60167-4931-47E6-BA6A-407CBD079E47}" type="slidenum">
              <a:rPr sz="1800"/>
              <a:t>#</a:t>
            </a:fld>
            <a:endParaRPr sz="1800"/>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0370720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224948"/>
            <a:ext cx="8394700" cy="3825240"/>
          </a:xfrm>
          <a:prstGeom prst="rect">
            <a:avLst/>
          </a:prstGeom>
        </p:spPr>
        <p:txBody>
          <a:bodyPr vert="horz" wrap="square" lIns="0" tIns="12700" rIns="0" bIns="0" rtlCol="0">
            <a:spAutoFit/>
          </a:bodyPr>
          <a:lstStyle/>
          <a:p>
            <a:pPr marL="899794">
              <a:lnSpc>
                <a:spcPct val="100000"/>
              </a:lnSpc>
              <a:spcBef>
                <a:spcPts val="100"/>
              </a:spcBef>
            </a:pPr>
            <a:r>
              <a:rPr sz="3600" b="1" spc="-25">
                <a:solidFill>
                  <a:srgbClr val="FFFFFF"/>
                </a:solidFill>
                <a:latin typeface="Microsoft JhengHei"/>
                <a:cs typeface="Microsoft JhengHei"/>
              </a:rPr>
              <a:t>前言</a:t>
            </a:r>
            <a:endParaRPr sz="3600">
              <a:latin typeface="Microsoft JhengHei"/>
              <a:cs typeface="Microsoft JhengHei"/>
            </a:endParaRPr>
          </a:p>
          <a:p>
            <a:pPr marL="355600" marR="5080" indent="-342900">
              <a:lnSpc>
                <a:spcPct val="101099"/>
              </a:lnSpc>
              <a:spcBef>
                <a:spcPts val="2300"/>
              </a:spcBef>
              <a:buClr>
                <a:srgbClr val="FFFFFF"/>
              </a:buClr>
              <a:buSzPct val="60937"/>
              <a:buFont typeface="Wingdings"/>
              <a:buChar char=""/>
              <a:tabLst>
                <a:tab pos="1066165"/>
                <a:tab pos="1066800"/>
              </a:tabLst>
            </a:pPr>
            <a:r>
              <a:rPr/>
              <a:t>	</a:t>
            </a:r>
            <a:r>
              <a:rPr sz="3200" b="1" spc="-5">
                <a:solidFill>
                  <a:srgbClr val="FFFFFF"/>
                </a:solidFill>
                <a:latin typeface="Microsoft JhengHei"/>
                <a:cs typeface="Microsoft JhengHei"/>
              </a:rPr>
              <a:t>日本的房地产泡沫对日本经济打击非常严重。中国应该吸取教训，预防房地产市场的过度投机，防止银行业在房地产领域的信贷失控，强化土地资源管理，保持汇率稳定，灵活运用利率等金融杠杠来避免房地产泡沫</a:t>
            </a:r>
            <a:r>
              <a:rPr sz="3200" b="1" spc="-15">
                <a:solidFill>
                  <a:srgbClr val="FFFFFF"/>
                </a:solidFill>
                <a:latin typeface="Microsoft JhengHei"/>
                <a:cs typeface="Microsoft JhengHei"/>
              </a:rPr>
              <a:t>的发生。</a:t>
            </a:r>
            <a:endParaRPr sz="3200">
              <a:latin typeface="Microsoft JhengHei"/>
              <a:cs typeface="Microsoft JhengHei"/>
            </a:endParaRPr>
          </a:p>
        </p:txBody>
      </p:sp>
      <p:sp>
        <p:nvSpPr>
          <p:cNvPr id="3" name="object 3"/>
          <p:cNvSpPr txBox="1"/>
          <p:nvPr/>
        </p:nvSpPr>
        <p:spPr>
          <a:xfrm>
            <a:off x="1240789" y="6493108"/>
            <a:ext cx="839469"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8/11/2023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366395">
              <a:lnSpc>
                <a:spcPts val="2110"/>
              </a:lnSpc>
            </a:pPr>
            <a:fld id="{81D60167-4931-47E6-BA6A-407CBD079E47}" type="slidenum">
              <a:rPr sz="1800"/>
              <a:t>1</a:t>
            </a:fld>
            <a:endParaRPr sz="18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90002" y="224948"/>
            <a:ext cx="5626100" cy="574040"/>
          </a:xfrm>
          <a:prstGeom prst="rect">
            <a:avLst/>
          </a:prstGeom>
        </p:spPr>
        <p:txBody>
          <a:bodyPr vert="horz" wrap="square" lIns="0" tIns="12700" rIns="0" bIns="0" rtlCol="0">
            <a:spAutoFit/>
          </a:bodyPr>
          <a:lstStyle/>
          <a:p>
            <a:pPr marL="12700">
              <a:lnSpc>
                <a:spcPct val="100000"/>
              </a:lnSpc>
              <a:spcBef>
                <a:spcPts val="100"/>
              </a:spcBef>
            </a:pPr>
            <a:r>
              <a:rPr sz="3600" spc="-5"/>
              <a:t>日本房地产价格的历史演 变</a:t>
            </a:r>
            <a:endParaRPr sz="3600"/>
          </a:p>
        </p:txBody>
      </p:sp>
      <p:sp>
        <p:nvSpPr>
          <p:cNvPr id="4" name="object 4"/>
          <p:cNvSpPr txBox="1"/>
          <p:nvPr/>
        </p:nvSpPr>
        <p:spPr>
          <a:xfrm>
            <a:off x="1240789" y="6493108"/>
            <a:ext cx="839469"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8/11/2023</a:t>
            </a:r>
            <a:endParaRPr sz="1400">
              <a:latin typeface="Tahoma"/>
              <a:cs typeface="Tahoma"/>
            </a:endParaRPr>
          </a:p>
        </p:txBody>
      </p:sp>
      <p:sp>
        <p:nvSpPr>
          <p:cNvPr id="5" name="object 5"/>
          <p:cNvSpPr txBox="1">
            <a:spLocks noGrp="1"/>
          </p:cNvSpPr>
          <p:nvPr>
            <p:ph type="sldNum" sz="quarter" idx="7"/>
          </p:nvPr>
        </p:nvSpPr>
        <p:spPr>
          <a:prstGeom prst="rect">
            <a:avLst/>
          </a:prstGeom>
        </p:spPr>
        <p:txBody>
          <a:bodyPr vert="horz" wrap="square" lIns="0" tIns="145863" rIns="0" bIns="0" rtlCol="0">
            <a:spAutoFit/>
          </a:bodyPr>
          <a:lstStyle/>
          <a:p>
            <a:pPr marL="366395">
              <a:lnSpc>
                <a:spcPts val="2110"/>
              </a:lnSpc>
            </a:pPr>
            <a:fld id="{81D60167-4931-47E6-BA6A-407CBD079E47}" type="slidenum">
              <a:rPr sz="1800"/>
              <a:t>2</a:t>
            </a:fld>
            <a:endParaRPr sz="1800"/>
          </a:p>
        </p:txBody>
      </p:sp>
      <p:sp>
        <p:nvSpPr>
          <p:cNvPr id="3" name="object 3"/>
          <p:cNvSpPr txBox="1"/>
          <p:nvPr/>
        </p:nvSpPr>
        <p:spPr>
          <a:xfrm>
            <a:off x="402590" y="1073302"/>
            <a:ext cx="8735060" cy="4292600"/>
          </a:xfrm>
          <a:prstGeom prst="rect">
            <a:avLst/>
          </a:prstGeom>
        </p:spPr>
        <p:txBody>
          <a:bodyPr vert="horz" wrap="square" lIns="0" tIns="12700" rIns="0" bIns="0" rtlCol="0">
            <a:spAutoFit/>
          </a:bodyPr>
          <a:lstStyle/>
          <a:p>
            <a:pPr marL="354965" marR="370205" indent="-342265">
              <a:lnSpc>
                <a:spcPct val="100000"/>
              </a:lnSpc>
              <a:spcBef>
                <a:spcPts val="100"/>
              </a:spcBef>
              <a:buSzPct val="60714"/>
              <a:buFont typeface="Wingdings"/>
              <a:buChar char=""/>
              <a:tabLst>
                <a:tab pos="354965"/>
                <a:tab pos="355600"/>
              </a:tabLst>
            </a:pPr>
            <a:r>
              <a:rPr sz="2800" b="1" spc="-15">
                <a:solidFill>
                  <a:srgbClr val="FFFFFF"/>
                </a:solidFill>
                <a:latin typeface="Microsoft JhengHei"/>
                <a:cs typeface="Microsoft JhengHei"/>
              </a:rPr>
              <a:t>从 日本房地 产价格 的历 史演 变来看 ，</a:t>
            </a:r>
            <a:r>
              <a:rPr sz="2800" b="1">
                <a:solidFill>
                  <a:srgbClr val="FFFFFF"/>
                </a:solidFill>
                <a:latin typeface="Times New Roman"/>
                <a:cs typeface="Times New Roman"/>
              </a:rPr>
              <a:t>2</a:t>
            </a:r>
            <a:r>
              <a:rPr sz="2800" b="1" spc="-15">
                <a:solidFill>
                  <a:srgbClr val="FFFFFF"/>
                </a:solidFill>
                <a:latin typeface="Times New Roman"/>
                <a:cs typeface="Times New Roman"/>
              </a:rPr>
              <a:t> </a:t>
            </a:r>
            <a:r>
              <a:rPr sz="2800" b="1">
                <a:solidFill>
                  <a:srgbClr val="FFFFFF"/>
                </a:solidFill>
                <a:latin typeface="Times New Roman"/>
                <a:cs typeface="Times New Roman"/>
              </a:rPr>
              <a:t>0</a:t>
            </a:r>
            <a:r>
              <a:rPr sz="2800" b="1" spc="-15">
                <a:solidFill>
                  <a:srgbClr val="FFFFFF"/>
                </a:solidFill>
                <a:latin typeface="Microsoft JhengHei"/>
                <a:cs typeface="Microsoft JhengHei"/>
              </a:rPr>
              <a:t>世 纪 </a:t>
            </a:r>
            <a:r>
              <a:rPr sz="2800" b="1">
                <a:solidFill>
                  <a:srgbClr val="FFFFFF"/>
                </a:solidFill>
                <a:latin typeface="Times New Roman"/>
                <a:cs typeface="Times New Roman"/>
              </a:rPr>
              <a:t>6</a:t>
            </a:r>
            <a:r>
              <a:rPr sz="2800" b="1" spc="-15">
                <a:solidFill>
                  <a:srgbClr val="FFFFFF"/>
                </a:solidFill>
                <a:latin typeface="Times New Roman"/>
                <a:cs typeface="Times New Roman"/>
              </a:rPr>
              <a:t> </a:t>
            </a:r>
            <a:r>
              <a:rPr sz="2800" b="1" spc="-50">
                <a:solidFill>
                  <a:srgbClr val="FFFFFF"/>
                </a:solidFill>
                <a:latin typeface="Times New Roman"/>
                <a:cs typeface="Times New Roman"/>
              </a:rPr>
              <a:t>0</a:t>
            </a:r>
            <a:r>
              <a:rPr sz="2800" b="1" spc="-5">
                <a:solidFill>
                  <a:srgbClr val="FFFFFF"/>
                </a:solidFill>
                <a:latin typeface="Microsoft JhengHei"/>
                <a:cs typeface="Microsoft JhengHei"/>
              </a:rPr>
              <a:t>年代后期至 </a:t>
            </a:r>
            <a:r>
              <a:rPr sz="2800" b="1">
                <a:solidFill>
                  <a:srgbClr val="FFFFFF"/>
                </a:solidFill>
                <a:latin typeface="Times New Roman"/>
                <a:cs typeface="Times New Roman"/>
              </a:rPr>
              <a:t>7</a:t>
            </a:r>
            <a:r>
              <a:rPr sz="2800" b="1" spc="-25">
                <a:solidFill>
                  <a:srgbClr val="FFFFFF"/>
                </a:solidFill>
                <a:latin typeface="Times New Roman"/>
                <a:cs typeface="Times New Roman"/>
              </a:rPr>
              <a:t> </a:t>
            </a:r>
            <a:r>
              <a:rPr sz="2800" b="1">
                <a:solidFill>
                  <a:srgbClr val="FFFFFF"/>
                </a:solidFill>
                <a:latin typeface="Times New Roman"/>
                <a:cs typeface="Times New Roman"/>
              </a:rPr>
              <a:t>0</a:t>
            </a:r>
            <a:r>
              <a:rPr sz="2800" b="1" spc="-15">
                <a:solidFill>
                  <a:srgbClr val="FFFFFF"/>
                </a:solidFill>
                <a:latin typeface="Microsoft JhengHei"/>
                <a:cs typeface="Microsoft JhengHei"/>
              </a:rPr>
              <a:t>年代前 期以及 </a:t>
            </a:r>
            <a:r>
              <a:rPr sz="2800" b="1">
                <a:solidFill>
                  <a:srgbClr val="FFFFFF"/>
                </a:solidFill>
                <a:latin typeface="Times New Roman"/>
                <a:cs typeface="Times New Roman"/>
              </a:rPr>
              <a:t>8</a:t>
            </a:r>
            <a:r>
              <a:rPr sz="2800" b="1" spc="-25">
                <a:solidFill>
                  <a:srgbClr val="FFFFFF"/>
                </a:solidFill>
                <a:latin typeface="Times New Roman"/>
                <a:cs typeface="Times New Roman"/>
              </a:rPr>
              <a:t> </a:t>
            </a:r>
            <a:r>
              <a:rPr sz="2800" b="1">
                <a:solidFill>
                  <a:srgbClr val="FFFFFF"/>
                </a:solidFill>
                <a:latin typeface="Times New Roman"/>
                <a:cs typeface="Times New Roman"/>
              </a:rPr>
              <a:t>0</a:t>
            </a:r>
            <a:r>
              <a:rPr sz="2800" b="1" spc="-10">
                <a:solidFill>
                  <a:srgbClr val="FFFFFF"/>
                </a:solidFill>
                <a:latin typeface="Microsoft JhengHei"/>
                <a:cs typeface="Microsoft JhengHei"/>
              </a:rPr>
              <a:t>年代后期房 地产价格 上涨尤为迅速 。这两次房地 产价格飙升期 ，从</a:t>
            </a:r>
            <a:r>
              <a:rPr sz="2800" b="1">
                <a:solidFill>
                  <a:srgbClr val="FFFFFF"/>
                </a:solidFill>
                <a:latin typeface="Microsoft JhengHei"/>
                <a:cs typeface="Microsoft JhengHei"/>
              </a:rPr>
              <a:t>其后期 调整 来 看有 很 大差 别 。也 就 是说 ，在 </a:t>
            </a:r>
            <a:r>
              <a:rPr sz="2800" b="1" spc="-50">
                <a:solidFill>
                  <a:srgbClr val="FFFFFF"/>
                </a:solidFill>
                <a:latin typeface="Times New Roman"/>
                <a:cs typeface="Times New Roman"/>
              </a:rPr>
              <a:t>7</a:t>
            </a:r>
            <a:endParaRPr sz="2800">
              <a:latin typeface="Times New Roman"/>
              <a:cs typeface="Times New Roman"/>
            </a:endParaRPr>
          </a:p>
          <a:p>
            <a:pPr marL="355600" marR="5080">
              <a:lnSpc>
                <a:spcPct val="100000"/>
              </a:lnSpc>
              <a:tabLst>
                <a:tab pos="2755265"/>
              </a:tabLst>
            </a:pPr>
            <a:r>
              <a:rPr sz="2800" b="1">
                <a:solidFill>
                  <a:srgbClr val="FFFFFF"/>
                </a:solidFill>
                <a:latin typeface="Times New Roman"/>
                <a:cs typeface="Times New Roman"/>
              </a:rPr>
              <a:t>0</a:t>
            </a:r>
            <a:r>
              <a:rPr sz="2800" b="1">
                <a:solidFill>
                  <a:srgbClr val="FFFFFF"/>
                </a:solidFill>
                <a:latin typeface="Microsoft JhengHei"/>
                <a:cs typeface="Microsoft JhengHei"/>
              </a:rPr>
              <a:t>年代 前 期 </a:t>
            </a:r>
            <a:r>
              <a:rPr sz="2800" b="1" spc="-50">
                <a:solidFill>
                  <a:srgbClr val="FFFFFF"/>
                </a:solidFill>
                <a:latin typeface="Microsoft JhengHei"/>
                <a:cs typeface="Microsoft JhengHei"/>
              </a:rPr>
              <a:t>，</a:t>
            </a:r>
            <a:r>
              <a:rPr sz="2800" b="1">
                <a:solidFill>
                  <a:srgbClr val="FFFFFF"/>
                </a:solidFill>
                <a:latin typeface="Microsoft JhengHei"/>
                <a:cs typeface="Microsoft JhengHei"/>
              </a:rPr>
              <a:t>	房地产</a:t>
            </a:r>
            <a:r>
              <a:rPr sz="2800" b="1" spc="-20">
                <a:solidFill>
                  <a:srgbClr val="FFFFFF"/>
                </a:solidFill>
                <a:latin typeface="Microsoft JhengHei"/>
                <a:cs typeface="Microsoft JhengHei"/>
              </a:rPr>
              <a:t> </a:t>
            </a:r>
            <a:r>
              <a:rPr sz="2800" b="1">
                <a:solidFill>
                  <a:srgbClr val="FFFFFF"/>
                </a:solidFill>
                <a:latin typeface="Microsoft JhengHei"/>
                <a:cs typeface="Microsoft JhengHei"/>
              </a:rPr>
              <a:t>价格在</a:t>
            </a:r>
            <a:r>
              <a:rPr sz="2800" b="1" spc="-20">
                <a:solidFill>
                  <a:srgbClr val="FFFFFF"/>
                </a:solidFill>
                <a:latin typeface="Microsoft JhengHei"/>
                <a:cs typeface="Microsoft JhengHei"/>
              </a:rPr>
              <a:t> </a:t>
            </a:r>
            <a:r>
              <a:rPr sz="2800" b="1">
                <a:solidFill>
                  <a:srgbClr val="FFFFFF"/>
                </a:solidFill>
                <a:latin typeface="Times New Roman"/>
                <a:cs typeface="Times New Roman"/>
              </a:rPr>
              <a:t>l</a:t>
            </a:r>
            <a:r>
              <a:rPr sz="2800" b="1" spc="-25">
                <a:solidFill>
                  <a:srgbClr val="FFFFFF"/>
                </a:solidFill>
                <a:latin typeface="Times New Roman"/>
                <a:cs typeface="Times New Roman"/>
              </a:rPr>
              <a:t> </a:t>
            </a:r>
            <a:r>
              <a:rPr sz="2800" b="1">
                <a:solidFill>
                  <a:srgbClr val="FFFFFF"/>
                </a:solidFill>
                <a:latin typeface="Times New Roman"/>
                <a:cs typeface="Times New Roman"/>
              </a:rPr>
              <a:t>9</a:t>
            </a:r>
            <a:r>
              <a:rPr sz="2800" b="1" spc="-20">
                <a:solidFill>
                  <a:srgbClr val="FFFFFF"/>
                </a:solidFill>
                <a:latin typeface="Times New Roman"/>
                <a:cs typeface="Times New Roman"/>
              </a:rPr>
              <a:t> </a:t>
            </a:r>
            <a:r>
              <a:rPr sz="2800" b="1">
                <a:solidFill>
                  <a:srgbClr val="FFFFFF"/>
                </a:solidFill>
                <a:latin typeface="Times New Roman"/>
                <a:cs typeface="Times New Roman"/>
              </a:rPr>
              <a:t>7</a:t>
            </a:r>
            <a:r>
              <a:rPr sz="2800" b="1" spc="-20">
                <a:solidFill>
                  <a:srgbClr val="FFFFFF"/>
                </a:solidFill>
                <a:latin typeface="Times New Roman"/>
                <a:cs typeface="Times New Roman"/>
              </a:rPr>
              <a:t> </a:t>
            </a:r>
            <a:r>
              <a:rPr sz="2800" b="1">
                <a:solidFill>
                  <a:srgbClr val="FFFFFF"/>
                </a:solidFill>
                <a:latin typeface="Times New Roman"/>
                <a:cs typeface="Times New Roman"/>
              </a:rPr>
              <a:t>3</a:t>
            </a:r>
            <a:r>
              <a:rPr sz="2800" b="1">
                <a:solidFill>
                  <a:srgbClr val="FFFFFF"/>
                </a:solidFill>
                <a:latin typeface="Microsoft JhengHei"/>
                <a:cs typeface="Microsoft JhengHei"/>
              </a:rPr>
              <a:t>年达</a:t>
            </a:r>
            <a:r>
              <a:rPr sz="2800" b="1" spc="-20">
                <a:solidFill>
                  <a:srgbClr val="FFFFFF"/>
                </a:solidFill>
                <a:latin typeface="Microsoft JhengHei"/>
                <a:cs typeface="Microsoft JhengHei"/>
              </a:rPr>
              <a:t> </a:t>
            </a:r>
            <a:r>
              <a:rPr sz="2800" b="1">
                <a:solidFill>
                  <a:srgbClr val="FFFFFF"/>
                </a:solidFill>
                <a:latin typeface="Microsoft JhengHei"/>
                <a:cs typeface="Microsoft JhengHei"/>
              </a:rPr>
              <a:t>到顶点</a:t>
            </a:r>
            <a:r>
              <a:rPr sz="2800" b="1" spc="-20">
                <a:solidFill>
                  <a:srgbClr val="FFFFFF"/>
                </a:solidFill>
                <a:latin typeface="Microsoft JhengHei"/>
                <a:cs typeface="Microsoft JhengHei"/>
              </a:rPr>
              <a:t> </a:t>
            </a:r>
            <a:r>
              <a:rPr sz="2800" b="1">
                <a:solidFill>
                  <a:srgbClr val="FFFFFF"/>
                </a:solidFill>
                <a:latin typeface="Microsoft JhengHei"/>
                <a:cs typeface="Microsoft JhengHei"/>
              </a:rPr>
              <a:t>后</a:t>
            </a:r>
            <a:r>
              <a:rPr sz="2800" b="1" spc="-20">
                <a:solidFill>
                  <a:srgbClr val="FFFFFF"/>
                </a:solidFill>
                <a:latin typeface="Microsoft JhengHei"/>
                <a:cs typeface="Microsoft JhengHei"/>
              </a:rPr>
              <a:t> </a:t>
            </a:r>
            <a:r>
              <a:rPr sz="2800" b="1" spc="-50">
                <a:solidFill>
                  <a:srgbClr val="FFFFFF"/>
                </a:solidFill>
                <a:latin typeface="Microsoft JhengHei"/>
                <a:cs typeface="Microsoft JhengHei"/>
              </a:rPr>
              <a:t>，</a:t>
            </a:r>
            <a:r>
              <a:rPr sz="2800" b="1">
                <a:solidFill>
                  <a:srgbClr val="FFFFFF"/>
                </a:solidFill>
                <a:latin typeface="Microsoft JhengHei"/>
                <a:cs typeface="Microsoft JhengHei"/>
              </a:rPr>
              <a:t>受</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第一</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次石油</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危</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机</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的影</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响</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，曾在</a:t>
            </a:r>
            <a:r>
              <a:rPr sz="2800" b="1" spc="-5">
                <a:solidFill>
                  <a:srgbClr val="FFFFFF"/>
                </a:solidFill>
                <a:latin typeface="Microsoft JhengHei"/>
                <a:cs typeface="Microsoft JhengHei"/>
              </a:rPr>
              <a:t> </a:t>
            </a:r>
            <a:r>
              <a:rPr sz="2800" b="1">
                <a:solidFill>
                  <a:srgbClr val="FFFFFF"/>
                </a:solidFill>
                <a:latin typeface="Times New Roman"/>
                <a:cs typeface="Times New Roman"/>
              </a:rPr>
              <a:t>l</a:t>
            </a:r>
            <a:r>
              <a:rPr sz="2800" b="1" spc="-10">
                <a:solidFill>
                  <a:srgbClr val="FFFFFF"/>
                </a:solidFill>
                <a:latin typeface="Times New Roman"/>
                <a:cs typeface="Times New Roman"/>
              </a:rPr>
              <a:t> </a:t>
            </a:r>
            <a:r>
              <a:rPr sz="2800" b="1">
                <a:solidFill>
                  <a:srgbClr val="FFFFFF"/>
                </a:solidFill>
                <a:latin typeface="Times New Roman"/>
                <a:cs typeface="Times New Roman"/>
              </a:rPr>
              <a:t>9</a:t>
            </a:r>
            <a:r>
              <a:rPr sz="2800" b="1" spc="-5">
                <a:solidFill>
                  <a:srgbClr val="FFFFFF"/>
                </a:solidFill>
                <a:latin typeface="Times New Roman"/>
                <a:cs typeface="Times New Roman"/>
              </a:rPr>
              <a:t> </a:t>
            </a:r>
            <a:r>
              <a:rPr sz="2800" b="1">
                <a:solidFill>
                  <a:srgbClr val="FFFFFF"/>
                </a:solidFill>
                <a:latin typeface="Times New Roman"/>
                <a:cs typeface="Times New Roman"/>
              </a:rPr>
              <a:t>7</a:t>
            </a:r>
            <a:r>
              <a:rPr sz="2800" b="1" spc="-5">
                <a:solidFill>
                  <a:srgbClr val="FFFFFF"/>
                </a:solidFill>
                <a:latin typeface="Times New Roman"/>
                <a:cs typeface="Times New Roman"/>
              </a:rPr>
              <a:t> </a:t>
            </a:r>
            <a:r>
              <a:rPr sz="2800" b="1">
                <a:solidFill>
                  <a:srgbClr val="FFFFFF"/>
                </a:solidFill>
                <a:latin typeface="Times New Roman"/>
                <a:cs typeface="Times New Roman"/>
              </a:rPr>
              <a:t>4</a:t>
            </a:r>
            <a:r>
              <a:rPr sz="2800" b="1">
                <a:solidFill>
                  <a:srgbClr val="FFFFFF"/>
                </a:solidFill>
                <a:latin typeface="Microsoft JhengHei"/>
                <a:cs typeface="Microsoft JhengHei"/>
              </a:rPr>
              <a:t>年</a:t>
            </a:r>
            <a:r>
              <a:rPr sz="2800" b="1" spc="-5">
                <a:solidFill>
                  <a:srgbClr val="FFFFFF"/>
                </a:solidFill>
                <a:latin typeface="Microsoft JhengHei"/>
                <a:cs typeface="Microsoft JhengHei"/>
              </a:rPr>
              <a:t> </a:t>
            </a:r>
            <a:r>
              <a:rPr sz="2800" b="1">
                <a:solidFill>
                  <a:srgbClr val="FFFFFF"/>
                </a:solidFill>
                <a:latin typeface="Microsoft JhengHei"/>
                <a:cs typeface="Microsoft JhengHei"/>
              </a:rPr>
              <a:t>出现</a:t>
            </a:r>
            <a:r>
              <a:rPr sz="2800" b="1" spc="-50">
                <a:solidFill>
                  <a:srgbClr val="FFFFFF"/>
                </a:solidFill>
                <a:latin typeface="Microsoft JhengHei"/>
                <a:cs typeface="Microsoft JhengHei"/>
              </a:rPr>
              <a:t>小</a:t>
            </a:r>
            <a:r>
              <a:rPr sz="2800" b="1">
                <a:solidFill>
                  <a:srgbClr val="FFFFFF"/>
                </a:solidFill>
                <a:latin typeface="Microsoft JhengHei"/>
                <a:cs typeface="Microsoft JhengHei"/>
              </a:rPr>
              <a:t>幅 回落 ，但此 后不 久 便 重拾 升势 。然 而 </a:t>
            </a:r>
            <a:r>
              <a:rPr sz="2800" b="1">
                <a:solidFill>
                  <a:srgbClr val="FFFFFF"/>
                </a:solidFill>
                <a:latin typeface="Times New Roman"/>
                <a:cs typeface="Times New Roman"/>
              </a:rPr>
              <a:t>8 O</a:t>
            </a:r>
            <a:r>
              <a:rPr sz="2800" b="1" spc="-50">
                <a:solidFill>
                  <a:srgbClr val="FFFFFF"/>
                </a:solidFill>
                <a:latin typeface="Microsoft JhengHei"/>
                <a:cs typeface="Microsoft JhengHei"/>
              </a:rPr>
              <a:t>年</a:t>
            </a:r>
            <a:endParaRPr sz="2800">
              <a:latin typeface="Microsoft JhengHei"/>
              <a:cs typeface="Microsoft JhengHei"/>
            </a:endParaRPr>
          </a:p>
          <a:p>
            <a:pPr marL="355600">
              <a:lnSpc>
                <a:spcPts val="3270"/>
              </a:lnSpc>
              <a:spcBef>
                <a:spcPts val="180"/>
              </a:spcBef>
            </a:pPr>
            <a:r>
              <a:rPr sz="2800" b="1" spc="-5">
                <a:solidFill>
                  <a:srgbClr val="FFFFFF"/>
                </a:solidFill>
                <a:latin typeface="Microsoft JhengHei"/>
                <a:cs typeface="Microsoft JhengHei"/>
              </a:rPr>
              <a:t>代后期 的那 次调 整 ，房地 产 价 格急剧 上涨 ，于</a:t>
            </a:r>
            <a:endParaRPr sz="2800">
              <a:latin typeface="Microsoft JhengHei"/>
              <a:cs typeface="Microsoft JhengHei"/>
            </a:endParaRPr>
          </a:p>
          <a:p>
            <a:pPr marL="355600">
              <a:lnSpc>
                <a:spcPts val="3270"/>
              </a:lnSpc>
            </a:pPr>
            <a:r>
              <a:rPr sz="2800" b="1">
                <a:solidFill>
                  <a:srgbClr val="FFFFFF"/>
                </a:solidFill>
                <a:latin typeface="Times New Roman"/>
                <a:cs typeface="Times New Roman"/>
              </a:rPr>
              <a:t>1 9 9 0</a:t>
            </a:r>
            <a:r>
              <a:rPr sz="2800" b="1" spc="-5">
                <a:solidFill>
                  <a:srgbClr val="FFFFFF"/>
                </a:solidFill>
                <a:latin typeface="Microsoft JhengHei"/>
                <a:cs typeface="Microsoft JhengHei"/>
              </a:rPr>
              <a:t>年 冲到顶 点后便 开始 一路 下 滑 ，此后整个</a:t>
            </a:r>
            <a:endParaRPr sz="2800">
              <a:latin typeface="Microsoft JhengHei"/>
              <a:cs typeface="Microsoft JhengHei"/>
            </a:endParaRPr>
          </a:p>
          <a:p>
            <a:pPr marL="355600">
              <a:lnSpc>
                <a:spcPct val="100000"/>
              </a:lnSpc>
            </a:pPr>
            <a:r>
              <a:rPr sz="2800" b="1">
                <a:solidFill>
                  <a:srgbClr val="FFFFFF"/>
                </a:solidFill>
                <a:latin typeface="Times New Roman"/>
                <a:cs typeface="Times New Roman"/>
              </a:rPr>
              <a:t>9 0</a:t>
            </a:r>
            <a:r>
              <a:rPr sz="2800" b="1" spc="-5">
                <a:solidFill>
                  <a:srgbClr val="FFFFFF"/>
                </a:solidFill>
                <a:latin typeface="Microsoft JhengHei"/>
                <a:cs typeface="Microsoft JhengHei"/>
              </a:rPr>
              <a:t>年代 一直处于长期大幅下跌局 面。</a:t>
            </a:r>
            <a:endParaRPr sz="2800">
              <a:latin typeface="Microsoft JhengHei"/>
              <a:cs typeface="Microsoft JhengHei"/>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8232"/>
            <a:ext cx="8801100" cy="4512310"/>
          </a:xfrm>
          <a:prstGeom prst="rect">
            <a:avLst/>
          </a:prstGeom>
        </p:spPr>
        <p:txBody>
          <a:bodyPr vert="horz" wrap="square" lIns="0" tIns="12700" rIns="0" bIns="0" rtlCol="0">
            <a:spAutoFit/>
          </a:bodyPr>
          <a:lstStyle/>
          <a:p>
            <a:pPr marL="355600" marR="412115" indent="-342900" algn="just">
              <a:lnSpc>
                <a:spcPct val="100000"/>
              </a:lnSpc>
              <a:spcBef>
                <a:spcPts val="100"/>
              </a:spcBef>
              <a:buSzPct val="60937"/>
              <a:buFont typeface="Wingdings"/>
              <a:buChar char=""/>
              <a:tabLst>
                <a:tab pos="355600"/>
              </a:tabLst>
            </a:pPr>
            <a:r>
              <a:rPr sz="3200" b="1" spc="-30">
                <a:solidFill>
                  <a:srgbClr val="FFFFFF"/>
                </a:solidFill>
                <a:latin typeface="Microsoft JhengHei"/>
                <a:cs typeface="Microsoft JhengHei"/>
              </a:rPr>
              <a:t>日本 两次房地产价格飙 升期之所 以在后期调</a:t>
            </a:r>
            <a:r>
              <a:rPr sz="3200" b="1" spc="-10">
                <a:solidFill>
                  <a:srgbClr val="FFFFFF"/>
                </a:solidFill>
                <a:latin typeface="Microsoft JhengHei"/>
                <a:cs typeface="Microsoft JhengHei"/>
              </a:rPr>
              <a:t>整 的时 间和深 度上存在较 大差异 ，其原 因</a:t>
            </a:r>
            <a:r>
              <a:rPr sz="3200" b="1" spc="-5">
                <a:solidFill>
                  <a:srgbClr val="FFFFFF"/>
                </a:solidFill>
                <a:latin typeface="Microsoft JhengHei"/>
                <a:cs typeface="Microsoft JhengHei"/>
              </a:rPr>
              <a:t>在于两者所处 的 经济发 展 阶段 不 同。</a:t>
            </a:r>
            <a:endParaRPr sz="3200">
              <a:latin typeface="Microsoft JhengHei"/>
              <a:cs typeface="Microsoft JhengHei"/>
            </a:endParaRPr>
          </a:p>
          <a:p>
            <a:pPr marL="354965" marR="412115" indent="-342265">
              <a:lnSpc>
                <a:spcPct val="100000"/>
              </a:lnSpc>
              <a:spcBef>
                <a:spcPts val="555"/>
              </a:spcBef>
              <a:buSzPct val="60937"/>
              <a:buFont typeface="Wingdings"/>
              <a:buChar char=""/>
              <a:tabLst>
                <a:tab pos="354965"/>
                <a:tab pos="355600"/>
              </a:tabLst>
            </a:pPr>
            <a:r>
              <a:rPr sz="3200" b="1">
                <a:solidFill>
                  <a:srgbClr val="FFFFFF"/>
                </a:solidFill>
                <a:latin typeface="Times New Roman"/>
                <a:cs typeface="Times New Roman"/>
              </a:rPr>
              <a:t>2</a:t>
            </a:r>
            <a:r>
              <a:rPr sz="3200" b="1" spc="-25">
                <a:solidFill>
                  <a:srgbClr val="FFFFFF"/>
                </a:solidFill>
                <a:latin typeface="Times New Roman"/>
                <a:cs typeface="Times New Roman"/>
              </a:rPr>
              <a:t> </a:t>
            </a:r>
            <a:r>
              <a:rPr sz="3200" b="1">
                <a:solidFill>
                  <a:srgbClr val="FFFFFF"/>
                </a:solidFill>
                <a:latin typeface="Times New Roman"/>
                <a:cs typeface="Times New Roman"/>
              </a:rPr>
              <a:t>0</a:t>
            </a:r>
            <a:r>
              <a:rPr sz="3200" b="1" spc="-10">
                <a:solidFill>
                  <a:srgbClr val="FFFFFF"/>
                </a:solidFill>
                <a:latin typeface="Microsoft JhengHei"/>
                <a:cs typeface="Microsoft JhengHei"/>
              </a:rPr>
              <a:t>世纪 </a:t>
            </a:r>
            <a:r>
              <a:rPr sz="3200" b="1">
                <a:solidFill>
                  <a:srgbClr val="FFFFFF"/>
                </a:solidFill>
                <a:latin typeface="Times New Roman"/>
                <a:cs typeface="Times New Roman"/>
              </a:rPr>
              <a:t>7</a:t>
            </a:r>
            <a:r>
              <a:rPr sz="3200" b="1" spc="-25">
                <a:solidFill>
                  <a:srgbClr val="FFFFFF"/>
                </a:solidFill>
                <a:latin typeface="Times New Roman"/>
                <a:cs typeface="Times New Roman"/>
              </a:rPr>
              <a:t> </a:t>
            </a:r>
            <a:r>
              <a:rPr sz="3200" b="1">
                <a:solidFill>
                  <a:srgbClr val="FFFFFF"/>
                </a:solidFill>
                <a:latin typeface="Times New Roman"/>
                <a:cs typeface="Times New Roman"/>
              </a:rPr>
              <a:t>0</a:t>
            </a:r>
            <a:r>
              <a:rPr sz="3200" b="1" spc="-30">
                <a:solidFill>
                  <a:srgbClr val="FFFFFF"/>
                </a:solidFill>
                <a:latin typeface="Microsoft JhengHei"/>
                <a:cs typeface="Microsoft JhengHei"/>
              </a:rPr>
              <a:t>年代 前期 日本 虽然处 于从高速增</a:t>
            </a:r>
            <a:r>
              <a:rPr sz="3200" b="1" spc="-10">
                <a:solidFill>
                  <a:srgbClr val="FFFFFF"/>
                </a:solidFill>
                <a:latin typeface="Microsoft JhengHei"/>
                <a:cs typeface="Microsoft JhengHei"/>
              </a:rPr>
              <a:t>长 向稳定增 长过渡 的时期 ，但 在该时期仍</a:t>
            </a:r>
            <a:r>
              <a:rPr sz="3200" b="1">
                <a:solidFill>
                  <a:srgbClr val="FFFFFF"/>
                </a:solidFill>
                <a:latin typeface="Microsoft JhengHei"/>
                <a:cs typeface="Microsoft JhengHei"/>
              </a:rPr>
              <a:t>然有着较高 的增长潜力 。当时受 </a:t>
            </a:r>
            <a:r>
              <a:rPr sz="3200" b="1">
                <a:solidFill>
                  <a:srgbClr val="FFFFFF"/>
                </a:solidFill>
                <a:latin typeface="Times New Roman"/>
                <a:cs typeface="Times New Roman"/>
              </a:rPr>
              <a:t>“ </a:t>
            </a:r>
            <a:r>
              <a:rPr sz="3200" b="1" spc="-10">
                <a:solidFill>
                  <a:srgbClr val="FFFFFF"/>
                </a:solidFill>
                <a:latin typeface="Microsoft JhengHei"/>
                <a:cs typeface="Microsoft JhengHei"/>
              </a:rPr>
              <a:t>列 岛改造</a:t>
            </a:r>
            <a:endParaRPr sz="3200">
              <a:latin typeface="Microsoft JhengHei"/>
              <a:cs typeface="Microsoft JhengHei"/>
            </a:endParaRPr>
          </a:p>
          <a:p>
            <a:pPr marL="355600">
              <a:lnSpc>
                <a:spcPct val="100000"/>
              </a:lnSpc>
              <a:tabLst>
                <a:tab pos="2590165"/>
              </a:tabLst>
            </a:pPr>
            <a:r>
              <a:rPr sz="3200" b="1">
                <a:solidFill>
                  <a:srgbClr val="FFFFFF"/>
                </a:solidFill>
                <a:latin typeface="Microsoft JhengHei"/>
                <a:cs typeface="Microsoft JhengHei"/>
              </a:rPr>
              <a:t>论 </a:t>
            </a:r>
            <a:r>
              <a:rPr sz="3200" b="1">
                <a:solidFill>
                  <a:srgbClr val="FFFFFF"/>
                </a:solidFill>
                <a:latin typeface="Times New Roman"/>
                <a:cs typeface="Times New Roman"/>
              </a:rPr>
              <a:t>”</a:t>
            </a:r>
            <a:r>
              <a:rPr sz="3200" b="1">
                <a:solidFill>
                  <a:srgbClr val="FFFFFF"/>
                </a:solidFill>
                <a:latin typeface="Microsoft JhengHei"/>
                <a:cs typeface="Microsoft JhengHei"/>
              </a:rPr>
              <a:t>影响 </a:t>
            </a:r>
            <a:r>
              <a:rPr sz="3200" b="1" spc="-50">
                <a:solidFill>
                  <a:srgbClr val="FFFFFF"/>
                </a:solidFill>
                <a:latin typeface="Microsoft JhengHei"/>
                <a:cs typeface="Microsoft JhengHei"/>
              </a:rPr>
              <a:t>，</a:t>
            </a:r>
            <a:r>
              <a:rPr sz="3200" b="1">
                <a:solidFill>
                  <a:srgbClr val="FFFFFF"/>
                </a:solidFill>
                <a:latin typeface="Microsoft JhengHei"/>
                <a:cs typeface="Microsoft JhengHei"/>
              </a:rPr>
              <a:t>	城市化和产业结构优化不断发展 </a:t>
            </a:r>
            <a:r>
              <a:rPr sz="3200" b="1" spc="-50">
                <a:solidFill>
                  <a:srgbClr val="FFFFFF"/>
                </a:solidFill>
                <a:latin typeface="Microsoft JhengHei"/>
                <a:cs typeface="Microsoft JhengHei"/>
              </a:rPr>
              <a:t>，</a:t>
            </a:r>
            <a:endParaRPr sz="3200">
              <a:latin typeface="Microsoft JhengHei"/>
              <a:cs typeface="Microsoft JhengHei"/>
            </a:endParaRPr>
          </a:p>
          <a:p>
            <a:pPr marL="355600" marR="411480">
              <a:lnSpc>
                <a:spcPct val="100000"/>
              </a:lnSpc>
              <a:spcBef>
                <a:spcPts val="210"/>
              </a:spcBef>
              <a:tabLst>
                <a:tab pos="4317365"/>
              </a:tabLst>
            </a:pPr>
            <a:r>
              <a:rPr sz="3200" b="1">
                <a:solidFill>
                  <a:srgbClr val="FFFFFF"/>
                </a:solidFill>
                <a:latin typeface="Microsoft JhengHei"/>
                <a:cs typeface="Microsoft JhengHei"/>
              </a:rPr>
              <a:t>国民收入持续增长 </a:t>
            </a:r>
            <a:r>
              <a:rPr sz="3200" b="1" spc="-50">
                <a:solidFill>
                  <a:srgbClr val="FFFFFF"/>
                </a:solidFill>
                <a:latin typeface="Microsoft JhengHei"/>
                <a:cs typeface="Microsoft JhengHei"/>
              </a:rPr>
              <a:t>，</a:t>
            </a:r>
            <a:r>
              <a:rPr sz="3200" b="1">
                <a:solidFill>
                  <a:srgbClr val="FFFFFF"/>
                </a:solidFill>
                <a:latin typeface="Microsoft JhengHei"/>
                <a:cs typeface="Microsoft JhengHei"/>
              </a:rPr>
              <a:t>	在这种</a:t>
            </a:r>
            <a:r>
              <a:rPr sz="3200" b="1" spc="-35">
                <a:solidFill>
                  <a:srgbClr val="FFFFFF"/>
                </a:solidFill>
                <a:latin typeface="Microsoft JhengHei"/>
                <a:cs typeface="Microsoft JhengHei"/>
              </a:rPr>
              <a:t> </a:t>
            </a:r>
            <a:r>
              <a:rPr sz="3200" b="1">
                <a:solidFill>
                  <a:srgbClr val="FFFFFF"/>
                </a:solidFill>
                <a:latin typeface="Microsoft JhengHei"/>
                <a:cs typeface="Microsoft JhengHei"/>
              </a:rPr>
              <a:t>背景</a:t>
            </a:r>
            <a:r>
              <a:rPr sz="3200" b="1" spc="-35">
                <a:solidFill>
                  <a:srgbClr val="FFFFFF"/>
                </a:solidFill>
                <a:latin typeface="Microsoft JhengHei"/>
                <a:cs typeface="Microsoft JhengHei"/>
              </a:rPr>
              <a:t> </a:t>
            </a:r>
            <a:r>
              <a:rPr sz="3200" b="1">
                <a:solidFill>
                  <a:srgbClr val="FFFFFF"/>
                </a:solidFill>
                <a:latin typeface="Microsoft JhengHei"/>
                <a:cs typeface="Microsoft JhengHei"/>
              </a:rPr>
              <a:t>下</a:t>
            </a:r>
            <a:r>
              <a:rPr sz="3200" b="1" spc="-35">
                <a:solidFill>
                  <a:srgbClr val="FFFFFF"/>
                </a:solidFill>
                <a:latin typeface="Microsoft JhengHei"/>
                <a:cs typeface="Microsoft JhengHei"/>
              </a:rPr>
              <a:t> </a:t>
            </a:r>
            <a:r>
              <a:rPr sz="3200" b="1">
                <a:solidFill>
                  <a:srgbClr val="FFFFFF"/>
                </a:solidFill>
                <a:latin typeface="Microsoft JhengHei"/>
                <a:cs typeface="Microsoft JhengHei"/>
              </a:rPr>
              <a:t>，对</a:t>
            </a:r>
            <a:r>
              <a:rPr sz="3200" b="1" spc="-35">
                <a:solidFill>
                  <a:srgbClr val="FFFFFF"/>
                </a:solidFill>
                <a:latin typeface="Microsoft JhengHei"/>
                <a:cs typeface="Microsoft JhengHei"/>
              </a:rPr>
              <a:t> </a:t>
            </a:r>
            <a:r>
              <a:rPr sz="3200" b="1" spc="-50">
                <a:solidFill>
                  <a:srgbClr val="FFFFFF"/>
                </a:solidFill>
                <a:latin typeface="Microsoft JhengHei"/>
                <a:cs typeface="Microsoft JhengHei"/>
              </a:rPr>
              <a:t>房</a:t>
            </a:r>
            <a:r>
              <a:rPr sz="3200" b="1">
                <a:solidFill>
                  <a:srgbClr val="FFFFFF"/>
                </a:solidFill>
                <a:latin typeface="Microsoft JhengHei"/>
                <a:cs typeface="Microsoft JhengHei"/>
              </a:rPr>
              <a:t>地产 价格 自然 产生 了上升 压力 </a:t>
            </a:r>
            <a:r>
              <a:rPr sz="3200" b="1" spc="-50">
                <a:solidFill>
                  <a:srgbClr val="FFFFFF"/>
                </a:solidFill>
                <a:latin typeface="Microsoft JhengHei"/>
                <a:cs typeface="Microsoft JhengHei"/>
              </a:rPr>
              <a:t>。</a:t>
            </a:r>
            <a:endParaRPr sz="3200">
              <a:latin typeface="Microsoft JhengHei"/>
              <a:cs typeface="Microsoft JhengHei"/>
            </a:endParaRPr>
          </a:p>
        </p:txBody>
      </p:sp>
      <p:sp>
        <p:nvSpPr>
          <p:cNvPr id="3" name="object 3"/>
          <p:cNvSpPr txBox="1"/>
          <p:nvPr/>
        </p:nvSpPr>
        <p:spPr>
          <a:xfrm>
            <a:off x="1240789" y="6493108"/>
            <a:ext cx="839469"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8/11/2023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366395">
              <a:lnSpc>
                <a:spcPts val="2110"/>
              </a:lnSpc>
            </a:pPr>
            <a:fld id="{81D60167-4931-47E6-BA6A-407CBD079E47}" type="slidenum">
              <a:rPr sz="1800"/>
              <a:t>3</a:t>
            </a:fld>
            <a:endParaRPr sz="18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44878"/>
            <a:ext cx="8394700" cy="3493135"/>
          </a:xfrm>
          <a:prstGeom prst="rect">
            <a:avLst/>
          </a:prstGeom>
        </p:spPr>
        <p:txBody>
          <a:bodyPr vert="horz" wrap="square" lIns="0" tIns="32384" rIns="0" bIns="0" rtlCol="0">
            <a:spAutoFit/>
          </a:bodyPr>
          <a:lstStyle/>
          <a:p>
            <a:pPr marL="354965" marR="5080" indent="-342265">
              <a:lnSpc>
                <a:spcPct val="101400"/>
              </a:lnSpc>
              <a:spcBef>
                <a:spcPts val="254"/>
              </a:spcBef>
              <a:buSzPct val="60937"/>
              <a:buFont typeface="Wingdings"/>
              <a:buChar char=""/>
              <a:tabLst>
                <a:tab pos="354965"/>
                <a:tab pos="355600"/>
              </a:tabLst>
            </a:pPr>
            <a:r>
              <a:rPr sz="3200" b="1" spc="-10">
                <a:solidFill>
                  <a:srgbClr val="FFFFFF"/>
                </a:solidFill>
                <a:latin typeface="Microsoft JhengHei"/>
                <a:cs typeface="Microsoft JhengHei"/>
              </a:rPr>
              <a:t>而 </a:t>
            </a:r>
            <a:r>
              <a:rPr sz="3200" b="1">
                <a:solidFill>
                  <a:srgbClr val="FFFFFF"/>
                </a:solidFill>
                <a:latin typeface="Times New Roman"/>
                <a:cs typeface="Times New Roman"/>
              </a:rPr>
              <a:t>8</a:t>
            </a:r>
            <a:r>
              <a:rPr sz="3200" b="1" spc="-20">
                <a:solidFill>
                  <a:srgbClr val="FFFFFF"/>
                </a:solidFill>
                <a:latin typeface="Times New Roman"/>
                <a:cs typeface="Times New Roman"/>
              </a:rPr>
              <a:t> </a:t>
            </a:r>
            <a:r>
              <a:rPr sz="3200" b="1">
                <a:solidFill>
                  <a:srgbClr val="FFFFFF"/>
                </a:solidFill>
                <a:latin typeface="Times New Roman"/>
                <a:cs typeface="Times New Roman"/>
              </a:rPr>
              <a:t>0</a:t>
            </a:r>
            <a:r>
              <a:rPr sz="3200" b="1" spc="-25">
                <a:solidFill>
                  <a:srgbClr val="FFFFFF"/>
                </a:solidFill>
                <a:latin typeface="Microsoft JhengHei"/>
                <a:cs typeface="Microsoft JhengHei"/>
              </a:rPr>
              <a:t>年代 后期 ，城市化 和产业 结构 优化进</a:t>
            </a:r>
            <a:r>
              <a:rPr sz="3200" b="1" spc="-10">
                <a:solidFill>
                  <a:srgbClr val="FFFFFF"/>
                </a:solidFill>
                <a:latin typeface="Microsoft JhengHei"/>
                <a:cs typeface="Microsoft JhengHei"/>
              </a:rPr>
              <a:t>程 已经告 一段落 ，此时发 生的房地产价 格调整 由于没有 高速增 长期那样强大 的增长</a:t>
            </a:r>
            <a:r>
              <a:rPr sz="3200" b="1" spc="-30">
                <a:solidFill>
                  <a:srgbClr val="FFFFFF"/>
                </a:solidFill>
                <a:latin typeface="Microsoft JhengHei"/>
                <a:cs typeface="Microsoft JhengHei"/>
              </a:rPr>
              <a:t>潜力 支撑 ，因而时 间长 、影 响也 大。通 过</a:t>
            </a:r>
            <a:r>
              <a:rPr sz="3200" b="1" spc="-5">
                <a:solidFill>
                  <a:srgbClr val="FFFFFF"/>
                </a:solidFill>
                <a:latin typeface="Microsoft JhengHei"/>
                <a:cs typeface="Microsoft JhengHei"/>
              </a:rPr>
              <a:t>两者的 比较可知 ，即便 房地产市场出现过热</a:t>
            </a:r>
            <a:endParaRPr sz="3200">
              <a:latin typeface="Microsoft JhengHei"/>
              <a:cs typeface="Microsoft JhengHei"/>
            </a:endParaRPr>
          </a:p>
          <a:p>
            <a:pPr marL="355600" marR="106680">
              <a:lnSpc>
                <a:spcPct val="100000"/>
              </a:lnSpc>
              <a:tabLst>
                <a:tab pos="964565"/>
              </a:tabLst>
            </a:pPr>
            <a:r>
              <a:rPr sz="3200" b="1" spc="-50">
                <a:solidFill>
                  <a:srgbClr val="FFFFFF"/>
                </a:solidFill>
                <a:latin typeface="Microsoft JhengHei"/>
                <a:cs typeface="Microsoft JhengHei"/>
              </a:rPr>
              <a:t>，</a:t>
            </a:r>
            <a:r>
              <a:rPr sz="3200" b="1">
                <a:solidFill>
                  <a:srgbClr val="FFFFFF"/>
                </a:solidFill>
                <a:latin typeface="Microsoft JhengHei"/>
                <a:cs typeface="Microsoft JhengHei"/>
              </a:rPr>
              <a:t>	</a:t>
            </a:r>
            <a:r>
              <a:rPr sz="3200" b="1" spc="-30">
                <a:solidFill>
                  <a:srgbClr val="FFFFFF"/>
                </a:solidFill>
                <a:latin typeface="Microsoft JhengHei"/>
                <a:cs typeface="Microsoft JhengHei"/>
              </a:rPr>
              <a:t>其后期 调整 的深度 有可能会 随着当时经</a:t>
            </a:r>
            <a:r>
              <a:rPr sz="3200" b="1" spc="-5">
                <a:solidFill>
                  <a:srgbClr val="FFFFFF"/>
                </a:solidFill>
                <a:latin typeface="Microsoft JhengHei"/>
                <a:cs typeface="Microsoft JhengHei"/>
              </a:rPr>
              <a:t>济发展所处 的 阶段而不 同。</a:t>
            </a:r>
            <a:endParaRPr sz="3200">
              <a:latin typeface="Microsoft JhengHei"/>
              <a:cs typeface="Microsoft JhengHei"/>
            </a:endParaRPr>
          </a:p>
        </p:txBody>
      </p:sp>
      <p:sp>
        <p:nvSpPr>
          <p:cNvPr id="3" name="object 3"/>
          <p:cNvSpPr txBox="1"/>
          <p:nvPr/>
        </p:nvSpPr>
        <p:spPr>
          <a:xfrm>
            <a:off x="1240789" y="6493108"/>
            <a:ext cx="936625"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11/12/2023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237490">
              <a:lnSpc>
                <a:spcPts val="2110"/>
              </a:lnSpc>
            </a:pPr>
            <a:fld id="{81D60167-4931-47E6-BA6A-407CBD079E47}" type="slidenum">
              <a:rPr sz="1800" spc="-25"/>
              <a:t>4</a:t>
            </a:fld>
            <a:endParaRPr sz="18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44878"/>
            <a:ext cx="8699500" cy="3980815"/>
          </a:xfrm>
          <a:prstGeom prst="rect">
            <a:avLst/>
          </a:prstGeom>
        </p:spPr>
        <p:txBody>
          <a:bodyPr vert="horz" wrap="square" lIns="0" tIns="12065" rIns="0" bIns="0" rtlCol="0">
            <a:spAutoFit/>
          </a:bodyPr>
          <a:lstStyle/>
          <a:p>
            <a:pPr marL="354965" marR="615315" indent="-342265">
              <a:lnSpc>
                <a:spcPct val="105500"/>
              </a:lnSpc>
              <a:spcBef>
                <a:spcPts val="95"/>
              </a:spcBef>
              <a:buSzPct val="60937"/>
              <a:buFont typeface="Wingdings"/>
              <a:buChar char=""/>
              <a:tabLst>
                <a:tab pos="354965"/>
                <a:tab pos="355600"/>
              </a:tabLst>
            </a:pPr>
            <a:r>
              <a:rPr sz="3200" b="1">
                <a:solidFill>
                  <a:srgbClr val="FFFFFF"/>
                </a:solidFill>
                <a:latin typeface="Times New Roman"/>
                <a:cs typeface="Times New Roman"/>
              </a:rPr>
              <a:t>20</a:t>
            </a:r>
            <a:r>
              <a:rPr sz="3200" b="1">
                <a:solidFill>
                  <a:srgbClr val="FFFFFF"/>
                </a:solidFill>
                <a:latin typeface="Microsoft JhengHei"/>
                <a:cs typeface="Microsoft JhengHei"/>
              </a:rPr>
              <a:t>世纪</a:t>
            </a:r>
            <a:r>
              <a:rPr sz="3200" b="1">
                <a:solidFill>
                  <a:srgbClr val="FFFFFF"/>
                </a:solidFill>
                <a:latin typeface="Times New Roman"/>
                <a:cs typeface="Times New Roman"/>
              </a:rPr>
              <a:t>80</a:t>
            </a:r>
            <a:r>
              <a:rPr sz="3200" b="1" spc="-5">
                <a:solidFill>
                  <a:srgbClr val="FFFFFF"/>
                </a:solidFill>
                <a:latin typeface="Microsoft JhengHei"/>
                <a:cs typeface="Microsoft JhengHei"/>
              </a:rPr>
              <a:t>年代后期，日本中央银行采取了非常宽松的金融政策，鼓励资金流入房地产及</a:t>
            </a:r>
            <a:endParaRPr sz="3200">
              <a:latin typeface="Microsoft JhengHei"/>
              <a:cs typeface="Microsoft JhengHei"/>
            </a:endParaRPr>
          </a:p>
          <a:p>
            <a:pPr marL="355600">
              <a:lnSpc>
                <a:spcPts val="3629"/>
              </a:lnSpc>
            </a:pPr>
            <a:r>
              <a:rPr sz="3200" b="1">
                <a:solidFill>
                  <a:srgbClr val="FFFFFF"/>
                </a:solidFill>
                <a:latin typeface="Microsoft JhengHei"/>
                <a:cs typeface="Microsoft JhengHei"/>
              </a:rPr>
              <a:t>股票市场，致使房地产价格暴涨。</a:t>
            </a:r>
            <a:r>
              <a:rPr sz="3200" b="1">
                <a:solidFill>
                  <a:srgbClr val="FFFFFF"/>
                </a:solidFill>
                <a:latin typeface="Times New Roman"/>
                <a:cs typeface="Times New Roman"/>
              </a:rPr>
              <a:t>1985</a:t>
            </a:r>
            <a:r>
              <a:rPr sz="3200" b="1">
                <a:solidFill>
                  <a:srgbClr val="FFFFFF"/>
                </a:solidFill>
                <a:latin typeface="Microsoft JhengHei"/>
                <a:cs typeface="Microsoft JhengHei"/>
              </a:rPr>
              <a:t>年</a:t>
            </a:r>
            <a:r>
              <a:rPr sz="3200" b="1">
                <a:solidFill>
                  <a:srgbClr val="FFFFFF"/>
                </a:solidFill>
                <a:latin typeface="Times New Roman"/>
                <a:cs typeface="Times New Roman"/>
              </a:rPr>
              <a:t>9</a:t>
            </a:r>
            <a:r>
              <a:rPr sz="3200" b="1" spc="-25">
                <a:solidFill>
                  <a:srgbClr val="FFFFFF"/>
                </a:solidFill>
                <a:latin typeface="Microsoft JhengHei"/>
                <a:cs typeface="Microsoft JhengHei"/>
              </a:rPr>
              <a:t>月，</a:t>
            </a:r>
            <a:endParaRPr sz="3200">
              <a:latin typeface="Microsoft JhengHei"/>
              <a:cs typeface="Microsoft JhengHei"/>
            </a:endParaRPr>
          </a:p>
          <a:p>
            <a:pPr marL="355600" marR="208915">
              <a:lnSpc>
                <a:spcPct val="100000"/>
              </a:lnSpc>
              <a:spcBef>
                <a:spcPts val="210"/>
              </a:spcBef>
            </a:pPr>
            <a:r>
              <a:rPr sz="3200" b="1" spc="-5">
                <a:solidFill>
                  <a:srgbClr val="FFFFFF"/>
                </a:solidFill>
                <a:latin typeface="Microsoft JhengHei"/>
                <a:cs typeface="Microsoft JhengHei"/>
              </a:rPr>
              <a:t>美国、联邦德国、日本、法国、英国五国财</a:t>
            </a:r>
            <a:r>
              <a:rPr sz="3200" b="1" spc="-50">
                <a:solidFill>
                  <a:srgbClr val="FFFFFF"/>
                </a:solidFill>
                <a:latin typeface="Microsoft JhengHei"/>
                <a:cs typeface="Microsoft JhengHei"/>
              </a:rPr>
              <a:t> </a:t>
            </a:r>
            <a:r>
              <a:rPr sz="3200" b="1">
                <a:solidFill>
                  <a:srgbClr val="FFFFFF"/>
                </a:solidFill>
                <a:latin typeface="Microsoft JhengHei"/>
                <a:cs typeface="Microsoft JhengHei"/>
              </a:rPr>
              <a:t>长签订了</a:t>
            </a:r>
            <a:r>
              <a:rPr sz="3200" b="1">
                <a:solidFill>
                  <a:srgbClr val="FFFFFF"/>
                </a:solidFill>
                <a:latin typeface="Times New Roman"/>
                <a:cs typeface="Times New Roman"/>
              </a:rPr>
              <a:t>"</a:t>
            </a:r>
            <a:r>
              <a:rPr sz="3200" b="1">
                <a:solidFill>
                  <a:srgbClr val="FFFFFF"/>
                </a:solidFill>
                <a:latin typeface="Microsoft JhengHei"/>
                <a:cs typeface="Microsoft JhengHei"/>
              </a:rPr>
              <a:t>广场协议</a:t>
            </a:r>
            <a:r>
              <a:rPr sz="3200" b="1">
                <a:solidFill>
                  <a:srgbClr val="FFFFFF"/>
                </a:solidFill>
                <a:latin typeface="Times New Roman"/>
                <a:cs typeface="Times New Roman"/>
              </a:rPr>
              <a:t>"</a:t>
            </a:r>
            <a:r>
              <a:rPr sz="3200" b="1" spc="-5">
                <a:solidFill>
                  <a:srgbClr val="FFFFFF"/>
                </a:solidFill>
                <a:latin typeface="Microsoft JhengHei"/>
                <a:cs typeface="Microsoft JhengHei"/>
              </a:rPr>
              <a:t>，同意美元贬值。美元贬值后，大量国际资本进入日本的房地产业，</a:t>
            </a:r>
            <a:r>
              <a:rPr sz="3200" b="1">
                <a:solidFill>
                  <a:srgbClr val="FFFFFF"/>
                </a:solidFill>
                <a:latin typeface="Microsoft JhengHei"/>
                <a:cs typeface="Microsoft JhengHei"/>
              </a:rPr>
              <a:t>更加刺激了房价的上涨。从</a:t>
            </a:r>
            <a:r>
              <a:rPr sz="3200" b="1">
                <a:solidFill>
                  <a:srgbClr val="FFFFFF"/>
                </a:solidFill>
                <a:latin typeface="Times New Roman"/>
                <a:cs typeface="Times New Roman"/>
              </a:rPr>
              <a:t>1986</a:t>
            </a:r>
            <a:r>
              <a:rPr sz="3200" b="1">
                <a:solidFill>
                  <a:srgbClr val="FFFFFF"/>
                </a:solidFill>
                <a:latin typeface="Microsoft JhengHei"/>
                <a:cs typeface="Microsoft JhengHei"/>
              </a:rPr>
              <a:t>年到</a:t>
            </a:r>
            <a:r>
              <a:rPr sz="3200" b="1">
                <a:solidFill>
                  <a:srgbClr val="FFFFFF"/>
                </a:solidFill>
                <a:latin typeface="Times New Roman"/>
                <a:cs typeface="Times New Roman"/>
              </a:rPr>
              <a:t>1989</a:t>
            </a:r>
            <a:r>
              <a:rPr sz="3200" b="1" spc="-25">
                <a:solidFill>
                  <a:srgbClr val="FFFFFF"/>
                </a:solidFill>
                <a:latin typeface="Microsoft JhengHei"/>
                <a:cs typeface="Microsoft JhengHei"/>
              </a:rPr>
              <a:t>年，</a:t>
            </a:r>
            <a:r>
              <a:rPr sz="3200" b="1" spc="-5">
                <a:solidFill>
                  <a:srgbClr val="FFFFFF"/>
                </a:solidFill>
                <a:latin typeface="Microsoft JhengHei"/>
                <a:cs typeface="Microsoft JhengHei"/>
              </a:rPr>
              <a:t>日本的房价整整涨了两倍。</a:t>
            </a:r>
            <a:endParaRPr sz="3200">
              <a:latin typeface="Microsoft JhengHei"/>
              <a:cs typeface="Microsoft JhengHei"/>
            </a:endParaRPr>
          </a:p>
        </p:txBody>
      </p:sp>
      <p:sp>
        <p:nvSpPr>
          <p:cNvPr id="3" name="object 3"/>
          <p:cNvSpPr txBox="1"/>
          <p:nvPr/>
        </p:nvSpPr>
        <p:spPr>
          <a:xfrm>
            <a:off x="1240789" y="6493108"/>
            <a:ext cx="936625"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11/12/2023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237490">
              <a:lnSpc>
                <a:spcPts val="2110"/>
              </a:lnSpc>
            </a:pPr>
            <a:fld id="{81D60167-4931-47E6-BA6A-407CBD079E47}" type="slidenum">
              <a:rPr sz="1800" spc="-25"/>
              <a:t>5</a:t>
            </a:fld>
            <a:endParaRPr sz="1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8232"/>
            <a:ext cx="8338184" cy="2924810"/>
          </a:xfrm>
          <a:prstGeom prst="rect">
            <a:avLst/>
          </a:prstGeom>
        </p:spPr>
        <p:txBody>
          <a:bodyPr vert="horz" wrap="square" lIns="0" tIns="17780" rIns="0" bIns="0" rtlCol="0">
            <a:spAutoFit/>
          </a:bodyPr>
          <a:lstStyle/>
          <a:p>
            <a:pPr marL="354965" marR="5080" indent="-342265">
              <a:lnSpc>
                <a:spcPct val="98900"/>
              </a:lnSpc>
              <a:spcBef>
                <a:spcPts val="140"/>
              </a:spcBef>
              <a:buSzPct val="60937"/>
              <a:buFont typeface="Wingdings"/>
              <a:buChar char=""/>
              <a:tabLst>
                <a:tab pos="354965"/>
                <a:tab pos="355600"/>
              </a:tabLst>
            </a:pPr>
            <a:r>
              <a:rPr sz="3200" b="1" spc="-5">
                <a:solidFill>
                  <a:srgbClr val="FFFFFF"/>
                </a:solidFill>
                <a:latin typeface="Microsoft JhengHei"/>
                <a:cs typeface="Microsoft JhengHei"/>
              </a:rPr>
              <a:t>受房价骤涨的诱惑，许多日本人纷纷拿出积</a:t>
            </a:r>
            <a:r>
              <a:rPr sz="3200" b="1">
                <a:solidFill>
                  <a:srgbClr val="FFFFFF"/>
                </a:solidFill>
                <a:latin typeface="Microsoft JhengHei"/>
                <a:cs typeface="Microsoft JhengHei"/>
              </a:rPr>
              <a:t>蓄炒股票和房地产。到</a:t>
            </a:r>
            <a:r>
              <a:rPr sz="3200" b="1">
                <a:solidFill>
                  <a:srgbClr val="FFFFFF"/>
                </a:solidFill>
                <a:latin typeface="Times New Roman"/>
                <a:cs typeface="Times New Roman"/>
              </a:rPr>
              <a:t>1989</a:t>
            </a:r>
            <a:r>
              <a:rPr sz="3200" b="1" spc="-10">
                <a:solidFill>
                  <a:srgbClr val="FFFFFF"/>
                </a:solidFill>
                <a:latin typeface="Microsoft JhengHei"/>
                <a:cs typeface="Microsoft JhengHei"/>
              </a:rPr>
              <a:t>年，国土面积仅</a:t>
            </a:r>
            <a:r>
              <a:rPr sz="3200" b="1" spc="-5">
                <a:solidFill>
                  <a:srgbClr val="FFFFFF"/>
                </a:solidFill>
                <a:latin typeface="Microsoft JhengHei"/>
                <a:cs typeface="Microsoft JhengHei"/>
              </a:rPr>
              <a:t>相当于美国加利福尼亚州的日本，其地价市</a:t>
            </a:r>
            <a:r>
              <a:rPr sz="3200" b="1">
                <a:solidFill>
                  <a:srgbClr val="FFFFFF"/>
                </a:solidFill>
                <a:latin typeface="Microsoft JhengHei"/>
                <a:cs typeface="Microsoft JhengHei"/>
              </a:rPr>
              <a:t>值总额竟相当于整个美国地价总额的</a:t>
            </a:r>
            <a:r>
              <a:rPr sz="3200" b="1">
                <a:solidFill>
                  <a:srgbClr val="FFFFFF"/>
                </a:solidFill>
                <a:latin typeface="Times New Roman"/>
                <a:cs typeface="Times New Roman"/>
              </a:rPr>
              <a:t>4</a:t>
            </a:r>
            <a:r>
              <a:rPr sz="3200" b="1" spc="-20">
                <a:solidFill>
                  <a:srgbClr val="FFFFFF"/>
                </a:solidFill>
                <a:latin typeface="Microsoft JhengHei"/>
                <a:cs typeface="Microsoft JhengHei"/>
              </a:rPr>
              <a:t>倍。当</a:t>
            </a:r>
            <a:r>
              <a:rPr sz="3200" b="1">
                <a:solidFill>
                  <a:srgbClr val="FFFFFF"/>
                </a:solidFill>
                <a:latin typeface="Microsoft JhengHei"/>
                <a:cs typeface="Microsoft JhengHei"/>
              </a:rPr>
              <a:t>年日本的</a:t>
            </a:r>
            <a:r>
              <a:rPr sz="3200" b="1" spc="-10">
                <a:solidFill>
                  <a:srgbClr val="FFFFFF"/>
                </a:solidFill>
                <a:latin typeface="Times New Roman"/>
                <a:cs typeface="Times New Roman"/>
              </a:rPr>
              <a:t>GDP</a:t>
            </a:r>
            <a:r>
              <a:rPr sz="3200" b="1">
                <a:solidFill>
                  <a:srgbClr val="FFFFFF"/>
                </a:solidFill>
                <a:latin typeface="Microsoft JhengHei"/>
                <a:cs typeface="Microsoft JhengHei"/>
              </a:rPr>
              <a:t>为</a:t>
            </a:r>
            <a:r>
              <a:rPr sz="3200" b="1">
                <a:solidFill>
                  <a:srgbClr val="FFFFFF"/>
                </a:solidFill>
                <a:latin typeface="Times New Roman"/>
                <a:cs typeface="Times New Roman"/>
              </a:rPr>
              <a:t>3</a:t>
            </a:r>
            <a:r>
              <a:rPr sz="3200" b="1" spc="-5">
                <a:solidFill>
                  <a:srgbClr val="FFFFFF"/>
                </a:solidFill>
                <a:latin typeface="Microsoft JhengHei"/>
                <a:cs typeface="Microsoft JhengHei"/>
              </a:rPr>
              <a:t>万亿美元左右，而当年的全</a:t>
            </a:r>
            <a:r>
              <a:rPr sz="3200" b="1">
                <a:solidFill>
                  <a:srgbClr val="FFFFFF"/>
                </a:solidFill>
                <a:latin typeface="Microsoft JhengHei"/>
                <a:cs typeface="Microsoft JhengHei"/>
              </a:rPr>
              <a:t>国住宅价值为</a:t>
            </a:r>
            <a:r>
              <a:rPr sz="3200" b="1">
                <a:solidFill>
                  <a:srgbClr val="FFFFFF"/>
                </a:solidFill>
                <a:latin typeface="Times New Roman"/>
                <a:cs typeface="Times New Roman"/>
              </a:rPr>
              <a:t>6.47</a:t>
            </a:r>
            <a:r>
              <a:rPr sz="3200" b="1" spc="-10">
                <a:solidFill>
                  <a:srgbClr val="FFFFFF"/>
                </a:solidFill>
                <a:latin typeface="Microsoft JhengHei"/>
                <a:cs typeface="Microsoft JhengHei"/>
              </a:rPr>
              <a:t>万亿美元。</a:t>
            </a:r>
            <a:endParaRPr sz="3200">
              <a:latin typeface="Microsoft JhengHei"/>
              <a:cs typeface="Microsoft JhengHei"/>
            </a:endParaRPr>
          </a:p>
        </p:txBody>
      </p:sp>
      <p:sp>
        <p:nvSpPr>
          <p:cNvPr id="3" name="object 3"/>
          <p:cNvSpPr txBox="1"/>
          <p:nvPr/>
        </p:nvSpPr>
        <p:spPr>
          <a:xfrm>
            <a:off x="1240789" y="6493108"/>
            <a:ext cx="936625"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11/12/2023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237490">
              <a:lnSpc>
                <a:spcPts val="2110"/>
              </a:lnSpc>
            </a:pPr>
            <a:fld id="{81D60167-4931-47E6-BA6A-407CBD079E47}" type="slidenum">
              <a:rPr sz="1800" spc="-25"/>
              <a:t>6</a:t>
            </a:fld>
            <a:endParaRPr sz="1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8232"/>
            <a:ext cx="8338184" cy="2951480"/>
          </a:xfrm>
          <a:prstGeom prst="rect">
            <a:avLst/>
          </a:prstGeom>
        </p:spPr>
        <p:txBody>
          <a:bodyPr vert="horz" wrap="square" lIns="0" tIns="12700" rIns="0" bIns="0" rtlCol="0">
            <a:spAutoFit/>
          </a:bodyPr>
          <a:lstStyle/>
          <a:p>
            <a:pPr marL="354965" marR="5080" indent="-342265">
              <a:lnSpc>
                <a:spcPct val="100000"/>
              </a:lnSpc>
              <a:spcBef>
                <a:spcPts val="100"/>
              </a:spcBef>
              <a:buSzPct val="60937"/>
              <a:buFont typeface="Wingdings"/>
              <a:buChar char=""/>
              <a:tabLst>
                <a:tab pos="354965"/>
                <a:tab pos="355600"/>
              </a:tabLst>
            </a:pPr>
            <a:r>
              <a:rPr sz="3200" b="1" spc="-5">
                <a:solidFill>
                  <a:srgbClr val="FFFFFF"/>
                </a:solidFill>
                <a:latin typeface="Microsoft JhengHei"/>
                <a:cs typeface="Microsoft JhengHei"/>
              </a:rPr>
              <a:t>也就是说日本房地产最疯狂的时候住宅价值</a:t>
            </a:r>
            <a:r>
              <a:rPr sz="3200" b="1">
                <a:solidFill>
                  <a:srgbClr val="FFFFFF"/>
                </a:solidFill>
                <a:latin typeface="Microsoft JhengHei"/>
                <a:cs typeface="Microsoft JhengHei"/>
              </a:rPr>
              <a:t>为</a:t>
            </a:r>
            <a:r>
              <a:rPr sz="3200" b="1" spc="-10">
                <a:solidFill>
                  <a:srgbClr val="FFFFFF"/>
                </a:solidFill>
                <a:latin typeface="Times New Roman"/>
                <a:cs typeface="Times New Roman"/>
              </a:rPr>
              <a:t>GDP</a:t>
            </a:r>
            <a:r>
              <a:rPr sz="3200" b="1">
                <a:solidFill>
                  <a:srgbClr val="FFFFFF"/>
                </a:solidFill>
                <a:latin typeface="Microsoft JhengHei"/>
                <a:cs typeface="Microsoft JhengHei"/>
              </a:rPr>
              <a:t>的</a:t>
            </a:r>
            <a:r>
              <a:rPr sz="3200" b="1">
                <a:solidFill>
                  <a:srgbClr val="FFFFFF"/>
                </a:solidFill>
                <a:latin typeface="Times New Roman"/>
                <a:cs typeface="Times New Roman"/>
              </a:rPr>
              <a:t>200%</a:t>
            </a:r>
            <a:r>
              <a:rPr sz="3200" b="1">
                <a:solidFill>
                  <a:srgbClr val="FFFFFF"/>
                </a:solidFill>
                <a:latin typeface="Microsoft JhengHei"/>
                <a:cs typeface="Microsoft JhengHei"/>
              </a:rPr>
              <a:t>以上。到</a:t>
            </a:r>
            <a:r>
              <a:rPr sz="3200" b="1">
                <a:solidFill>
                  <a:srgbClr val="FFFFFF"/>
                </a:solidFill>
                <a:latin typeface="Times New Roman"/>
                <a:cs typeface="Times New Roman"/>
              </a:rPr>
              <a:t>1990</a:t>
            </a:r>
            <a:r>
              <a:rPr sz="3200" b="1" spc="-10">
                <a:solidFill>
                  <a:srgbClr val="FFFFFF"/>
                </a:solidFill>
                <a:latin typeface="Microsoft JhengHei"/>
                <a:cs typeface="Microsoft JhengHei"/>
              </a:rPr>
              <a:t>年，仅东京都的</a:t>
            </a:r>
            <a:r>
              <a:rPr sz="3200" b="1" spc="-5">
                <a:solidFill>
                  <a:srgbClr val="FFFFFF"/>
                </a:solidFill>
                <a:latin typeface="Microsoft JhengHei"/>
                <a:cs typeface="Microsoft JhengHei"/>
              </a:rPr>
              <a:t>地价就相当于美国全国的总地价。一般工薪阶层即使花费毕生储蓄也无力在大城市买下一套住宅，能买得起住宅的只有亿万富翁和极少数大公司的高管。</a:t>
            </a:r>
            <a:endParaRPr sz="3200">
              <a:latin typeface="Microsoft JhengHei"/>
              <a:cs typeface="Microsoft JhengHei"/>
            </a:endParaRPr>
          </a:p>
        </p:txBody>
      </p:sp>
      <p:sp>
        <p:nvSpPr>
          <p:cNvPr id="3" name="object 3"/>
          <p:cNvSpPr txBox="1"/>
          <p:nvPr/>
        </p:nvSpPr>
        <p:spPr>
          <a:xfrm>
            <a:off x="1240789" y="6493108"/>
            <a:ext cx="936625"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11/12/2023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237490">
              <a:lnSpc>
                <a:spcPts val="2110"/>
              </a:lnSpc>
            </a:pPr>
            <a:fld id="{81D60167-4931-47E6-BA6A-407CBD079E47}" type="slidenum">
              <a:rPr sz="1800" spc="-25"/>
              <a:t>7</a:t>
            </a:fld>
            <a:endParaRPr sz="1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71555"/>
            <a:ext cx="8496300" cy="3926840"/>
          </a:xfrm>
          <a:prstGeom prst="rect">
            <a:avLst/>
          </a:prstGeom>
        </p:spPr>
        <p:txBody>
          <a:bodyPr vert="horz" wrap="square" lIns="0" tIns="12700" rIns="0" bIns="0" rtlCol="0">
            <a:spAutoFit/>
          </a:bodyPr>
          <a:lstStyle/>
          <a:p>
            <a:pPr marL="354965" marR="5080" indent="-342265">
              <a:lnSpc>
                <a:spcPct val="100000"/>
              </a:lnSpc>
              <a:spcBef>
                <a:spcPts val="100"/>
              </a:spcBef>
              <a:buSzPct val="60937"/>
              <a:buFont typeface="Wingdings"/>
              <a:buChar char=""/>
              <a:tabLst>
                <a:tab pos="354965"/>
                <a:tab pos="355600"/>
              </a:tabLst>
            </a:pPr>
            <a:r>
              <a:rPr sz="3200" b="1">
                <a:solidFill>
                  <a:srgbClr val="FFFFFF"/>
                </a:solidFill>
                <a:latin typeface="Times New Roman"/>
                <a:cs typeface="Times New Roman"/>
              </a:rPr>
              <a:t>1991</a:t>
            </a:r>
            <a:r>
              <a:rPr sz="3200" b="1" spc="-5">
                <a:solidFill>
                  <a:srgbClr val="FFFFFF"/>
                </a:solidFill>
                <a:latin typeface="Microsoft JhengHei"/>
                <a:cs typeface="Microsoft JhengHei"/>
              </a:rPr>
              <a:t>年后，随着国际资本获利后撤离，房地</a:t>
            </a:r>
            <a:r>
              <a:rPr sz="3200" b="1" spc="-50">
                <a:solidFill>
                  <a:srgbClr val="FFFFFF"/>
                </a:solidFill>
                <a:latin typeface="Microsoft JhengHei"/>
                <a:cs typeface="Microsoft JhengHei"/>
              </a:rPr>
              <a:t> </a:t>
            </a:r>
            <a:r>
              <a:rPr sz="3200" b="1">
                <a:solidFill>
                  <a:srgbClr val="FFFFFF"/>
                </a:solidFill>
                <a:latin typeface="Microsoft JhengHei"/>
                <a:cs typeface="Microsoft JhengHei"/>
              </a:rPr>
              <a:t>产价格随即暴跌。到</a:t>
            </a:r>
            <a:r>
              <a:rPr sz="3200" b="1">
                <a:solidFill>
                  <a:srgbClr val="FFFFFF"/>
                </a:solidFill>
                <a:latin typeface="Times New Roman"/>
                <a:cs typeface="Times New Roman"/>
              </a:rPr>
              <a:t>1993</a:t>
            </a:r>
            <a:r>
              <a:rPr sz="3200" b="1" spc="-10">
                <a:solidFill>
                  <a:srgbClr val="FFFFFF"/>
                </a:solidFill>
                <a:latin typeface="Microsoft JhengHei"/>
                <a:cs typeface="Microsoft JhengHei"/>
              </a:rPr>
              <a:t>年，日本房地产业</a:t>
            </a:r>
            <a:r>
              <a:rPr sz="3200" b="1" spc="-50">
                <a:solidFill>
                  <a:srgbClr val="FFFFFF"/>
                </a:solidFill>
                <a:latin typeface="Microsoft JhengHei"/>
                <a:cs typeface="Microsoft JhengHei"/>
              </a:rPr>
              <a:t> </a:t>
            </a:r>
            <a:r>
              <a:rPr sz="3200" b="1">
                <a:solidFill>
                  <a:srgbClr val="FFFFFF"/>
                </a:solidFill>
                <a:latin typeface="Microsoft JhengHei"/>
                <a:cs typeface="Microsoft JhengHei"/>
              </a:rPr>
              <a:t>全面崩溃，遗留下来的坏账高达</a:t>
            </a:r>
            <a:r>
              <a:rPr sz="3200" b="1">
                <a:solidFill>
                  <a:srgbClr val="FFFFFF"/>
                </a:solidFill>
                <a:latin typeface="Times New Roman"/>
                <a:cs typeface="Times New Roman"/>
              </a:rPr>
              <a:t>6000</a:t>
            </a:r>
            <a:r>
              <a:rPr sz="3200" b="1" spc="-15">
                <a:solidFill>
                  <a:srgbClr val="FFFFFF"/>
                </a:solidFill>
                <a:latin typeface="Microsoft JhengHei"/>
                <a:cs typeface="Microsoft JhengHei"/>
              </a:rPr>
              <a:t>亿美元。</a:t>
            </a:r>
            <a:r>
              <a:rPr sz="3200" b="1" spc="-5">
                <a:solidFill>
                  <a:srgbClr val="FFFFFF"/>
                </a:solidFill>
                <a:latin typeface="Microsoft JhengHei"/>
                <a:cs typeface="Microsoft JhengHei"/>
              </a:rPr>
              <a:t>此次日本房地产泡沫是历史上影响时间最长</a:t>
            </a:r>
            <a:r>
              <a:rPr sz="3200" b="1" spc="-50">
                <a:solidFill>
                  <a:srgbClr val="FFFFFF"/>
                </a:solidFill>
                <a:latin typeface="Microsoft JhengHei"/>
                <a:cs typeface="Microsoft JhengHei"/>
              </a:rPr>
              <a:t> </a:t>
            </a:r>
            <a:r>
              <a:rPr sz="3200" b="1" spc="-5">
                <a:solidFill>
                  <a:srgbClr val="FFFFFF"/>
                </a:solidFill>
                <a:latin typeface="Microsoft JhengHei"/>
                <a:cs typeface="Microsoft JhengHei"/>
              </a:rPr>
              <a:t>的一次。受此影响，日本迎来历史上最为漫</a:t>
            </a:r>
            <a:r>
              <a:rPr sz="3200" b="1" spc="-50">
                <a:solidFill>
                  <a:srgbClr val="FFFFFF"/>
                </a:solidFill>
                <a:latin typeface="Microsoft JhengHei"/>
                <a:cs typeface="Microsoft JhengHei"/>
              </a:rPr>
              <a:t> </a:t>
            </a:r>
            <a:r>
              <a:rPr sz="3200" b="1">
                <a:solidFill>
                  <a:srgbClr val="FFFFFF"/>
                </a:solidFill>
                <a:latin typeface="Microsoft JhengHei"/>
                <a:cs typeface="Microsoft JhengHei"/>
              </a:rPr>
              <a:t>长的经济衰退期，陷入了长达</a:t>
            </a:r>
            <a:r>
              <a:rPr sz="3200" b="1">
                <a:solidFill>
                  <a:srgbClr val="FFFFFF"/>
                </a:solidFill>
                <a:latin typeface="Times New Roman"/>
                <a:cs typeface="Times New Roman"/>
              </a:rPr>
              <a:t>15</a:t>
            </a:r>
            <a:r>
              <a:rPr sz="3200" b="1" spc="-10">
                <a:solidFill>
                  <a:srgbClr val="FFFFFF"/>
                </a:solidFill>
                <a:latin typeface="Microsoft JhengHei"/>
                <a:cs typeface="Microsoft JhengHei"/>
              </a:rPr>
              <a:t>年的经济萧</a:t>
            </a:r>
            <a:r>
              <a:rPr sz="3200" b="1" spc="-50">
                <a:solidFill>
                  <a:srgbClr val="FFFFFF"/>
                </a:solidFill>
                <a:latin typeface="Microsoft JhengHei"/>
                <a:cs typeface="Microsoft JhengHei"/>
              </a:rPr>
              <a:t> </a:t>
            </a:r>
            <a:r>
              <a:rPr sz="3200" b="1">
                <a:solidFill>
                  <a:srgbClr val="FFFFFF"/>
                </a:solidFill>
                <a:latin typeface="Microsoft JhengHei"/>
                <a:cs typeface="Microsoft JhengHei"/>
              </a:rPr>
              <a:t>条和低迷。这次房地产泡沫也常被称为</a:t>
            </a:r>
            <a:r>
              <a:rPr sz="3200" b="1">
                <a:solidFill>
                  <a:srgbClr val="FFFFFF"/>
                </a:solidFill>
                <a:latin typeface="Times New Roman"/>
                <a:cs typeface="Times New Roman"/>
              </a:rPr>
              <a:t>"</a:t>
            </a:r>
            <a:r>
              <a:rPr sz="3200" b="1" spc="-25">
                <a:solidFill>
                  <a:srgbClr val="FFFFFF"/>
                </a:solidFill>
                <a:latin typeface="Microsoft JhengHei"/>
                <a:cs typeface="Microsoft JhengHei"/>
              </a:rPr>
              <a:t>二战</a:t>
            </a:r>
            <a:r>
              <a:rPr sz="3200" b="1">
                <a:solidFill>
                  <a:srgbClr val="FFFFFF"/>
                </a:solidFill>
                <a:latin typeface="Microsoft JhengHei"/>
                <a:cs typeface="Microsoft JhengHei"/>
              </a:rPr>
              <a:t>后日本的又一次战败</a:t>
            </a:r>
            <a:r>
              <a:rPr sz="3200" b="1">
                <a:solidFill>
                  <a:srgbClr val="FFFFFF"/>
                </a:solidFill>
                <a:latin typeface="Times New Roman"/>
                <a:cs typeface="Times New Roman"/>
              </a:rPr>
              <a:t>"</a:t>
            </a:r>
            <a:r>
              <a:rPr sz="3200" b="1" spc="-50">
                <a:solidFill>
                  <a:srgbClr val="FFFFFF"/>
                </a:solidFill>
                <a:latin typeface="Microsoft JhengHei"/>
                <a:cs typeface="Microsoft JhengHei"/>
              </a:rPr>
              <a:t>。</a:t>
            </a:r>
            <a:endParaRPr sz="3200">
              <a:latin typeface="Microsoft JhengHei"/>
              <a:cs typeface="Microsoft JhengHei"/>
            </a:endParaRPr>
          </a:p>
        </p:txBody>
      </p:sp>
      <p:sp>
        <p:nvSpPr>
          <p:cNvPr id="3" name="object 3"/>
          <p:cNvSpPr txBox="1"/>
          <p:nvPr/>
        </p:nvSpPr>
        <p:spPr>
          <a:xfrm>
            <a:off x="1240789" y="6493108"/>
            <a:ext cx="936625"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11/12/2023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237490">
              <a:lnSpc>
                <a:spcPts val="2110"/>
              </a:lnSpc>
            </a:pPr>
            <a:fld id="{81D60167-4931-47E6-BA6A-407CBD079E47}" type="slidenum">
              <a:rPr sz="1800" spc="-25"/>
              <a:t>8</a:t>
            </a:fld>
            <a:endParaRPr sz="18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90002" y="224948"/>
            <a:ext cx="4140200" cy="574040"/>
          </a:xfrm>
          <a:prstGeom prst="rect">
            <a:avLst/>
          </a:prstGeom>
        </p:spPr>
        <p:txBody>
          <a:bodyPr vert="horz" wrap="square" lIns="0" tIns="12700" rIns="0" bIns="0" rtlCol="0">
            <a:spAutoFit/>
          </a:bodyPr>
          <a:lstStyle/>
          <a:p>
            <a:pPr marL="12700">
              <a:lnSpc>
                <a:spcPct val="100000"/>
              </a:lnSpc>
              <a:spcBef>
                <a:spcPts val="100"/>
              </a:spcBef>
            </a:pPr>
            <a:r>
              <a:rPr sz="3600" spc="-10"/>
              <a:t>日本房地产泡沫成因</a:t>
            </a:r>
            <a:endParaRPr sz="3600"/>
          </a:p>
        </p:txBody>
      </p:sp>
      <p:sp>
        <p:nvSpPr>
          <p:cNvPr id="4" name="object 4"/>
          <p:cNvSpPr txBox="1"/>
          <p:nvPr/>
        </p:nvSpPr>
        <p:spPr>
          <a:xfrm>
            <a:off x="1240789" y="6493108"/>
            <a:ext cx="936625"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11/12/2023</a:t>
            </a:r>
            <a:endParaRPr sz="1400">
              <a:latin typeface="Tahoma"/>
              <a:cs typeface="Tahoma"/>
            </a:endParaRPr>
          </a:p>
        </p:txBody>
      </p:sp>
      <p:sp>
        <p:nvSpPr>
          <p:cNvPr id="5" name="object 5"/>
          <p:cNvSpPr txBox="1">
            <a:spLocks noGrp="1"/>
          </p:cNvSpPr>
          <p:nvPr>
            <p:ph type="sldNum" sz="quarter" idx="7"/>
          </p:nvPr>
        </p:nvSpPr>
        <p:spPr>
          <a:prstGeom prst="rect">
            <a:avLst/>
          </a:prstGeom>
        </p:spPr>
        <p:txBody>
          <a:bodyPr vert="horz" wrap="square" lIns="0" tIns="145863" rIns="0" bIns="0" rtlCol="0">
            <a:spAutoFit/>
          </a:bodyPr>
          <a:lstStyle/>
          <a:p>
            <a:pPr marL="237490">
              <a:lnSpc>
                <a:spcPts val="2110"/>
              </a:lnSpc>
            </a:pPr>
            <a:fld id="{81D60167-4931-47E6-BA6A-407CBD079E47}" type="slidenum">
              <a:rPr sz="1800" spc="-25"/>
              <a:t>9</a:t>
            </a:fld>
            <a:endParaRPr sz="1800"/>
          </a:p>
        </p:txBody>
      </p:sp>
      <p:sp>
        <p:nvSpPr>
          <p:cNvPr id="3" name="object 3"/>
          <p:cNvSpPr txBox="1"/>
          <p:nvPr/>
        </p:nvSpPr>
        <p:spPr>
          <a:xfrm>
            <a:off x="402590" y="1098232"/>
            <a:ext cx="8089900" cy="2463800"/>
          </a:xfrm>
          <a:prstGeom prst="rect">
            <a:avLst/>
          </a:prstGeom>
        </p:spPr>
        <p:txBody>
          <a:bodyPr vert="horz" wrap="square" lIns="0" tIns="12700" rIns="0" bIns="0" rtlCol="0">
            <a:spAutoFit/>
          </a:bodyPr>
          <a:lstStyle/>
          <a:p>
            <a:pPr marL="355600" marR="5080" indent="-342900" algn="just">
              <a:lnSpc>
                <a:spcPct val="100000"/>
              </a:lnSpc>
              <a:spcBef>
                <a:spcPts val="100"/>
              </a:spcBef>
              <a:buClr>
                <a:srgbClr val="FFFFFF"/>
              </a:buClr>
              <a:buSzPct val="60937"/>
              <a:buFont typeface="Wingdings"/>
              <a:buChar char=""/>
              <a:tabLst>
                <a:tab pos="762000"/>
              </a:tabLst>
            </a:pPr>
            <a:r>
              <a:rPr/>
              <a:t>	</a:t>
            </a:r>
            <a:r>
              <a:rPr sz="3200" b="1" spc="-5">
                <a:solidFill>
                  <a:srgbClr val="FFFFFF"/>
                </a:solidFill>
                <a:latin typeface="Microsoft JhengHei"/>
                <a:cs typeface="Microsoft JhengHei"/>
              </a:rPr>
              <a:t>日本金融体系没有限制商业银行的资金最终流入股市的规定，从而为股市与房地产双</a:t>
            </a:r>
            <a:r>
              <a:rPr sz="3200" b="1">
                <a:solidFill>
                  <a:srgbClr val="FFFFFF"/>
                </a:solidFill>
                <a:latin typeface="Microsoft JhengHei"/>
                <a:cs typeface="Microsoft JhengHei"/>
              </a:rPr>
              <a:t>重</a:t>
            </a:r>
            <a:r>
              <a:rPr sz="3200" b="1">
                <a:solidFill>
                  <a:srgbClr val="FFFFFF"/>
                </a:solidFill>
                <a:latin typeface="Times New Roman"/>
                <a:cs typeface="Times New Roman"/>
              </a:rPr>
              <a:t>“</a:t>
            </a:r>
            <a:r>
              <a:rPr sz="3200" b="1">
                <a:solidFill>
                  <a:srgbClr val="FFFFFF"/>
                </a:solidFill>
                <a:latin typeface="Microsoft JhengHei"/>
                <a:cs typeface="Microsoft JhengHei"/>
              </a:rPr>
              <a:t>泡沫</a:t>
            </a:r>
            <a:r>
              <a:rPr sz="3200" b="1">
                <a:solidFill>
                  <a:srgbClr val="FFFFFF"/>
                </a:solidFill>
                <a:latin typeface="Times New Roman"/>
                <a:cs typeface="Times New Roman"/>
              </a:rPr>
              <a:t>”</a:t>
            </a:r>
            <a:r>
              <a:rPr sz="3200" b="1">
                <a:solidFill>
                  <a:srgbClr val="FFFFFF"/>
                </a:solidFill>
                <a:latin typeface="Microsoft JhengHei"/>
                <a:cs typeface="Microsoft JhengHei"/>
              </a:rPr>
              <a:t>的形成创造了条件。</a:t>
            </a:r>
            <a:r>
              <a:rPr sz="3200" b="1">
                <a:solidFill>
                  <a:srgbClr val="FFFFFF"/>
                </a:solidFill>
                <a:latin typeface="Times New Roman"/>
                <a:cs typeface="Times New Roman"/>
              </a:rPr>
              <a:t>20</a:t>
            </a:r>
            <a:r>
              <a:rPr sz="3200" b="1">
                <a:solidFill>
                  <a:srgbClr val="FFFFFF"/>
                </a:solidFill>
                <a:latin typeface="Microsoft JhengHei"/>
                <a:cs typeface="Microsoft JhengHei"/>
              </a:rPr>
              <a:t>世纪</a:t>
            </a:r>
            <a:r>
              <a:rPr sz="3200" b="1">
                <a:solidFill>
                  <a:srgbClr val="FFFFFF"/>
                </a:solidFill>
                <a:latin typeface="Times New Roman"/>
                <a:cs typeface="Times New Roman"/>
              </a:rPr>
              <a:t>80</a:t>
            </a:r>
            <a:r>
              <a:rPr sz="3200" b="1" spc="-25">
                <a:solidFill>
                  <a:srgbClr val="FFFFFF"/>
                </a:solidFill>
                <a:latin typeface="Microsoft JhengHei"/>
                <a:cs typeface="Microsoft JhengHei"/>
              </a:rPr>
              <a:t>年代</a:t>
            </a:r>
            <a:r>
              <a:rPr sz="3200" b="1" spc="-5">
                <a:solidFill>
                  <a:srgbClr val="FFFFFF"/>
                </a:solidFill>
                <a:latin typeface="Microsoft JhengHei"/>
                <a:cs typeface="Microsoft JhengHei"/>
              </a:rPr>
              <a:t>以来，日本央行为了刺激经济的持续发展，采取了非常宽松的金融政策。</a:t>
            </a:r>
            <a:endParaRPr sz="3200">
              <a:latin typeface="Microsoft JhengHei"/>
              <a:cs typeface="Microsoft JhengHei"/>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44878"/>
            <a:ext cx="8496300" cy="3493135"/>
          </a:xfrm>
          <a:prstGeom prst="rect">
            <a:avLst/>
          </a:prstGeom>
        </p:spPr>
        <p:txBody>
          <a:bodyPr vert="horz" wrap="square" lIns="0" tIns="39370" rIns="0" bIns="0" rtlCol="0">
            <a:spAutoFit/>
          </a:bodyPr>
          <a:lstStyle/>
          <a:p>
            <a:pPr marL="354965" marR="5080" indent="-342265">
              <a:lnSpc>
                <a:spcPct val="100000"/>
              </a:lnSpc>
              <a:spcBef>
                <a:spcPts val="310"/>
              </a:spcBef>
              <a:buSzPct val="60937"/>
              <a:buFont typeface="Wingdings"/>
              <a:buChar char=""/>
              <a:tabLst>
                <a:tab pos="354965"/>
                <a:tab pos="355600"/>
              </a:tabLst>
            </a:pPr>
            <a:r>
              <a:rPr sz="3200" b="1">
                <a:solidFill>
                  <a:srgbClr val="FFFFFF"/>
                </a:solidFill>
                <a:latin typeface="Times New Roman"/>
                <a:cs typeface="Times New Roman"/>
              </a:rPr>
              <a:t>1985</a:t>
            </a:r>
            <a:r>
              <a:rPr sz="3200" b="1">
                <a:solidFill>
                  <a:srgbClr val="FFFFFF"/>
                </a:solidFill>
                <a:latin typeface="Microsoft JhengHei"/>
                <a:cs typeface="Microsoft JhengHei"/>
              </a:rPr>
              <a:t>年</a:t>
            </a:r>
            <a:r>
              <a:rPr sz="3200" b="1">
                <a:solidFill>
                  <a:srgbClr val="FFFFFF"/>
                </a:solidFill>
                <a:latin typeface="Times New Roman"/>
                <a:cs typeface="Times New Roman"/>
              </a:rPr>
              <a:t>9</a:t>
            </a:r>
            <a:r>
              <a:rPr sz="3200" b="1">
                <a:solidFill>
                  <a:srgbClr val="FFFFFF"/>
                </a:solidFill>
                <a:latin typeface="Microsoft JhengHei"/>
                <a:cs typeface="Microsoft JhengHei"/>
              </a:rPr>
              <a:t>月美、英、德、法、日</a:t>
            </a:r>
            <a:r>
              <a:rPr sz="3200" b="1">
                <a:solidFill>
                  <a:srgbClr val="FFFFFF"/>
                </a:solidFill>
                <a:latin typeface="Times New Roman"/>
                <a:cs typeface="Times New Roman"/>
              </a:rPr>
              <a:t>5</a:t>
            </a:r>
            <a:r>
              <a:rPr sz="3200" b="1" spc="-10">
                <a:solidFill>
                  <a:srgbClr val="FFFFFF"/>
                </a:solidFill>
                <a:latin typeface="Microsoft JhengHei"/>
                <a:cs typeface="Microsoft JhengHei"/>
              </a:rPr>
              <a:t>国财长聚会</a:t>
            </a:r>
            <a:r>
              <a:rPr sz="3200" b="1" spc="-50">
                <a:solidFill>
                  <a:srgbClr val="FFFFFF"/>
                </a:solidFill>
                <a:latin typeface="Microsoft JhengHei"/>
                <a:cs typeface="Microsoft JhengHei"/>
              </a:rPr>
              <a:t> </a:t>
            </a:r>
            <a:r>
              <a:rPr sz="3200" b="1" spc="-5">
                <a:solidFill>
                  <a:srgbClr val="FFFFFF"/>
                </a:solidFill>
                <a:latin typeface="Microsoft JhengHei"/>
                <a:cs typeface="Microsoft JhengHei"/>
              </a:rPr>
              <a:t>纽约的广场饭店，就争执许久的日元升值达</a:t>
            </a:r>
            <a:r>
              <a:rPr sz="3200" b="1" spc="-50">
                <a:solidFill>
                  <a:srgbClr val="FFFFFF"/>
                </a:solidFill>
                <a:latin typeface="Microsoft JhengHei"/>
                <a:cs typeface="Microsoft JhengHei"/>
              </a:rPr>
              <a:t> </a:t>
            </a:r>
            <a:r>
              <a:rPr sz="3200" b="1">
                <a:solidFill>
                  <a:srgbClr val="FFFFFF"/>
                </a:solidFill>
                <a:latin typeface="Microsoft JhengHei"/>
                <a:cs typeface="Microsoft JhengHei"/>
              </a:rPr>
              <a:t>成协议，史称</a:t>
            </a:r>
            <a:r>
              <a:rPr sz="3200" b="1">
                <a:solidFill>
                  <a:srgbClr val="FFFFFF"/>
                </a:solidFill>
                <a:latin typeface="Times New Roman"/>
                <a:cs typeface="Times New Roman"/>
              </a:rPr>
              <a:t>“</a:t>
            </a:r>
            <a:r>
              <a:rPr sz="3200" b="1">
                <a:solidFill>
                  <a:srgbClr val="FFFFFF"/>
                </a:solidFill>
                <a:latin typeface="Microsoft JhengHei"/>
                <a:cs typeface="Microsoft JhengHei"/>
              </a:rPr>
              <a:t>广场协议</a:t>
            </a:r>
            <a:r>
              <a:rPr sz="3200" b="1">
                <a:solidFill>
                  <a:srgbClr val="FFFFFF"/>
                </a:solidFill>
                <a:latin typeface="Times New Roman"/>
                <a:cs typeface="Times New Roman"/>
              </a:rPr>
              <a:t>”</a:t>
            </a:r>
            <a:r>
              <a:rPr sz="3200" b="1">
                <a:solidFill>
                  <a:srgbClr val="FFFFFF"/>
                </a:solidFill>
                <a:latin typeface="Microsoft JhengHei"/>
                <a:cs typeface="Microsoft JhengHei"/>
              </a:rPr>
              <a:t>，迫使日元升值</a:t>
            </a:r>
            <a:r>
              <a:rPr sz="3200" b="1" spc="-25">
                <a:solidFill>
                  <a:srgbClr val="FFFFFF"/>
                </a:solidFill>
                <a:latin typeface="Times New Roman"/>
                <a:cs typeface="Times New Roman"/>
              </a:rPr>
              <a:t>38%</a:t>
            </a:r>
            <a:endParaRPr sz="3200">
              <a:latin typeface="Times New Roman"/>
              <a:cs typeface="Times New Roman"/>
            </a:endParaRPr>
          </a:p>
          <a:p>
            <a:pPr marL="355600" marR="5080">
              <a:lnSpc>
                <a:spcPct val="100000"/>
              </a:lnSpc>
              <a:spcBef>
                <a:spcPts val="210"/>
              </a:spcBef>
            </a:pPr>
            <a:r>
              <a:rPr sz="3200" b="1" spc="-5">
                <a:solidFill>
                  <a:srgbClr val="FFFFFF"/>
                </a:solidFill>
                <a:latin typeface="Microsoft JhengHei"/>
                <a:cs typeface="Microsoft JhengHei"/>
              </a:rPr>
              <a:t>。之后一年时间里日元对美元升值一倍以上，由此对出口造成巨大冲击。美元贬值后，大</a:t>
            </a:r>
            <a:r>
              <a:rPr sz="3200" b="1" spc="-50">
                <a:solidFill>
                  <a:srgbClr val="FFFFFF"/>
                </a:solidFill>
                <a:latin typeface="Microsoft JhengHei"/>
                <a:cs typeface="Microsoft JhengHei"/>
              </a:rPr>
              <a:t> </a:t>
            </a:r>
            <a:r>
              <a:rPr sz="3200" b="1" spc="-5">
                <a:solidFill>
                  <a:srgbClr val="FFFFFF"/>
                </a:solidFill>
                <a:latin typeface="Microsoft JhengHei"/>
                <a:cs typeface="Microsoft JhengHei"/>
              </a:rPr>
              <a:t>量国际资本进入日本的房地产业，大大刺激</a:t>
            </a:r>
            <a:r>
              <a:rPr sz="3200" b="1" spc="-50">
                <a:solidFill>
                  <a:srgbClr val="FFFFFF"/>
                </a:solidFill>
                <a:latin typeface="Microsoft JhengHei"/>
                <a:cs typeface="Microsoft JhengHei"/>
              </a:rPr>
              <a:t> </a:t>
            </a:r>
            <a:r>
              <a:rPr sz="3200" b="1" spc="-10">
                <a:solidFill>
                  <a:srgbClr val="FFFFFF"/>
                </a:solidFill>
                <a:latin typeface="Microsoft JhengHei"/>
                <a:cs typeface="Microsoft JhengHei"/>
              </a:rPr>
              <a:t>了房价的上涨。</a:t>
            </a:r>
            <a:endParaRPr sz="3200">
              <a:latin typeface="Microsoft JhengHei"/>
              <a:cs typeface="Microsoft JhengHei"/>
            </a:endParaRPr>
          </a:p>
        </p:txBody>
      </p:sp>
      <p:sp>
        <p:nvSpPr>
          <p:cNvPr id="3" name="object 3"/>
          <p:cNvSpPr txBox="1"/>
          <p:nvPr/>
        </p:nvSpPr>
        <p:spPr>
          <a:xfrm>
            <a:off x="1240789" y="6493108"/>
            <a:ext cx="936625" cy="240029"/>
          </a:xfrm>
          <a:prstGeom prst="rect">
            <a:avLst/>
          </a:prstGeom>
        </p:spPr>
        <p:txBody>
          <a:bodyPr vert="horz" wrap="square" lIns="0" tIns="12700" rIns="0" bIns="0" rtlCol="0">
            <a:spAutoFit/>
          </a:bodyPr>
          <a:lstStyle/>
          <a:p>
            <a:pPr marL="12700">
              <a:lnSpc>
                <a:spcPct val="100000"/>
              </a:lnSpc>
              <a:spcBef>
                <a:spcPts val="100"/>
              </a:spcBef>
            </a:pPr>
            <a:r>
              <a:rPr sz="1400" spc="-10">
                <a:solidFill>
                  <a:srgbClr val="FFFFFF"/>
                </a:solidFill>
                <a:latin typeface="Tahoma"/>
                <a:cs typeface="Tahoma"/>
              </a:rPr>
              <a:t>11/12/2023</a:t>
            </a:r>
            <a:endParaRPr sz="1400">
              <a:latin typeface="Tahoma"/>
              <a:cs typeface="Tahoma"/>
            </a:endParaRPr>
          </a:p>
        </p:txBody>
      </p:sp>
      <p:sp>
        <p:nvSpPr>
          <p:cNvPr id="4" name="object 4"/>
          <p:cNvSpPr txBox="1">
            <a:spLocks noGrp="1"/>
          </p:cNvSpPr>
          <p:nvPr>
            <p:ph type="sldNum" sz="quarter" idx="7"/>
          </p:nvPr>
        </p:nvSpPr>
        <p:spPr>
          <a:prstGeom prst="rect">
            <a:avLst/>
          </a:prstGeom>
        </p:spPr>
        <p:txBody>
          <a:bodyPr vert="horz" wrap="square" lIns="0" tIns="145863" rIns="0" bIns="0" rtlCol="0">
            <a:spAutoFit/>
          </a:bodyPr>
          <a:lstStyle/>
          <a:p>
            <a:pPr marL="237490">
              <a:lnSpc>
                <a:spcPts val="2110"/>
              </a:lnSpc>
            </a:pPr>
            <a:fld id="{81D60167-4931-47E6-BA6A-407CBD079E47}" type="slidenum">
              <a:rPr sz="1800" spc="-25"/>
              <a:t>10</a:t>
            </a:fld>
            <a:endParaRPr sz="18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6644"/>
            <a:ext cx="8369300" cy="1709420"/>
          </a:xfrm>
          <a:prstGeom prst="rect">
            <a:avLst/>
          </a:prstGeom>
        </p:spPr>
        <p:txBody>
          <a:bodyPr vert="horz" wrap="square" lIns="0" tIns="20320" rIns="0" bIns="0" rtlCol="0">
            <a:spAutoFit/>
          </a:bodyPr>
          <a:lstStyle/>
          <a:p>
            <a:pPr marL="354965" marR="5080" indent="-342265">
              <a:lnSpc>
                <a:spcPct val="98200"/>
              </a:lnSpc>
              <a:spcBef>
                <a:spcPts val="160"/>
              </a:spcBef>
              <a:buSzPct val="60714"/>
              <a:buFont typeface="Wingdings"/>
              <a:buChar char=""/>
              <a:tabLst>
                <a:tab pos="354965"/>
                <a:tab pos="355600"/>
              </a:tabLst>
            </a:pPr>
            <a:r>
              <a:rPr sz="2800" b="1" spc="-5">
                <a:solidFill>
                  <a:srgbClr val="FFFFFF"/>
                </a:solidFill>
                <a:latin typeface="Microsoft JhengHei"/>
                <a:cs typeface="Microsoft JhengHei"/>
              </a:rPr>
              <a:t>日本政府为了刺激国内经济，完成外向型向内需型</a:t>
            </a:r>
            <a:r>
              <a:rPr sz="2800" b="1">
                <a:solidFill>
                  <a:srgbClr val="FFFFFF"/>
                </a:solidFill>
                <a:latin typeface="Microsoft JhengHei"/>
                <a:cs typeface="Microsoft JhengHei"/>
              </a:rPr>
              <a:t>经济过度，连续</a:t>
            </a:r>
            <a:r>
              <a:rPr sz="2800" b="1">
                <a:solidFill>
                  <a:srgbClr val="FFFFFF"/>
                </a:solidFill>
                <a:latin typeface="Times New Roman"/>
                <a:cs typeface="Times New Roman"/>
              </a:rPr>
              <a:t>5</a:t>
            </a:r>
            <a:r>
              <a:rPr sz="2800" b="1" spc="-5">
                <a:solidFill>
                  <a:srgbClr val="FFFFFF"/>
                </a:solidFill>
                <a:latin typeface="Microsoft JhengHei"/>
                <a:cs typeface="Microsoft JhengHei"/>
              </a:rPr>
              <a:t>次降低利率放松银根，基础利率跌</a:t>
            </a:r>
            <a:r>
              <a:rPr sz="2800" b="1">
                <a:solidFill>
                  <a:srgbClr val="FFFFFF"/>
                </a:solidFill>
                <a:latin typeface="Microsoft JhengHei"/>
                <a:cs typeface="Microsoft JhengHei"/>
              </a:rPr>
              <a:t>至历史最低点，货币供应量连续每年超过</a:t>
            </a:r>
            <a:r>
              <a:rPr sz="2800" b="1" spc="-20">
                <a:solidFill>
                  <a:srgbClr val="FFFFFF"/>
                </a:solidFill>
                <a:latin typeface="Times New Roman"/>
                <a:cs typeface="Times New Roman"/>
              </a:rPr>
              <a:t>10%</a:t>
            </a:r>
            <a:r>
              <a:rPr sz="2800" b="1" spc="-20">
                <a:solidFill>
                  <a:srgbClr val="FFFFFF"/>
                </a:solidFill>
                <a:latin typeface="Microsoft JhengHei"/>
                <a:cs typeface="Microsoft JhengHei"/>
              </a:rPr>
              <a:t>， </a:t>
            </a:r>
            <a:r>
              <a:rPr sz="2800" b="1">
                <a:solidFill>
                  <a:srgbClr val="FFFFFF"/>
                </a:solidFill>
                <a:latin typeface="Times New Roman"/>
                <a:cs typeface="Times New Roman"/>
              </a:rPr>
              <a:t>1998</a:t>
            </a:r>
            <a:r>
              <a:rPr sz="2800" b="1">
                <a:solidFill>
                  <a:srgbClr val="FFFFFF"/>
                </a:solidFill>
                <a:latin typeface="Microsoft JhengHei"/>
                <a:cs typeface="Microsoft JhengHei"/>
              </a:rPr>
              <a:t>年超过</a:t>
            </a:r>
            <a:r>
              <a:rPr sz="2800" b="1">
                <a:solidFill>
                  <a:srgbClr val="FFFFFF"/>
                </a:solidFill>
                <a:latin typeface="Times New Roman"/>
                <a:cs typeface="Times New Roman"/>
              </a:rPr>
              <a:t>15%</a:t>
            </a:r>
            <a:r>
              <a:rPr sz="2800" b="1" spc="-5">
                <a:solidFill>
                  <a:srgbClr val="FFFFFF"/>
                </a:solidFill>
                <a:latin typeface="Microsoft JhengHei"/>
                <a:cs typeface="Microsoft JhengHei"/>
              </a:rPr>
              <a:t>，造成市场上资金流动性过剩。</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11</a:t>
            </a:fld>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6644"/>
            <a:ext cx="8547100" cy="3012440"/>
          </a:xfrm>
          <a:prstGeom prst="rect">
            <a:avLst/>
          </a:prstGeom>
        </p:spPr>
        <p:txBody>
          <a:bodyPr vert="horz" wrap="square" lIns="0" tIns="12700" rIns="0" bIns="0" rtlCol="0">
            <a:spAutoFit/>
          </a:bodyPr>
          <a:lstStyle/>
          <a:p>
            <a:pPr marL="354965" marR="5080" indent="-342265">
              <a:lnSpc>
                <a:spcPct val="100000"/>
              </a:lnSpc>
              <a:spcBef>
                <a:spcPts val="100"/>
              </a:spcBef>
              <a:buSzPct val="60714"/>
              <a:buFont typeface="Wingdings"/>
              <a:buChar char=""/>
              <a:tabLst>
                <a:tab pos="354965"/>
                <a:tab pos="355600"/>
              </a:tabLst>
            </a:pPr>
            <a:r>
              <a:rPr sz="2800" b="1" spc="-5">
                <a:solidFill>
                  <a:srgbClr val="FFFFFF"/>
                </a:solidFill>
                <a:latin typeface="Microsoft JhengHei"/>
                <a:cs typeface="Microsoft JhengHei"/>
              </a:rPr>
              <a:t>但是由于当时日本上下对日元升值和经济转型的困难难认识和准备不足，大量资金并不如政府所希望的那</a:t>
            </a:r>
            <a:r>
              <a:rPr sz="2800" b="1" spc="-70">
                <a:solidFill>
                  <a:srgbClr val="FFFFFF"/>
                </a:solidFill>
                <a:latin typeface="Microsoft JhengHei"/>
                <a:cs typeface="Microsoft JhengHei"/>
              </a:rPr>
              <a:t>那样流入制造业和服务业，而是流入容易吸纳和</a:t>
            </a:r>
            <a:r>
              <a:rPr sz="2800" b="1" spc="-700">
                <a:solidFill>
                  <a:srgbClr val="FFFFFF"/>
                </a:solidFill>
                <a:latin typeface="Times New Roman"/>
                <a:cs typeface="Times New Roman"/>
              </a:rPr>
              <a:t>““</a:t>
            </a:r>
            <a:r>
              <a:rPr sz="2800" b="1" spc="-25">
                <a:solidFill>
                  <a:srgbClr val="FFFFFF"/>
                </a:solidFill>
                <a:latin typeface="Microsoft JhengHei"/>
                <a:cs typeface="Microsoft JhengHei"/>
              </a:rPr>
              <a:t>见效</a:t>
            </a:r>
            <a:r>
              <a:rPr sz="2800" b="1" spc="-1400">
                <a:solidFill>
                  <a:srgbClr val="FFFFFF"/>
                </a:solidFill>
                <a:latin typeface="Microsoft JhengHei"/>
                <a:cs typeface="Microsoft JhengHei"/>
              </a:rPr>
              <a:t>效</a:t>
            </a:r>
            <a:r>
              <a:rPr sz="2800" b="1" spc="-700">
                <a:solidFill>
                  <a:srgbClr val="FFFFFF"/>
                </a:solidFill>
                <a:latin typeface="Times New Roman"/>
                <a:cs typeface="Times New Roman"/>
              </a:rPr>
              <a:t>””</a:t>
            </a:r>
            <a:r>
              <a:rPr sz="2800" b="1" spc="-5">
                <a:solidFill>
                  <a:srgbClr val="FFFFFF"/>
                </a:solidFill>
                <a:latin typeface="Microsoft JhengHei"/>
                <a:cs typeface="Microsoft JhengHei"/>
              </a:rPr>
              <a:t>的股市楼市，过量投机资金云集不动产行业，造成成股市楼市价格双双飙升。在此过程中日本政府并</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并没有采取有效措施引流资金和监管资金，而是听之</a:t>
            </a:r>
            <a:r>
              <a:rPr sz="2800" b="1" spc="-15">
                <a:solidFill>
                  <a:srgbClr val="FFFFFF"/>
                </a:solidFill>
                <a:latin typeface="Microsoft JhengHei"/>
                <a:cs typeface="Microsoft JhengHei"/>
              </a:rPr>
              <a:t>之任之。</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12</a:t>
            </a:fld>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6644"/>
            <a:ext cx="8547100" cy="2989580"/>
          </a:xfrm>
          <a:prstGeom prst="rect">
            <a:avLst/>
          </a:prstGeom>
        </p:spPr>
        <p:txBody>
          <a:bodyPr vert="horz" wrap="square" lIns="0" tIns="16510" rIns="0" bIns="0" rtlCol="0">
            <a:spAutoFit/>
          </a:bodyPr>
          <a:lstStyle/>
          <a:p>
            <a:pPr marL="354965" marR="5080" indent="-342265">
              <a:lnSpc>
                <a:spcPct val="99100"/>
              </a:lnSpc>
              <a:spcBef>
                <a:spcPts val="130"/>
              </a:spcBef>
              <a:buSzPct val="60714"/>
              <a:buFont typeface="Wingdings"/>
              <a:buChar char=""/>
              <a:tabLst>
                <a:tab pos="354965"/>
                <a:tab pos="355600"/>
              </a:tabLst>
            </a:pPr>
            <a:r>
              <a:rPr sz="2800" b="1" spc="-5">
                <a:solidFill>
                  <a:srgbClr val="FFFFFF"/>
                </a:solidFill>
                <a:latin typeface="Microsoft JhengHei"/>
                <a:cs typeface="Microsoft JhengHei"/>
              </a:rPr>
              <a:t>在资金泛滥的情况下，原本应该紧缩的信贷不仅没有有紧缩，相反进一步扩张，推波助澜火上加油。为</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为了追逐高额利润，日本各大银行将房地产作为最佳</a:t>
            </a:r>
            <a:r>
              <a:rPr sz="2800" b="1">
                <a:solidFill>
                  <a:srgbClr val="FFFFFF"/>
                </a:solidFill>
                <a:latin typeface="Microsoft JhengHei"/>
                <a:cs typeface="Microsoft JhengHei"/>
              </a:rPr>
              <a:t>佳贷款项目，来者不拒有求必应。</a:t>
            </a:r>
            <a:r>
              <a:rPr sz="2800" b="1">
                <a:solidFill>
                  <a:srgbClr val="FFFFFF"/>
                </a:solidFill>
                <a:latin typeface="Times New Roman"/>
                <a:cs typeface="Times New Roman"/>
              </a:rPr>
              <a:t>1990</a:t>
            </a:r>
            <a:r>
              <a:rPr sz="2800" b="1" spc="-10">
                <a:solidFill>
                  <a:srgbClr val="FFFFFF"/>
                </a:solidFill>
                <a:latin typeface="Microsoft JhengHei"/>
                <a:cs typeface="Microsoft JhengHei"/>
              </a:rPr>
              <a:t>年危机已经</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经一触即发，但是银行继续大规模贷款。当年在东</a:t>
            </a:r>
            <a:r>
              <a:rPr sz="2800" b="1" spc="-50">
                <a:solidFill>
                  <a:srgbClr val="FFFFFF"/>
                </a:solidFill>
                <a:latin typeface="Microsoft JhengHei"/>
                <a:cs typeface="Microsoft JhengHei"/>
              </a:rPr>
              <a:t> </a:t>
            </a:r>
            <a:r>
              <a:rPr sz="2800" b="1">
                <a:solidFill>
                  <a:srgbClr val="FFFFFF"/>
                </a:solidFill>
                <a:latin typeface="Microsoft JhengHei"/>
                <a:cs typeface="Microsoft JhengHei"/>
              </a:rPr>
              <a:t>东京证券交易所上市的</a:t>
            </a:r>
            <a:r>
              <a:rPr sz="2800" b="1">
                <a:solidFill>
                  <a:srgbClr val="FFFFFF"/>
                </a:solidFill>
                <a:latin typeface="Times New Roman"/>
                <a:cs typeface="Times New Roman"/>
              </a:rPr>
              <a:t>12</a:t>
            </a:r>
            <a:r>
              <a:rPr sz="2800" b="1" spc="-5">
                <a:solidFill>
                  <a:srgbClr val="FFFFFF"/>
                </a:solidFill>
                <a:latin typeface="Microsoft JhengHei"/>
                <a:cs typeface="Microsoft JhengHei"/>
              </a:rPr>
              <a:t>家日本最大银行向房地产发</a:t>
            </a:r>
            <a:r>
              <a:rPr sz="2800" b="1">
                <a:solidFill>
                  <a:srgbClr val="FFFFFF"/>
                </a:solidFill>
                <a:latin typeface="Microsoft JhengHei"/>
                <a:cs typeface="Microsoft JhengHei"/>
              </a:rPr>
              <a:t>发放贷款总额达到</a:t>
            </a:r>
            <a:r>
              <a:rPr sz="2800" b="1">
                <a:solidFill>
                  <a:srgbClr val="FFFFFF"/>
                </a:solidFill>
                <a:latin typeface="Times New Roman"/>
                <a:cs typeface="Times New Roman"/>
              </a:rPr>
              <a:t>50</a:t>
            </a:r>
            <a:r>
              <a:rPr sz="2800" b="1" spc="-15">
                <a:solidFill>
                  <a:srgbClr val="FFFFFF"/>
                </a:solidFill>
                <a:latin typeface="Microsoft JhengHei"/>
                <a:cs typeface="Microsoft JhengHei"/>
              </a:rPr>
              <a:t>万亿日元</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13</a:t>
            </a:fld>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6644"/>
            <a:ext cx="8547100" cy="2585720"/>
          </a:xfrm>
          <a:prstGeom prst="rect">
            <a:avLst/>
          </a:prstGeom>
        </p:spPr>
        <p:txBody>
          <a:bodyPr vert="horz" wrap="square" lIns="0" tIns="12700" rIns="0" bIns="0" rtlCol="0">
            <a:spAutoFit/>
          </a:bodyPr>
          <a:lstStyle/>
          <a:p>
            <a:pPr marL="354965" marR="5080" indent="-342265">
              <a:lnSpc>
                <a:spcPct val="100000"/>
              </a:lnSpc>
              <a:spcBef>
                <a:spcPts val="100"/>
              </a:spcBef>
              <a:buSzPct val="60714"/>
              <a:buFont typeface="Wingdings"/>
              <a:buChar char=""/>
              <a:tabLst>
                <a:tab pos="354965"/>
                <a:tab pos="355600"/>
              </a:tabLst>
            </a:pPr>
            <a:r>
              <a:rPr sz="2800" b="1" spc="-5">
                <a:solidFill>
                  <a:srgbClr val="FFFFFF"/>
                </a:solidFill>
                <a:latin typeface="Microsoft JhengHei"/>
                <a:cs typeface="Microsoft JhengHei"/>
              </a:rPr>
              <a:t>为了争夺利润和分享市场，日本上千家财务公司和投投资公司等非银行机构也不顾政策限制，跻身于房地地产金融行业，直接或间接向房地产贷款，总额高达</a:t>
            </a:r>
            <a:r>
              <a:rPr sz="2800" b="1">
                <a:solidFill>
                  <a:srgbClr val="FFFFFF"/>
                </a:solidFill>
                <a:latin typeface="Microsoft JhengHei"/>
                <a:cs typeface="Microsoft JhengHei"/>
              </a:rPr>
              <a:t>达</a:t>
            </a:r>
            <a:r>
              <a:rPr sz="2800" b="1">
                <a:solidFill>
                  <a:srgbClr val="FFFFFF"/>
                </a:solidFill>
                <a:latin typeface="Times New Roman"/>
                <a:cs typeface="Times New Roman"/>
              </a:rPr>
              <a:t>40</a:t>
            </a:r>
            <a:r>
              <a:rPr sz="2800" b="1" spc="-5">
                <a:solidFill>
                  <a:srgbClr val="FFFFFF"/>
                </a:solidFill>
                <a:latin typeface="Microsoft JhengHei"/>
                <a:cs typeface="Microsoft JhengHei"/>
              </a:rPr>
              <a:t>万亿日元。可以说日本金融机构是房地产泡沫</a:t>
            </a:r>
            <a:r>
              <a:rPr sz="2800" b="1" spc="-50">
                <a:solidFill>
                  <a:srgbClr val="FFFFFF"/>
                </a:solidFill>
                <a:latin typeface="Microsoft JhengHei"/>
                <a:cs typeface="Microsoft JhengHei"/>
              </a:rPr>
              <a:t> </a:t>
            </a:r>
            <a:r>
              <a:rPr sz="2800" b="1" spc="-5">
                <a:solidFill>
                  <a:srgbClr val="FFFFFF"/>
                </a:solidFill>
                <a:latin typeface="Microsoft JhengHei"/>
                <a:cs typeface="Microsoft JhengHei"/>
              </a:rPr>
              <a:t>沫的最大鼓吹者和最后支撑者，为泡沫源源不断输送送能量直到最后一刻。</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14</a:t>
            </a:fld>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73302"/>
            <a:ext cx="8724900" cy="3035935"/>
          </a:xfrm>
          <a:prstGeom prst="rect">
            <a:avLst/>
          </a:prstGeom>
        </p:spPr>
        <p:txBody>
          <a:bodyPr vert="horz" wrap="square" lIns="0" tIns="12700" rIns="0" bIns="0" rtlCol="0">
            <a:spAutoFit/>
          </a:bodyPr>
          <a:lstStyle/>
          <a:p>
            <a:pPr marL="354965" marR="5080" indent="-342265">
              <a:lnSpc>
                <a:spcPct val="100000"/>
              </a:lnSpc>
              <a:spcBef>
                <a:spcPts val="100"/>
              </a:spcBef>
              <a:buSzPct val="60714"/>
              <a:buFont typeface="Wingdings"/>
              <a:buChar char=""/>
              <a:tabLst>
                <a:tab pos="354965"/>
                <a:tab pos="355600"/>
              </a:tabLst>
            </a:pPr>
            <a:r>
              <a:rPr sz="2800" b="1">
                <a:solidFill>
                  <a:srgbClr val="FFFFFF"/>
                </a:solidFill>
                <a:latin typeface="Microsoft JhengHei"/>
                <a:cs typeface="Microsoft JhengHei"/>
              </a:rPr>
              <a:t>日本自</a:t>
            </a:r>
            <a:r>
              <a:rPr sz="2800" b="1">
                <a:solidFill>
                  <a:srgbClr val="FFFFFF"/>
                </a:solidFill>
                <a:latin typeface="Times New Roman"/>
                <a:cs typeface="Times New Roman"/>
              </a:rPr>
              <a:t>1985</a:t>
            </a:r>
            <a:r>
              <a:rPr sz="2800" b="1" spc="-1400">
                <a:solidFill>
                  <a:srgbClr val="FFFFFF"/>
                </a:solidFill>
                <a:latin typeface="Microsoft JhengHei"/>
                <a:cs typeface="Microsoft JhengHei"/>
              </a:rPr>
              <a:t>年</a:t>
            </a:r>
            <a:r>
              <a:rPr sz="2800" b="1" spc="-700">
                <a:solidFill>
                  <a:srgbClr val="FFFFFF"/>
                </a:solidFill>
                <a:latin typeface="Times New Roman"/>
                <a:cs typeface="Times New Roman"/>
              </a:rPr>
              <a:t>““</a:t>
            </a:r>
            <a:r>
              <a:rPr sz="2800" b="1" spc="-350">
                <a:solidFill>
                  <a:srgbClr val="FFFFFF"/>
                </a:solidFill>
                <a:latin typeface="Microsoft JhengHei"/>
                <a:cs typeface="Microsoft JhengHei"/>
              </a:rPr>
              <a:t>广场协议</a:t>
            </a:r>
            <a:r>
              <a:rPr sz="2800" b="1" spc="-700">
                <a:solidFill>
                  <a:srgbClr val="FFFFFF"/>
                </a:solidFill>
                <a:latin typeface="Times New Roman"/>
                <a:cs typeface="Times New Roman"/>
              </a:rPr>
              <a:t>””</a:t>
            </a:r>
            <a:r>
              <a:rPr sz="2800" b="1" spc="-5">
                <a:solidFill>
                  <a:srgbClr val="FFFFFF"/>
                </a:solidFill>
                <a:latin typeface="Microsoft JhengHei"/>
                <a:cs typeface="Microsoft JhengHei"/>
              </a:rPr>
              <a:t>以来房地产和金融泡沫已经相</a:t>
            </a:r>
            <a:r>
              <a:rPr sz="2800" b="1">
                <a:solidFill>
                  <a:srgbClr val="FFFFFF"/>
                </a:solidFill>
                <a:latin typeface="Microsoft JhengHei"/>
                <a:cs typeface="Microsoft JhengHei"/>
              </a:rPr>
              <a:t>相当严重，并在后来</a:t>
            </a:r>
            <a:r>
              <a:rPr sz="2800" b="1">
                <a:solidFill>
                  <a:srgbClr val="FFFFFF"/>
                </a:solidFill>
                <a:latin typeface="Times New Roman"/>
                <a:cs typeface="Times New Roman"/>
              </a:rPr>
              <a:t>5</a:t>
            </a:r>
            <a:r>
              <a:rPr sz="2800" b="1" spc="-5">
                <a:solidFill>
                  <a:srgbClr val="FFFFFF"/>
                </a:solidFill>
                <a:latin typeface="Microsoft JhengHei"/>
                <a:cs typeface="Microsoft JhengHei"/>
              </a:rPr>
              <a:t>年时间里执行的一系列错误政策</a:t>
            </a:r>
            <a:r>
              <a:rPr sz="2800" b="1">
                <a:solidFill>
                  <a:srgbClr val="FFFFFF"/>
                </a:solidFill>
                <a:latin typeface="Microsoft JhengHei"/>
                <a:cs typeface="Microsoft JhengHei"/>
              </a:rPr>
              <a:t>策，致使日本经济在</a:t>
            </a:r>
            <a:r>
              <a:rPr sz="2800" b="1">
                <a:solidFill>
                  <a:srgbClr val="FFFFFF"/>
                </a:solidFill>
                <a:latin typeface="Times New Roman"/>
                <a:cs typeface="Times New Roman"/>
              </a:rPr>
              <a:t>1991</a:t>
            </a:r>
            <a:r>
              <a:rPr sz="2800" b="1">
                <a:solidFill>
                  <a:srgbClr val="FFFFFF"/>
                </a:solidFill>
                <a:latin typeface="Microsoft JhengHei"/>
                <a:cs typeface="Microsoft JhengHei"/>
              </a:rPr>
              <a:t>年第</a:t>
            </a:r>
            <a:r>
              <a:rPr sz="2800" b="1">
                <a:solidFill>
                  <a:srgbClr val="FFFFFF"/>
                </a:solidFill>
                <a:latin typeface="Times New Roman"/>
                <a:cs typeface="Times New Roman"/>
              </a:rPr>
              <a:t>4</a:t>
            </a:r>
            <a:r>
              <a:rPr sz="2800" b="1" spc="-5">
                <a:solidFill>
                  <a:srgbClr val="FFFFFF"/>
                </a:solidFill>
                <a:latin typeface="Microsoft JhengHei"/>
                <a:cs typeface="Microsoft JhengHei"/>
              </a:rPr>
              <a:t>季度开始崩溃，股价和</a:t>
            </a:r>
            <a:r>
              <a:rPr sz="2800" b="1" spc="-100">
                <a:solidFill>
                  <a:srgbClr val="FFFFFF"/>
                </a:solidFill>
                <a:latin typeface="Microsoft JhengHei"/>
                <a:cs typeface="Microsoft JhengHei"/>
              </a:rPr>
              <a:t>和房地产价格同时暴跌，房地产</a:t>
            </a:r>
            <a:r>
              <a:rPr sz="2800" b="1" spc="-700">
                <a:solidFill>
                  <a:srgbClr val="FFFFFF"/>
                </a:solidFill>
                <a:latin typeface="Times New Roman"/>
                <a:cs typeface="Times New Roman"/>
              </a:rPr>
              <a:t>““</a:t>
            </a:r>
            <a:r>
              <a:rPr sz="2800" b="1" spc="-700">
                <a:solidFill>
                  <a:srgbClr val="FFFFFF"/>
                </a:solidFill>
                <a:latin typeface="Microsoft JhengHei"/>
                <a:cs typeface="Microsoft JhengHei"/>
              </a:rPr>
              <a:t>泡沫</a:t>
            </a:r>
            <a:r>
              <a:rPr sz="2800" b="1" spc="-700">
                <a:solidFill>
                  <a:srgbClr val="FFFFFF"/>
                </a:solidFill>
                <a:latin typeface="Times New Roman"/>
                <a:cs typeface="Times New Roman"/>
              </a:rPr>
              <a:t>””</a:t>
            </a:r>
            <a:r>
              <a:rPr sz="2800" b="1" spc="-10">
                <a:solidFill>
                  <a:srgbClr val="FFFFFF"/>
                </a:solidFill>
                <a:latin typeface="Microsoft JhengHei"/>
                <a:cs typeface="Microsoft JhengHei"/>
              </a:rPr>
              <a:t>破裂。房地产</a:t>
            </a:r>
            <a:endParaRPr sz="2800">
              <a:latin typeface="Microsoft JhengHei"/>
              <a:cs typeface="Microsoft JhengHei"/>
            </a:endParaRPr>
          </a:p>
          <a:p>
            <a:pPr marL="355600">
              <a:lnSpc>
                <a:spcPct val="100000"/>
              </a:lnSpc>
            </a:pPr>
            <a:r>
              <a:rPr sz="2800" b="1" spc="-1400">
                <a:solidFill>
                  <a:srgbClr val="FFFFFF"/>
                </a:solidFill>
                <a:latin typeface="Microsoft JhengHei"/>
                <a:cs typeface="Microsoft JhengHei"/>
              </a:rPr>
              <a:t>产</a:t>
            </a:r>
            <a:r>
              <a:rPr sz="2800" b="1" spc="-700">
                <a:solidFill>
                  <a:srgbClr val="FFFFFF"/>
                </a:solidFill>
                <a:latin typeface="Times New Roman"/>
                <a:cs typeface="Times New Roman"/>
              </a:rPr>
              <a:t>““</a:t>
            </a:r>
            <a:r>
              <a:rPr sz="2800" b="1" spc="-700">
                <a:solidFill>
                  <a:srgbClr val="FFFFFF"/>
                </a:solidFill>
                <a:latin typeface="Microsoft JhengHei"/>
                <a:cs typeface="Microsoft JhengHei"/>
              </a:rPr>
              <a:t>泡沫</a:t>
            </a:r>
            <a:r>
              <a:rPr sz="2800" b="1" spc="-700">
                <a:solidFill>
                  <a:srgbClr val="FFFFFF"/>
                </a:solidFill>
                <a:latin typeface="Times New Roman"/>
                <a:cs typeface="Times New Roman"/>
              </a:rPr>
              <a:t>””</a:t>
            </a:r>
            <a:r>
              <a:rPr sz="2800" b="1" spc="-5">
                <a:solidFill>
                  <a:srgbClr val="FFFFFF"/>
                </a:solidFill>
                <a:latin typeface="Microsoft JhengHei"/>
                <a:cs typeface="Microsoft JhengHei"/>
              </a:rPr>
              <a:t>破裂后，土地价格也大幅下跌。房地产价格</a:t>
            </a:r>
            <a:endParaRPr sz="2800">
              <a:latin typeface="Microsoft JhengHei"/>
              <a:cs typeface="Microsoft JhengHei"/>
            </a:endParaRPr>
          </a:p>
          <a:p>
            <a:pPr marL="355600" marR="182880">
              <a:lnSpc>
                <a:spcPct val="100000"/>
              </a:lnSpc>
              <a:spcBef>
                <a:spcPts val="180"/>
              </a:spcBef>
            </a:pPr>
            <a:r>
              <a:rPr sz="2800" b="1" spc="-5">
                <a:solidFill>
                  <a:srgbClr val="FFFFFF"/>
                </a:solidFill>
                <a:latin typeface="Microsoft JhengHei"/>
                <a:cs typeface="Microsoft JhengHei"/>
              </a:rPr>
              <a:t>格暴跌重创了日本金融业，也重创了日本经济，甚至至直至今日尚未完全恢复。</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15</a:t>
            </a:fld>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96644"/>
            <a:ext cx="8724900" cy="3098165"/>
          </a:xfrm>
          <a:prstGeom prst="rect">
            <a:avLst/>
          </a:prstGeom>
        </p:spPr>
        <p:txBody>
          <a:bodyPr vert="horz" wrap="square" lIns="0" tIns="12700" rIns="0" bIns="0" rtlCol="0">
            <a:spAutoFit/>
          </a:bodyPr>
          <a:lstStyle/>
          <a:p>
            <a:pPr marL="354965" marR="182880" indent="-342265">
              <a:lnSpc>
                <a:spcPct val="100000"/>
              </a:lnSpc>
              <a:spcBef>
                <a:spcPts val="100"/>
              </a:spcBef>
              <a:buSzPct val="60714"/>
              <a:buFont typeface="Wingdings"/>
              <a:buChar char=""/>
              <a:tabLst>
                <a:tab pos="354965"/>
                <a:tab pos="355600"/>
              </a:tabLst>
            </a:pPr>
            <a:r>
              <a:rPr sz="2800" b="1" spc="-5">
                <a:solidFill>
                  <a:srgbClr val="FFFFFF"/>
                </a:solidFill>
                <a:latin typeface="Microsoft JhengHei"/>
                <a:cs typeface="Microsoft JhengHei"/>
              </a:rPr>
              <a:t>日本政府在面对房地产泡沫的调控时，简单地采用了</a:t>
            </a:r>
            <a:r>
              <a:rPr sz="2800" b="1">
                <a:solidFill>
                  <a:srgbClr val="FFFFFF"/>
                </a:solidFill>
                <a:latin typeface="Microsoft JhengHei"/>
                <a:cs typeface="Microsoft JhengHei"/>
              </a:rPr>
              <a:t>了货币紧缩政策。</a:t>
            </a:r>
            <a:r>
              <a:rPr sz="2800" b="1">
                <a:solidFill>
                  <a:srgbClr val="FFFFFF"/>
                </a:solidFill>
                <a:latin typeface="Times New Roman"/>
                <a:cs typeface="Times New Roman"/>
              </a:rPr>
              <a:t>1988-1990</a:t>
            </a:r>
            <a:r>
              <a:rPr sz="2800" b="1">
                <a:solidFill>
                  <a:srgbClr val="FFFFFF"/>
                </a:solidFill>
                <a:latin typeface="Microsoft JhengHei"/>
                <a:cs typeface="Microsoft JhengHei"/>
              </a:rPr>
              <a:t>年，提高利率</a:t>
            </a:r>
            <a:r>
              <a:rPr sz="2800" b="1">
                <a:solidFill>
                  <a:srgbClr val="FFFFFF"/>
                </a:solidFill>
                <a:latin typeface="Times New Roman"/>
                <a:cs typeface="Times New Roman"/>
              </a:rPr>
              <a:t>3.5</a:t>
            </a:r>
            <a:r>
              <a:rPr sz="2800" b="1" spc="-20">
                <a:solidFill>
                  <a:srgbClr val="FFFFFF"/>
                </a:solidFill>
                <a:latin typeface="Microsoft JhengHei"/>
                <a:cs typeface="Microsoft JhengHei"/>
              </a:rPr>
              <a:t>个百分</a:t>
            </a:r>
            <a:r>
              <a:rPr sz="2800" b="1" spc="-5">
                <a:solidFill>
                  <a:srgbClr val="FFFFFF"/>
                </a:solidFill>
                <a:latin typeface="Microsoft JhengHei"/>
                <a:cs typeface="Microsoft JhengHei"/>
              </a:rPr>
              <a:t>点。致使大量房地产按揭贷款违约不能支付，引发</a:t>
            </a:r>
            <a:r>
              <a:rPr sz="2800" b="1" spc="-50">
                <a:solidFill>
                  <a:srgbClr val="FFFFFF"/>
                </a:solidFill>
                <a:latin typeface="Microsoft JhengHei"/>
                <a:cs typeface="Microsoft JhengHei"/>
              </a:rPr>
              <a:t> </a:t>
            </a:r>
            <a:r>
              <a:rPr sz="2800" b="1" spc="-10">
                <a:solidFill>
                  <a:srgbClr val="FFFFFF"/>
                </a:solidFill>
                <a:latin typeface="Microsoft JhengHei"/>
                <a:cs typeface="Microsoft JhengHei"/>
              </a:rPr>
              <a:t>发金融危机。</a:t>
            </a:r>
            <a:endParaRPr sz="2800">
              <a:latin typeface="Microsoft JhengHei"/>
              <a:cs typeface="Microsoft JhengHei"/>
            </a:endParaRPr>
          </a:p>
          <a:p>
            <a:pPr marL="354965" marR="5080" indent="-342265">
              <a:lnSpc>
                <a:spcPct val="102699"/>
              </a:lnSpc>
              <a:spcBef>
                <a:spcPts val="395"/>
              </a:spcBef>
              <a:buSzPct val="60714"/>
              <a:buFont typeface="Wingdings"/>
              <a:buChar char=""/>
              <a:tabLst>
                <a:tab pos="354965"/>
                <a:tab pos="355600"/>
              </a:tabLst>
            </a:pPr>
            <a:r>
              <a:rPr sz="2800" b="1">
                <a:solidFill>
                  <a:srgbClr val="FFFFFF"/>
                </a:solidFill>
                <a:latin typeface="Microsoft JhengHei"/>
                <a:cs typeface="Microsoft JhengHei"/>
              </a:rPr>
              <a:t>泡沫破裂后许多日本居民成为千万</a:t>
            </a:r>
            <a:r>
              <a:rPr sz="2800" b="1">
                <a:solidFill>
                  <a:srgbClr val="FFFFFF"/>
                </a:solidFill>
                <a:latin typeface="Times New Roman"/>
                <a:cs typeface="Times New Roman"/>
              </a:rPr>
              <a:t>“</a:t>
            </a:r>
            <a:r>
              <a:rPr sz="2800" b="1" spc="-700">
                <a:solidFill>
                  <a:srgbClr val="FFFFFF"/>
                </a:solidFill>
                <a:latin typeface="Microsoft JhengHei"/>
                <a:cs typeface="Microsoft JhengHei"/>
              </a:rPr>
              <a:t>负翁</a:t>
            </a:r>
            <a:r>
              <a:rPr sz="2800" b="1" spc="-700">
                <a:solidFill>
                  <a:srgbClr val="FFFFFF"/>
                </a:solidFill>
                <a:latin typeface="Times New Roman"/>
                <a:cs typeface="Times New Roman"/>
              </a:rPr>
              <a:t>””</a:t>
            </a:r>
            <a:r>
              <a:rPr sz="2800" b="1" spc="-10">
                <a:solidFill>
                  <a:srgbClr val="FFFFFF"/>
                </a:solidFill>
                <a:latin typeface="Microsoft JhengHei"/>
                <a:cs typeface="Microsoft JhengHei"/>
              </a:rPr>
              <a:t>，家庭资产大</a:t>
            </a:r>
            <a:r>
              <a:rPr sz="2800" b="1" spc="-5">
                <a:solidFill>
                  <a:srgbClr val="FFFFFF"/>
                </a:solidFill>
                <a:latin typeface="Microsoft JhengHei"/>
                <a:cs typeface="Microsoft JhengHei"/>
              </a:rPr>
              <a:t>大幅度缩水，长期背上严重的财务负担，在相当长的的时间里严重影响正常消费。</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16</a:t>
            </a:fld>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402590" y="1049960"/>
            <a:ext cx="8724900" cy="2182495"/>
          </a:xfrm>
          <a:prstGeom prst="rect">
            <a:avLst/>
          </a:prstGeom>
        </p:spPr>
        <p:txBody>
          <a:bodyPr vert="horz" wrap="square" lIns="0" tIns="12065" rIns="0" bIns="0" rtlCol="0">
            <a:spAutoFit/>
          </a:bodyPr>
          <a:lstStyle/>
          <a:p>
            <a:pPr marL="354965" marR="5080" indent="-342265">
              <a:lnSpc>
                <a:spcPct val="105500"/>
              </a:lnSpc>
              <a:spcBef>
                <a:spcPts val="95"/>
              </a:spcBef>
              <a:buSzPct val="60714"/>
              <a:buFont typeface="Wingdings"/>
              <a:buChar char=""/>
              <a:tabLst>
                <a:tab pos="354965"/>
                <a:tab pos="355600"/>
              </a:tabLst>
            </a:pPr>
            <a:r>
              <a:rPr sz="2800" b="1">
                <a:solidFill>
                  <a:srgbClr val="FFFFFF"/>
                </a:solidFill>
                <a:latin typeface="Microsoft JhengHei"/>
                <a:cs typeface="Microsoft JhengHei"/>
              </a:rPr>
              <a:t>日本银行及非银行机构的不良债务高达</a:t>
            </a:r>
            <a:r>
              <a:rPr sz="2800" b="1">
                <a:solidFill>
                  <a:srgbClr val="FFFFFF"/>
                </a:solidFill>
                <a:latin typeface="Times New Roman"/>
                <a:cs typeface="Times New Roman"/>
              </a:rPr>
              <a:t>100</a:t>
            </a:r>
            <a:r>
              <a:rPr sz="2800" b="1" spc="-10">
                <a:solidFill>
                  <a:srgbClr val="FFFFFF"/>
                </a:solidFill>
                <a:latin typeface="Microsoft JhengHei"/>
                <a:cs typeface="Microsoft JhengHei"/>
              </a:rPr>
              <a:t>万亿日元，</a:t>
            </a:r>
            <a:r>
              <a:rPr sz="2800" b="1" spc="-5">
                <a:solidFill>
                  <a:srgbClr val="FFFFFF"/>
                </a:solidFill>
                <a:latin typeface="Microsoft JhengHei"/>
                <a:cs typeface="Microsoft JhengHei"/>
              </a:rPr>
              <a:t>最后成为坏账的达到几十万亿日元。倒闭和被收购</a:t>
            </a:r>
            <a:endParaRPr sz="2800">
              <a:latin typeface="Microsoft JhengHei"/>
              <a:cs typeface="Microsoft JhengHei"/>
            </a:endParaRPr>
          </a:p>
          <a:p>
            <a:pPr marL="355600">
              <a:lnSpc>
                <a:spcPts val="3175"/>
              </a:lnSpc>
            </a:pPr>
            <a:r>
              <a:rPr sz="2800" b="1">
                <a:solidFill>
                  <a:srgbClr val="FFFFFF"/>
                </a:solidFill>
                <a:latin typeface="Microsoft JhengHei"/>
                <a:cs typeface="Microsoft JhengHei"/>
              </a:rPr>
              <a:t>购的银行和房地产公司不计其数，大量建筑成为</a:t>
            </a:r>
            <a:r>
              <a:rPr sz="2800" b="1">
                <a:solidFill>
                  <a:srgbClr val="FFFFFF"/>
                </a:solidFill>
                <a:latin typeface="Times New Roman"/>
                <a:cs typeface="Times New Roman"/>
              </a:rPr>
              <a:t>“</a:t>
            </a:r>
            <a:r>
              <a:rPr sz="2800" b="1" spc="-50">
                <a:solidFill>
                  <a:srgbClr val="FFFFFF"/>
                </a:solidFill>
                <a:latin typeface="Microsoft JhengHei"/>
                <a:cs typeface="Microsoft JhengHei"/>
              </a:rPr>
              <a:t>烂</a:t>
            </a:r>
            <a:endParaRPr sz="2800">
              <a:latin typeface="Microsoft JhengHei"/>
              <a:cs typeface="Microsoft JhengHei"/>
            </a:endParaRPr>
          </a:p>
          <a:p>
            <a:pPr marL="355600" marR="5080">
              <a:lnSpc>
                <a:spcPct val="100000"/>
              </a:lnSpc>
            </a:pPr>
            <a:r>
              <a:rPr sz="2800" b="1">
                <a:solidFill>
                  <a:srgbClr val="FFFFFF"/>
                </a:solidFill>
                <a:latin typeface="Microsoft JhengHei"/>
                <a:cs typeface="Microsoft JhengHei"/>
              </a:rPr>
              <a:t>尾楼</a:t>
            </a:r>
            <a:r>
              <a:rPr sz="2800" b="1">
                <a:solidFill>
                  <a:srgbClr val="FFFFFF"/>
                </a:solidFill>
                <a:latin typeface="Times New Roman"/>
                <a:cs typeface="Times New Roman"/>
              </a:rPr>
              <a:t>”</a:t>
            </a:r>
            <a:r>
              <a:rPr sz="2800" b="1">
                <a:solidFill>
                  <a:srgbClr val="FFFFFF"/>
                </a:solidFill>
                <a:latin typeface="Microsoft JhengHei"/>
                <a:cs typeface="Microsoft JhengHei"/>
              </a:rPr>
              <a:t>。建筑业饱受重创，</a:t>
            </a:r>
            <a:r>
              <a:rPr sz="2800" b="1">
                <a:solidFill>
                  <a:srgbClr val="FFFFFF"/>
                </a:solidFill>
                <a:latin typeface="Times New Roman"/>
                <a:cs typeface="Times New Roman"/>
              </a:rPr>
              <a:t>1994</a:t>
            </a:r>
            <a:r>
              <a:rPr sz="2800" b="1" spc="-5">
                <a:solidFill>
                  <a:srgbClr val="FFFFFF"/>
                </a:solidFill>
                <a:latin typeface="Microsoft JhengHei"/>
                <a:cs typeface="Microsoft JhengHei"/>
              </a:rPr>
              <a:t>年合同金额不足高峰期</a:t>
            </a:r>
            <a:r>
              <a:rPr sz="2800" b="1">
                <a:solidFill>
                  <a:srgbClr val="FFFFFF"/>
                </a:solidFill>
                <a:latin typeface="Microsoft JhengHei"/>
                <a:cs typeface="Microsoft JhengHei"/>
              </a:rPr>
              <a:t>的</a:t>
            </a:r>
            <a:r>
              <a:rPr sz="2800" b="1" spc="-10">
                <a:solidFill>
                  <a:srgbClr val="FFFFFF"/>
                </a:solidFill>
                <a:latin typeface="Times New Roman"/>
                <a:cs typeface="Times New Roman"/>
              </a:rPr>
              <a:t>1/3</a:t>
            </a:r>
            <a:r>
              <a:rPr sz="2800" b="1" spc="-10">
                <a:solidFill>
                  <a:srgbClr val="FFFFFF"/>
                </a:solidFill>
                <a:latin typeface="Microsoft JhengHei"/>
                <a:cs typeface="Microsoft JhengHei"/>
              </a:rPr>
              <a:t>，国民经济陷入长达十几年的负增长和零增长。</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17</a:t>
            </a:fld>
          </a:p>
        </p:txBody>
      </p:sp>
      <p:sp>
        <p:nvSpPr>
          <p:cNvPr id="4" name="object 4"/>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90002" y="10000"/>
            <a:ext cx="7747000" cy="513080"/>
          </a:xfrm>
          <a:prstGeom prst="rect">
            <a:avLst/>
          </a:prstGeom>
        </p:spPr>
        <p:txBody>
          <a:bodyPr vert="horz" wrap="square" lIns="0" tIns="12700" rIns="0" bIns="0" rtlCol="0">
            <a:spAutoFit/>
          </a:bodyPr>
          <a:lstStyle/>
          <a:p>
            <a:pPr marL="12700">
              <a:lnSpc>
                <a:spcPct val="100000"/>
              </a:lnSpc>
              <a:spcBef>
                <a:spcPts val="100"/>
              </a:spcBef>
            </a:pPr>
            <a:r>
              <a:rPr sz="3200" spc="-5"/>
              <a:t>日本泡沫经济形成和发展的过程中的如下几</a:t>
            </a:r>
            <a:endParaRPr sz="3200"/>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3229"/>
              </a:lnSpc>
            </a:pPr>
            <a:fld id="{81D60167-4931-47E6-BA6A-407CBD079E47}" type="slidenum">
              <a:rPr spc="-25"/>
              <a:t>18</a:t>
            </a:fld>
          </a:p>
        </p:txBody>
      </p:sp>
      <p:sp>
        <p:nvSpPr>
          <p:cNvPr id="5" name="object 5"/>
          <p:cNvSpPr txBox="1">
            <a:spLocks noGrp="1"/>
          </p:cNvSpPr>
          <p:nvPr>
            <p:ph type="dt" sz="half" idx="6"/>
          </p:nvPr>
        </p:nvSpPr>
        <p:spPr>
          <a:prstGeom prst="rect">
            <a:avLst/>
          </a:prstGeom>
        </p:spPr>
        <p:txBody>
          <a:bodyPr vert="horz" wrap="square" lIns="0" tIns="12700" rIns="0" bIns="0" rtlCol="0">
            <a:spAutoFit/>
          </a:bodyPr>
          <a:lstStyle/>
          <a:p>
            <a:pPr marL="12700">
              <a:lnSpc>
                <a:spcPct val="100000"/>
              </a:lnSpc>
              <a:spcBef>
                <a:spcPts val="100"/>
              </a:spcBef>
            </a:pPr>
            <a:r>
              <a:rPr spc="-10"/>
              <a:t>12/20/2022</a:t>
            </a:r>
          </a:p>
        </p:txBody>
      </p:sp>
      <p:sp>
        <p:nvSpPr>
          <p:cNvPr id="3" name="object 3"/>
          <p:cNvSpPr txBox="1"/>
          <p:nvPr/>
        </p:nvSpPr>
        <p:spPr>
          <a:xfrm>
            <a:off x="402590" y="370499"/>
            <a:ext cx="8724900" cy="4142104"/>
          </a:xfrm>
          <a:prstGeom prst="rect">
            <a:avLst/>
          </a:prstGeom>
        </p:spPr>
        <p:txBody>
          <a:bodyPr vert="horz" wrap="square" lIns="0" tIns="139700" rIns="0" bIns="0" rtlCol="0">
            <a:spAutoFit/>
          </a:bodyPr>
          <a:lstStyle/>
          <a:p>
            <a:pPr marL="899794">
              <a:lnSpc>
                <a:spcPct val="100000"/>
              </a:lnSpc>
              <a:spcBef>
                <a:spcPts val="1100"/>
              </a:spcBef>
            </a:pPr>
            <a:r>
              <a:rPr sz="3200" b="1" spc="-10">
                <a:solidFill>
                  <a:srgbClr val="FFFFFF"/>
                </a:solidFill>
                <a:latin typeface="Microsoft JhengHei"/>
                <a:cs typeface="Microsoft JhengHei"/>
              </a:rPr>
              <a:t>几个微观原因</a:t>
            </a:r>
            <a:endParaRPr sz="3200">
              <a:latin typeface="Microsoft JhengHei"/>
              <a:cs typeface="Microsoft JhengHei"/>
            </a:endParaRPr>
          </a:p>
          <a:p>
            <a:pPr marL="354965" marR="182880" indent="-342265">
              <a:lnSpc>
                <a:spcPts val="3180"/>
              </a:lnSpc>
              <a:spcBef>
                <a:spcPts val="1130"/>
              </a:spcBef>
              <a:buSzPct val="60714"/>
              <a:buFont typeface="Wingdings"/>
              <a:buChar char=""/>
              <a:tabLst>
                <a:tab pos="354965"/>
                <a:tab pos="355600"/>
              </a:tabLst>
            </a:pPr>
            <a:r>
              <a:rPr sz="2800" b="1" spc="-5">
                <a:solidFill>
                  <a:srgbClr val="FFFFFF"/>
                </a:solidFill>
                <a:latin typeface="Microsoft JhengHei"/>
                <a:cs typeface="Microsoft JhengHei"/>
              </a:rPr>
              <a:t>第一，人们相信土地价格只升不降的神化，争相购置</a:t>
            </a:r>
            <a:r>
              <a:rPr sz="2800" b="1">
                <a:solidFill>
                  <a:srgbClr val="FFFFFF"/>
                </a:solidFill>
                <a:latin typeface="Microsoft JhengHei"/>
                <a:cs typeface="Microsoft JhengHei"/>
              </a:rPr>
              <a:t>置房地产。有资料表明，日本总理府在</a:t>
            </a:r>
            <a:r>
              <a:rPr sz="2800" b="1">
                <a:solidFill>
                  <a:srgbClr val="FFFFFF"/>
                </a:solidFill>
                <a:latin typeface="Times New Roman"/>
                <a:cs typeface="Times New Roman"/>
              </a:rPr>
              <a:t>1987</a:t>
            </a:r>
            <a:r>
              <a:rPr sz="2800" b="1">
                <a:solidFill>
                  <a:srgbClr val="FFFFFF"/>
                </a:solidFill>
                <a:latin typeface="Microsoft JhengHei"/>
                <a:cs typeface="Microsoft JhengHei"/>
              </a:rPr>
              <a:t>年</a:t>
            </a:r>
            <a:r>
              <a:rPr sz="2800" b="1" spc="-50">
                <a:solidFill>
                  <a:srgbClr val="FFFFFF"/>
                </a:solidFill>
                <a:latin typeface="Times New Roman"/>
                <a:cs typeface="Times New Roman"/>
              </a:rPr>
              <a:t>1</a:t>
            </a:r>
            <a:endParaRPr sz="2800">
              <a:latin typeface="Times New Roman"/>
              <a:cs typeface="Times New Roman"/>
            </a:endParaRPr>
          </a:p>
          <a:p>
            <a:pPr marL="355600">
              <a:lnSpc>
                <a:spcPts val="3279"/>
              </a:lnSpc>
            </a:pPr>
            <a:r>
              <a:rPr sz="2800" b="1">
                <a:solidFill>
                  <a:srgbClr val="FFFFFF"/>
                </a:solidFill>
                <a:latin typeface="Microsoft JhengHei"/>
                <a:cs typeface="Microsoft JhengHei"/>
              </a:rPr>
              <a:t>月、</a:t>
            </a:r>
            <a:r>
              <a:rPr sz="2800" b="1">
                <a:solidFill>
                  <a:srgbClr val="FFFFFF"/>
                </a:solidFill>
                <a:latin typeface="Times New Roman"/>
                <a:cs typeface="Times New Roman"/>
              </a:rPr>
              <a:t>1988</a:t>
            </a:r>
            <a:r>
              <a:rPr sz="2800" b="1">
                <a:solidFill>
                  <a:srgbClr val="FFFFFF"/>
                </a:solidFill>
                <a:latin typeface="Microsoft JhengHei"/>
                <a:cs typeface="Microsoft JhengHei"/>
              </a:rPr>
              <a:t>年</a:t>
            </a:r>
            <a:r>
              <a:rPr sz="2800" b="1">
                <a:solidFill>
                  <a:srgbClr val="FFFFFF"/>
                </a:solidFill>
                <a:latin typeface="Times New Roman"/>
                <a:cs typeface="Times New Roman"/>
              </a:rPr>
              <a:t>1</a:t>
            </a:r>
            <a:r>
              <a:rPr sz="2800" b="1">
                <a:solidFill>
                  <a:srgbClr val="FFFFFF"/>
                </a:solidFill>
                <a:latin typeface="Microsoft JhengHei"/>
                <a:cs typeface="Microsoft JhengHei"/>
              </a:rPr>
              <a:t>月、</a:t>
            </a:r>
            <a:r>
              <a:rPr sz="2800" b="1">
                <a:solidFill>
                  <a:srgbClr val="FFFFFF"/>
                </a:solidFill>
                <a:latin typeface="Times New Roman"/>
                <a:cs typeface="Times New Roman"/>
              </a:rPr>
              <a:t>1990</a:t>
            </a:r>
            <a:r>
              <a:rPr sz="2800" b="1">
                <a:solidFill>
                  <a:srgbClr val="FFFFFF"/>
                </a:solidFill>
                <a:latin typeface="Microsoft JhengHei"/>
                <a:cs typeface="Microsoft JhengHei"/>
              </a:rPr>
              <a:t>年</a:t>
            </a:r>
            <a:r>
              <a:rPr sz="2800" b="1">
                <a:solidFill>
                  <a:srgbClr val="FFFFFF"/>
                </a:solidFill>
                <a:latin typeface="Times New Roman"/>
                <a:cs typeface="Times New Roman"/>
              </a:rPr>
              <a:t>6</a:t>
            </a:r>
            <a:r>
              <a:rPr sz="2800" b="1" spc="-5">
                <a:solidFill>
                  <a:srgbClr val="FFFFFF"/>
                </a:solidFill>
                <a:latin typeface="Microsoft JhengHei"/>
                <a:cs typeface="Microsoft JhengHei"/>
              </a:rPr>
              <a:t>月以及泡沫经济破灭后</a:t>
            </a:r>
            <a:endParaRPr sz="2800">
              <a:latin typeface="Microsoft JhengHei"/>
              <a:cs typeface="Microsoft JhengHei"/>
            </a:endParaRPr>
          </a:p>
          <a:p>
            <a:pPr marL="354965" marR="5080">
              <a:lnSpc>
                <a:spcPct val="100000"/>
              </a:lnSpc>
            </a:pPr>
            <a:r>
              <a:rPr sz="2800" b="1">
                <a:solidFill>
                  <a:srgbClr val="FFFFFF"/>
                </a:solidFill>
                <a:latin typeface="Microsoft JhengHei"/>
                <a:cs typeface="Microsoft JhengHei"/>
              </a:rPr>
              <a:t>后的</a:t>
            </a:r>
            <a:r>
              <a:rPr sz="2800" b="1">
                <a:solidFill>
                  <a:srgbClr val="FFFFFF"/>
                </a:solidFill>
                <a:latin typeface="Times New Roman"/>
                <a:cs typeface="Times New Roman"/>
              </a:rPr>
              <a:t>1992</a:t>
            </a:r>
            <a:r>
              <a:rPr sz="2800" b="1">
                <a:solidFill>
                  <a:srgbClr val="FFFFFF"/>
                </a:solidFill>
                <a:latin typeface="Microsoft JhengHei"/>
                <a:cs typeface="Microsoft JhengHei"/>
              </a:rPr>
              <a:t>年</a:t>
            </a:r>
            <a:r>
              <a:rPr sz="2800" b="1">
                <a:solidFill>
                  <a:srgbClr val="FFFFFF"/>
                </a:solidFill>
                <a:latin typeface="Times New Roman"/>
                <a:cs typeface="Times New Roman"/>
              </a:rPr>
              <a:t>4</a:t>
            </a:r>
            <a:r>
              <a:rPr sz="2800" b="1" spc="-5">
                <a:solidFill>
                  <a:srgbClr val="FFFFFF"/>
                </a:solidFill>
                <a:latin typeface="Microsoft JhengHei"/>
                <a:cs typeface="Microsoft JhengHei"/>
              </a:rPr>
              <a:t>月关于土地问题的舆论调查中发现，超</a:t>
            </a:r>
            <a:r>
              <a:rPr sz="2800" b="1" spc="-50">
                <a:solidFill>
                  <a:srgbClr val="FFFFFF"/>
                </a:solidFill>
                <a:latin typeface="Microsoft JhengHei"/>
                <a:cs typeface="Microsoft JhengHei"/>
              </a:rPr>
              <a:t> </a:t>
            </a:r>
            <a:r>
              <a:rPr sz="2800" b="1">
                <a:solidFill>
                  <a:srgbClr val="FFFFFF"/>
                </a:solidFill>
                <a:latin typeface="Microsoft JhengHei"/>
                <a:cs typeface="Microsoft JhengHei"/>
              </a:rPr>
              <a:t>过半数的被调查者认为</a:t>
            </a:r>
            <a:r>
              <a:rPr sz="2800" b="1">
                <a:solidFill>
                  <a:srgbClr val="FFFFFF"/>
                </a:solidFill>
                <a:latin typeface="Times New Roman"/>
                <a:cs typeface="Times New Roman"/>
              </a:rPr>
              <a:t>“</a:t>
            </a:r>
            <a:r>
              <a:rPr sz="2800" b="1" spc="-120">
                <a:solidFill>
                  <a:srgbClr val="FFFFFF"/>
                </a:solidFill>
                <a:latin typeface="Microsoft JhengHei"/>
                <a:cs typeface="Microsoft JhengHei"/>
              </a:rPr>
              <a:t>持有土地是安心并且有利的</a:t>
            </a:r>
            <a:r>
              <a:rPr sz="2800" b="1" spc="-725">
                <a:solidFill>
                  <a:srgbClr val="FFFFFF"/>
                </a:solidFill>
                <a:latin typeface="Times New Roman"/>
                <a:cs typeface="Times New Roman"/>
              </a:rPr>
              <a:t>””</a:t>
            </a:r>
            <a:r>
              <a:rPr sz="2800" b="1" spc="-25">
                <a:solidFill>
                  <a:srgbClr val="FFFFFF"/>
                </a:solidFill>
                <a:latin typeface="Microsoft JhengHei"/>
                <a:cs typeface="Microsoft JhengHei"/>
              </a:rPr>
              <a:t>，</a:t>
            </a:r>
            <a:r>
              <a:rPr sz="2800" b="1">
                <a:solidFill>
                  <a:srgbClr val="FFFFFF"/>
                </a:solidFill>
                <a:latin typeface="Microsoft JhengHei"/>
                <a:cs typeface="Microsoft JhengHei"/>
              </a:rPr>
              <a:t>具体调查结果分别为</a:t>
            </a:r>
            <a:r>
              <a:rPr sz="2800" b="1">
                <a:solidFill>
                  <a:srgbClr val="FFFFFF"/>
                </a:solidFill>
                <a:latin typeface="Times New Roman"/>
                <a:cs typeface="Times New Roman"/>
              </a:rPr>
              <a:t>:65</a:t>
            </a:r>
            <a:r>
              <a:rPr sz="2800" b="1">
                <a:solidFill>
                  <a:srgbClr val="FFFFFF"/>
                </a:solidFill>
                <a:latin typeface="Microsoft JhengHei"/>
                <a:cs typeface="Microsoft JhengHei"/>
              </a:rPr>
              <a:t>．</a:t>
            </a:r>
            <a:r>
              <a:rPr sz="2800" b="1">
                <a:solidFill>
                  <a:srgbClr val="FFFFFF"/>
                </a:solidFill>
                <a:latin typeface="Times New Roman"/>
                <a:cs typeface="Times New Roman"/>
              </a:rPr>
              <a:t>2</a:t>
            </a:r>
            <a:r>
              <a:rPr sz="2800" b="1">
                <a:solidFill>
                  <a:srgbClr val="FFFFFF"/>
                </a:solidFill>
                <a:latin typeface="Microsoft JhengHei"/>
                <a:cs typeface="Microsoft JhengHei"/>
              </a:rPr>
              <a:t>％、</a:t>
            </a:r>
            <a:r>
              <a:rPr sz="2800" b="1">
                <a:solidFill>
                  <a:srgbClr val="FFFFFF"/>
                </a:solidFill>
                <a:latin typeface="Times New Roman"/>
                <a:cs typeface="Times New Roman"/>
              </a:rPr>
              <a:t>66</a:t>
            </a:r>
            <a:r>
              <a:rPr sz="2800" b="1">
                <a:solidFill>
                  <a:srgbClr val="FFFFFF"/>
                </a:solidFill>
                <a:latin typeface="Microsoft JhengHei"/>
                <a:cs typeface="Microsoft JhengHei"/>
              </a:rPr>
              <a:t>．</a:t>
            </a:r>
            <a:r>
              <a:rPr sz="2800" b="1">
                <a:solidFill>
                  <a:srgbClr val="FFFFFF"/>
                </a:solidFill>
                <a:latin typeface="Times New Roman"/>
                <a:cs typeface="Times New Roman"/>
              </a:rPr>
              <a:t>0</a:t>
            </a:r>
            <a:r>
              <a:rPr sz="2800" b="1">
                <a:solidFill>
                  <a:srgbClr val="FFFFFF"/>
                </a:solidFill>
                <a:latin typeface="Microsoft JhengHei"/>
                <a:cs typeface="Microsoft JhengHei"/>
              </a:rPr>
              <a:t>％、</a:t>
            </a:r>
            <a:r>
              <a:rPr sz="2800" b="1" spc="-10">
                <a:solidFill>
                  <a:srgbClr val="FFFFFF"/>
                </a:solidFill>
                <a:latin typeface="Times New Roman"/>
                <a:cs typeface="Times New Roman"/>
              </a:rPr>
              <a:t>67</a:t>
            </a:r>
            <a:r>
              <a:rPr sz="2800" b="1" spc="-10">
                <a:solidFill>
                  <a:srgbClr val="FFFFFF"/>
                </a:solidFill>
                <a:latin typeface="Microsoft JhengHei"/>
                <a:cs typeface="Microsoft JhengHei"/>
              </a:rPr>
              <a:t>．</a:t>
            </a:r>
            <a:r>
              <a:rPr sz="2800" b="1" spc="-10">
                <a:solidFill>
                  <a:srgbClr val="FFFFFF"/>
                </a:solidFill>
                <a:latin typeface="Times New Roman"/>
                <a:cs typeface="Times New Roman"/>
              </a:rPr>
              <a:t>2%</a:t>
            </a:r>
            <a:endParaRPr sz="2800">
              <a:latin typeface="Times New Roman"/>
              <a:cs typeface="Times New Roman"/>
            </a:endParaRPr>
          </a:p>
          <a:p>
            <a:pPr marL="355600" marR="360680">
              <a:lnSpc>
                <a:spcPct val="100000"/>
              </a:lnSpc>
            </a:pPr>
            <a:r>
              <a:rPr sz="2800" b="1">
                <a:solidFill>
                  <a:srgbClr val="FFFFFF"/>
                </a:solidFill>
                <a:latin typeface="Microsoft JhengHei"/>
                <a:cs typeface="Microsoft JhengHei"/>
              </a:rPr>
              <a:t>和</a:t>
            </a:r>
            <a:r>
              <a:rPr sz="2800" b="1">
                <a:solidFill>
                  <a:srgbClr val="FFFFFF"/>
                </a:solidFill>
                <a:latin typeface="Times New Roman"/>
                <a:cs typeface="Times New Roman"/>
              </a:rPr>
              <a:t>52</a:t>
            </a:r>
            <a:r>
              <a:rPr sz="2800" b="1">
                <a:solidFill>
                  <a:srgbClr val="FFFFFF"/>
                </a:solidFill>
                <a:latin typeface="Microsoft JhengHei"/>
                <a:cs typeface="Microsoft JhengHei"/>
              </a:rPr>
              <a:t>．</a:t>
            </a:r>
            <a:r>
              <a:rPr sz="2800" b="1">
                <a:solidFill>
                  <a:srgbClr val="FFFFFF"/>
                </a:solidFill>
                <a:latin typeface="Times New Roman"/>
                <a:cs typeface="Times New Roman"/>
              </a:rPr>
              <a:t>8%</a:t>
            </a:r>
            <a:r>
              <a:rPr sz="2800" b="1" spc="-5">
                <a:solidFill>
                  <a:srgbClr val="FFFFFF"/>
                </a:solidFill>
                <a:latin typeface="Microsoft JhengHei"/>
                <a:cs typeface="Microsoft JhengHei"/>
              </a:rPr>
              <a:t>。正是在这样的消费者预期下，日本的地</a:t>
            </a:r>
            <a:r>
              <a:rPr sz="2800" b="1">
                <a:solidFill>
                  <a:srgbClr val="FFFFFF"/>
                </a:solidFill>
                <a:latin typeface="Microsoft JhengHei"/>
                <a:cs typeface="Microsoft JhengHei"/>
              </a:rPr>
              <a:t>价总额才会是美国的</a:t>
            </a:r>
            <a:r>
              <a:rPr sz="2800" b="1">
                <a:solidFill>
                  <a:srgbClr val="FFFFFF"/>
                </a:solidFill>
                <a:latin typeface="Times New Roman"/>
                <a:cs typeface="Times New Roman"/>
              </a:rPr>
              <a:t>4</a:t>
            </a:r>
            <a:r>
              <a:rPr sz="2800" b="1" spc="-25">
                <a:solidFill>
                  <a:srgbClr val="FFFFFF"/>
                </a:solidFill>
                <a:latin typeface="Microsoft JhengHei"/>
                <a:cs typeface="Microsoft JhengHei"/>
              </a:rPr>
              <a:t>倍。</a:t>
            </a:r>
            <a:endParaRPr sz="2800">
              <a:latin typeface="Microsoft JhengHei"/>
              <a:cs typeface="Microsoft JhengHei"/>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https://d.book118.com/968037072026006037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19</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Microsoft JhengHei</vt:lpstr>
      <vt:lpstr>Tahoma</vt:lpstr>
      <vt:lpstr>Georgia</vt:lpstr>
      <vt:lpstr>Wingdings</vt:lpstr>
      <vt:lpstr>Times New Roman</vt:lpstr>
      <vt:lpstr>Office Theme</vt:lpstr>
      <vt:lpstr>PowerPoint Presentation</vt:lpstr>
      <vt:lpstr>日本房地产价格的历史演 变</vt:lpstr>
      <vt:lpstr>PowerPoint Presentation</vt:lpstr>
      <vt:lpstr>PowerPoint Presentation</vt:lpstr>
      <vt:lpstr>PowerPoint Presentation</vt:lpstr>
      <vt:lpstr>PowerPoint Presentation</vt:lpstr>
      <vt:lpstr>PowerPoint Presentation</vt:lpstr>
      <vt:lpstr>PowerPoint Presentation</vt:lpstr>
      <vt:lpstr>日本房地产泡沫成因</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日本泡沫经济形成和发展的过程中的如下几</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2024-09-16T22:07:10.057</cp:lastPrinted>
  <dcterms:created xsi:type="dcterms:W3CDTF">2024-09-16T14:07:10Z</dcterms:created>
  <dcterms:modified xsi:type="dcterms:W3CDTF">2024-09-16T14:07:11Z</dcterms:modified>
</cp:coreProperties>
</file>