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83415A-F1BA-42BD-B976-80D84A607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EA06AF-15EA-46FA-B20E-F1C239212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F803F-D90F-45A8-B462-36EE1E7C0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958FF9-9DC2-4713-B458-ABB3EB672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E0BB56-52D2-4884-889C-3D72C988D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C203D1-0D4B-44B2-80EE-94EE2BAEE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7522FC-EC42-44AE-AFFA-3FD6368CA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590DD9-86CB-4ECF-8681-505A37C135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992646-B5ED-46FA-AE56-76D6ED64D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CB29D-F233-4793-9A74-F0547148C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65E25-FBF4-4A06-80CB-478B7FB09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40067043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94400" y="2324100"/>
            <a:ext cx="5757040" cy="4104245"/>
          </a:xfrm>
          <a:prstGeom prst="rect">
            <a:avLst/>
          </a:prstGeom>
        </p:spPr>
      </p:pic>
      <p:sp>
        <p:nvSpPr>
          <p:cNvPr id="3" name="textbox 3"/>
          <p:cNvSpPr/>
          <p:nvPr/>
        </p:nvSpPr>
        <p:spPr>
          <a:xfrm>
            <a:off x="1210052" y="1117817"/>
            <a:ext cx="5272404" cy="7397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20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毛纺服装行业报</a:t>
            </a:r>
            <a:r>
              <a:rPr sz="5100" spc="2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  <p:sp>
        <p:nvSpPr>
          <p:cNvPr id="4" name="path"/>
          <p:cNvSpPr/>
          <p:nvPr/>
        </p:nvSpPr>
        <p:spPr>
          <a:xfrm>
            <a:off x="10959927" y="429653"/>
            <a:ext cx="791511" cy="791507"/>
          </a:xfrm>
          <a:custGeom>
            <a:rect l="0" t="0" r="0" b="0"/>
            <a:pathLst>
              <a:path w="1246" h="1246">
                <a:moveTo>
                  <a:pt x="37" y="37"/>
                </a:moveTo>
                <a:cubicBezTo>
                  <a:pt x="684" y="37"/>
                  <a:pt x="1208" y="561"/>
                  <a:pt x="1208" y="1208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path"/>
          <p:cNvSpPr/>
          <p:nvPr/>
        </p:nvSpPr>
        <p:spPr>
          <a:xfrm>
            <a:off x="440560" y="429653"/>
            <a:ext cx="791507" cy="791509"/>
          </a:xfrm>
          <a:custGeom>
            <a:rect l="0" t="0" r="0" b="0"/>
            <a:pathLst>
              <a:path w="1246" h="1246">
                <a:moveTo>
                  <a:pt x="37" y="1208"/>
                </a:moveTo>
                <a:cubicBezTo>
                  <a:pt x="37" y="561"/>
                  <a:pt x="561" y="37"/>
                  <a:pt x="1208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path"/>
          <p:cNvSpPr/>
          <p:nvPr/>
        </p:nvSpPr>
        <p:spPr>
          <a:xfrm>
            <a:off x="440560" y="5636837"/>
            <a:ext cx="791508" cy="791507"/>
          </a:xfrm>
          <a:custGeom>
            <a:rect l="0" t="0" r="0" b="0"/>
            <a:pathLst>
              <a:path w="1246" h="1246">
                <a:moveTo>
                  <a:pt x="1208" y="1208"/>
                </a:moveTo>
                <a:cubicBezTo>
                  <a:pt x="561" y="1208"/>
                  <a:pt x="37" y="684"/>
                  <a:pt x="37" y="37"/>
                </a:cubicBezTo>
              </a:path>
            </a:pathLst>
          </a:custGeom>
          <a:noFill/>
          <a:ln w="47625" cap="flat">
            <a:solidFill>
              <a:srgbClr val="45AE37">
                <a:alpha val="100000"/>
              </a:srgbClr>
            </a:solidFill>
            <a:prstDash val="solid"/>
            <a:round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208256" y="6380720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1208255" y="429653"/>
            <a:ext cx="9775486" cy="47625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rect"/>
          <p:cNvSpPr/>
          <p:nvPr/>
        </p:nvSpPr>
        <p:spPr>
          <a:xfrm>
            <a:off x="11703814" y="1197349"/>
            <a:ext cx="47625" cy="4463301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440560" y="1197349"/>
            <a:ext cx="47625" cy="4463300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path"/>
          <p:cNvSpPr/>
          <p:nvPr/>
        </p:nvSpPr>
        <p:spPr>
          <a:xfrm>
            <a:off x="1221802" y="4523252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7"/>
                </a:cubicBezTo>
                <a:lnTo>
                  <a:pt x="576" y="287"/>
                </a:lnTo>
                <a:cubicBezTo>
                  <a:pt x="576" y="287"/>
                  <a:pt x="576" y="288"/>
                  <a:pt x="576" y="288"/>
                </a:cubicBezTo>
                <a:lnTo>
                  <a:pt x="576" y="288"/>
                </a:lnTo>
                <a:lnTo>
                  <a:pt x="576" y="287"/>
                </a:lnTo>
                <a:lnTo>
                  <a:pt x="576" y="287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path"/>
          <p:cNvSpPr/>
          <p:nvPr/>
        </p:nvSpPr>
        <p:spPr>
          <a:xfrm>
            <a:off x="1221802" y="5065667"/>
            <a:ext cx="365760" cy="365760"/>
          </a:xfrm>
          <a:custGeom>
            <a:rect l="0" t="0" r="0" b="0"/>
            <a:pathLst>
              <a:path w="576" h="576">
                <a:moveTo>
                  <a:pt x="0" y="288"/>
                </a:moveTo>
                <a:cubicBezTo>
                  <a:pt x="0" y="128"/>
                  <a:pt x="128" y="0"/>
                  <a:pt x="288" y="0"/>
                </a:cubicBez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cubicBezTo>
                  <a:pt x="447" y="0"/>
                  <a:pt x="576" y="128"/>
                  <a:pt x="576" y="288"/>
                </a:cubicBezTo>
                <a:lnTo>
                  <a:pt x="576" y="288"/>
                </a:lnTo>
                <a:cubicBezTo>
                  <a:pt x="576" y="288"/>
                  <a:pt x="576" y="288"/>
                  <a:pt x="576" y="288"/>
                </a:cubicBezTo>
                <a:lnTo>
                  <a:pt x="576" y="288"/>
                </a:lnTo>
                <a:lnTo>
                  <a:pt x="576" y="288"/>
                </a:lnTo>
                <a:lnTo>
                  <a:pt x="576" y="288"/>
                </a:lnTo>
                <a:cubicBezTo>
                  <a:pt x="576" y="447"/>
                  <a:pt x="447" y="576"/>
                  <a:pt x="288" y="576"/>
                </a:cubicBezTo>
                <a:lnTo>
                  <a:pt x="288" y="576"/>
                </a:lnTo>
                <a:cubicBezTo>
                  <a:pt x="128" y="576"/>
                  <a:pt x="0" y="447"/>
                  <a:pt x="0" y="288"/>
                </a:cubicBezTo>
                <a:lnTo>
                  <a:pt x="0" y="288"/>
                </a:lnTo>
                <a:close/>
                <a:moveTo>
                  <a:pt x="144" y="288"/>
                </a:moveTo>
                <a:cubicBezTo>
                  <a:pt x="144" y="367"/>
                  <a:pt x="208" y="432"/>
                  <a:pt x="288" y="432"/>
                </a:cubicBezTo>
                <a:lnTo>
                  <a:pt x="288" y="432"/>
                </a:lnTo>
                <a:lnTo>
                  <a:pt x="288" y="431"/>
                </a:lnTo>
                <a:lnTo>
                  <a:pt x="288" y="431"/>
                </a:lnTo>
                <a:cubicBezTo>
                  <a:pt x="367" y="431"/>
                  <a:pt x="432" y="367"/>
                  <a:pt x="432" y="287"/>
                </a:cubicBezTo>
                <a:lnTo>
                  <a:pt x="432" y="287"/>
                </a:lnTo>
                <a:lnTo>
                  <a:pt x="432" y="287"/>
                </a:lnTo>
                <a:lnTo>
                  <a:pt x="432" y="287"/>
                </a:lnTo>
                <a:cubicBezTo>
                  <a:pt x="432" y="208"/>
                  <a:pt x="367" y="143"/>
                  <a:pt x="288" y="143"/>
                </a:cubicBezTo>
                <a:lnTo>
                  <a:pt x="288" y="143"/>
                </a:lnTo>
                <a:cubicBezTo>
                  <a:pt x="288" y="143"/>
                  <a:pt x="288" y="143"/>
                  <a:pt x="288" y="143"/>
                </a:cubicBezTo>
                <a:lnTo>
                  <a:pt x="288" y="143"/>
                </a:lnTo>
                <a:lnTo>
                  <a:pt x="288" y="143"/>
                </a:lnTo>
                <a:lnTo>
                  <a:pt x="288" y="143"/>
                </a:lnTo>
                <a:cubicBezTo>
                  <a:pt x="208" y="143"/>
                  <a:pt x="144" y="208"/>
                  <a:pt x="144" y="287"/>
                </a:cubicBezTo>
                <a:lnTo>
                  <a:pt x="144" y="288"/>
                </a:lnTo>
                <a:close/>
              </a:path>
            </a:pathLst>
          </a:custGeom>
          <a:solidFill>
            <a:srgbClr val="2A881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97488" y="810385"/>
            <a:ext cx="5298182" cy="5298185"/>
            <a:chExt cx="5298182" cy="5298185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0" y="0"/>
              <a:ext cx="5298182" cy="5298185"/>
              <a:chExt cx="5298182" cy="5298185"/>
            </a:xfrm>
          </p:grpSpPr>
          <p:sp>
            <p:nvSpPr>
              <p:cNvPr id="14" name="path"/>
              <p:cNvSpPr/>
              <p:nvPr/>
            </p:nvSpPr>
            <p:spPr>
              <a:xfrm>
                <a:off x="0" y="0"/>
                <a:ext cx="5298182" cy="5298185"/>
              </a:xfrm>
              <a:custGeom>
                <a:rect l="0" t="0" r="0" b="0"/>
                <a:pathLst>
                  <a:path w="8343" h="8343">
                    <a:moveTo>
                      <a:pt x="0" y="4171"/>
                    </a:moveTo>
                    <a:cubicBezTo>
                      <a:pt x="0" y="1867"/>
                      <a:pt x="1867" y="0"/>
                      <a:pt x="4171" y="0"/>
                    </a:cubicBezTo>
                    <a:lnTo>
                      <a:pt x="4171" y="0"/>
                    </a:lnTo>
                    <a:lnTo>
                      <a:pt x="4171" y="0"/>
                    </a:lnTo>
                    <a:lnTo>
                      <a:pt x="4171" y="0"/>
                    </a:lnTo>
                    <a:cubicBezTo>
                      <a:pt x="6475" y="0"/>
                      <a:pt x="8343" y="1867"/>
                      <a:pt x="8343" y="4171"/>
                    </a:cubicBezTo>
                    <a:lnTo>
                      <a:pt x="8343" y="4171"/>
                    </a:lnTo>
                    <a:cubicBezTo>
                      <a:pt x="8343" y="4171"/>
                      <a:pt x="8343" y="4171"/>
                      <a:pt x="8343" y="4171"/>
                    </a:cubicBezTo>
                    <a:lnTo>
                      <a:pt x="8343" y="4171"/>
                    </a:lnTo>
                    <a:lnTo>
                      <a:pt x="8343" y="4171"/>
                    </a:lnTo>
                    <a:lnTo>
                      <a:pt x="8343" y="4171"/>
                    </a:lnTo>
                    <a:cubicBezTo>
                      <a:pt x="8343" y="6475"/>
                      <a:pt x="6475" y="8343"/>
                      <a:pt x="4171" y="8343"/>
                    </a:cubicBezTo>
                    <a:lnTo>
                      <a:pt x="4171" y="8343"/>
                    </a:lnTo>
                    <a:lnTo>
                      <a:pt x="4171" y="8343"/>
                    </a:lnTo>
                    <a:lnTo>
                      <a:pt x="4171" y="8343"/>
                    </a:lnTo>
                    <a:cubicBezTo>
                      <a:pt x="1867" y="8343"/>
                      <a:pt x="0" y="6475"/>
                      <a:pt x="0" y="4171"/>
                    </a:cubicBezTo>
                    <a:lnTo>
                      <a:pt x="0" y="4171"/>
                    </a:lnTo>
                    <a:close/>
                  </a:path>
                </a:pathLst>
              </a:custGeom>
              <a:solidFill>
                <a:srgbClr val="45AE37">
                  <a:alpha val="14117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path"/>
              <p:cNvSpPr/>
              <p:nvPr/>
            </p:nvSpPr>
            <p:spPr>
              <a:xfrm>
                <a:off x="640909" y="640910"/>
                <a:ext cx="4016364" cy="4016367"/>
              </a:xfrm>
              <a:custGeom>
                <a:rect l="0" t="0" r="0" b="0"/>
                <a:pathLst>
                  <a:path w="6324" h="6324">
                    <a:moveTo>
                      <a:pt x="0" y="3162"/>
                    </a:moveTo>
                    <a:cubicBezTo>
                      <a:pt x="0" y="1415"/>
                      <a:pt x="1415" y="0"/>
                      <a:pt x="3162" y="0"/>
                    </a:cubicBezTo>
                    <a:lnTo>
                      <a:pt x="3162" y="0"/>
                    </a:lnTo>
                    <a:lnTo>
                      <a:pt x="3162" y="0"/>
                    </a:lnTo>
                    <a:lnTo>
                      <a:pt x="3162" y="0"/>
                    </a:lnTo>
                    <a:cubicBezTo>
                      <a:pt x="4909" y="0"/>
                      <a:pt x="6324" y="1415"/>
                      <a:pt x="6324" y="3162"/>
                    </a:cubicBezTo>
                    <a:lnTo>
                      <a:pt x="6324" y="3162"/>
                    </a:lnTo>
                    <a:cubicBezTo>
                      <a:pt x="6324" y="3162"/>
                      <a:pt x="6324" y="3162"/>
                      <a:pt x="6324" y="3162"/>
                    </a:cubicBezTo>
                    <a:lnTo>
                      <a:pt x="6324" y="3162"/>
                    </a:lnTo>
                    <a:lnTo>
                      <a:pt x="6324" y="3162"/>
                    </a:lnTo>
                    <a:lnTo>
                      <a:pt x="6324" y="3162"/>
                    </a:lnTo>
                    <a:cubicBezTo>
                      <a:pt x="6324" y="4909"/>
                      <a:pt x="4909" y="6324"/>
                      <a:pt x="3162" y="6324"/>
                    </a:cubicBezTo>
                    <a:lnTo>
                      <a:pt x="3162" y="6324"/>
                    </a:lnTo>
                    <a:lnTo>
                      <a:pt x="3162" y="6324"/>
                    </a:lnTo>
                    <a:lnTo>
                      <a:pt x="3162" y="6324"/>
                    </a:lnTo>
                    <a:cubicBezTo>
                      <a:pt x="1415" y="6324"/>
                      <a:pt x="0" y="4909"/>
                      <a:pt x="0" y="3162"/>
                    </a:cubicBezTo>
                    <a:lnTo>
                      <a:pt x="0" y="3162"/>
                    </a:lnTo>
                    <a:close/>
                  </a:path>
                </a:pathLst>
              </a:custGeom>
              <a:solidFill>
                <a:srgbClr val="45AE37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6"/>
            <p:cNvSpPr/>
            <p:nvPr/>
          </p:nvSpPr>
          <p:spPr>
            <a:xfrm>
              <a:off x="-12700" y="-12700"/>
              <a:ext cx="5323840" cy="543940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107000"/>
                </a:lnSpc>
              </a:pPr>
              <a:endParaRPr lang="Arial" altLang="Arial" sz="1000"/>
            </a:p>
            <a:p>
              <a:pPr algn="l" rtl="0" eaLnBrk="0">
                <a:lnSpc>
                  <a:spcPct val="6247"/>
                </a:lnSpc>
              </a:pPr>
              <a:endParaRPr lang="Arial" altLang="Arial" sz="100"/>
            </a:p>
            <a:p>
              <a:pPr marL="2001270" algn="l" rtl="0" eaLnBrk="0">
                <a:lnSpc>
                  <a:spcPts val="3485"/>
                </a:lnSpc>
              </a:pPr>
              <a:r>
                <a:rPr sz="27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conten</a:t>
              </a:r>
              <a:r>
                <a:rPr sz="27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27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endParaRPr lang="Microsoft YaHei" altLang="Microsoft YaHei" sz="2700"/>
            </a:p>
            <a:p>
              <a:pPr algn="l" rtl="0" eaLnBrk="0">
                <a:lnSpc>
                  <a:spcPct val="161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900"/>
            </a:p>
            <a:p>
              <a:pPr algn="l" rtl="0" eaLnBrk="0">
                <a:lnSpc>
                  <a:spcPct val="8902"/>
                </a:lnSpc>
              </a:pPr>
              <a:endParaRPr lang="Arial" altLang="Arial" sz="100"/>
            </a:p>
            <a:p>
              <a:pPr marL="1933457" algn="l" rtl="0" eaLnBrk="0">
                <a:lnSpc>
                  <a:spcPct val="89000"/>
                </a:lnSpc>
              </a:pPr>
              <a:r>
                <a:rPr sz="7600" spc="-20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</a:t>
              </a:r>
              <a:r>
                <a:rPr sz="7600" spc="-190">
                  <a:ln w="2222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录</a:t>
              </a:r>
              <a:endParaRPr lang="Microsoft YaHei" altLang="Microsoft YaHei" sz="7600"/>
            </a:p>
          </p:txBody>
        </p:sp>
      </p:grpSp>
      <p:sp>
        <p:nvSpPr>
          <p:cNvPr id="17" name="textbox 17"/>
          <p:cNvSpPr/>
          <p:nvPr/>
        </p:nvSpPr>
        <p:spPr>
          <a:xfrm>
            <a:off x="6050183" y="1935334"/>
            <a:ext cx="4175125" cy="3100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94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概述与发展背景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78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料供应与成本分析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2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技术与设备创新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牌建设与市场营销策略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7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格局与主要厂商分析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</a:pPr>
            <a:r>
              <a:rPr sz="2400" spc="-10">
                <a:solidFill>
                  <a:srgbClr val="45AE37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</a:t>
            </a:r>
            <a:r>
              <a:rPr sz="24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发展趋势预测与挑战应对</a:t>
            </a:r>
            <a:endParaRPr lang="Microsoft YaHei" altLang="Microsoft YaHei" sz="2400"/>
          </a:p>
        </p:txBody>
      </p:sp>
      <p:sp>
        <p:nvSpPr>
          <p:cNvPr id="18" name="rect"/>
          <p:cNvSpPr/>
          <p:nvPr/>
        </p:nvSpPr>
        <p:spPr>
          <a:xfrm>
            <a:off x="11307389" y="332231"/>
            <a:ext cx="518849" cy="86430"/>
          </a:xfrm>
          <a:prstGeom prst="rect">
            <a:avLst/>
          </a:pr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rect"/>
          <p:cNvSpPr/>
          <p:nvPr/>
        </p:nvSpPr>
        <p:spPr>
          <a:xfrm>
            <a:off x="11307389" y="508549"/>
            <a:ext cx="518849" cy="86429"/>
          </a:xfrm>
          <a:prstGeom prst="rect">
            <a:avLst/>
          </a:pr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11307389" y="684869"/>
            <a:ext cx="518849" cy="86429"/>
          </a:xfrm>
          <a:prstGeom prst="rect">
            <a:avLst/>
          </a:prstGeom>
          <a:solidFill>
            <a:srgbClr val="38B5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205195" y="1115418"/>
            <a:ext cx="4691379" cy="479297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43303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57000"/>
              </a:lnSpc>
            </a:pPr>
            <a:endParaRPr lang="Arial" altLang="Arial" sz="1000"/>
          </a:p>
          <a:p>
            <a:pPr marL="12700" algn="l" rtl="0" eaLnBrk="0">
              <a:lnSpc>
                <a:spcPct val="92000"/>
              </a:lnSpc>
              <a:spcBef>
                <a:spcPts val="1151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行业概述与发展背</a:t>
            </a:r>
            <a:r>
              <a:rPr sz="3800" spc="1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lang="Microsoft YaHei" altLang="Microsoft YaHei" sz="38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3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algn="l" rtl="0" eaLnBrk="0">
              <a:lnSpc>
                <a:spcPct val="8535"/>
              </a:lnSpc>
            </a:pPr>
            <a:endParaRPr lang="Arial" altLang="Arial" sz="100"/>
          </a:p>
          <a:p>
            <a:pPr marL="45246" algn="l" rtl="0" eaLnBrk="0">
              <a:lnSpc>
                <a:spcPct val="85000"/>
              </a:lnSpc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400340" y="5083867"/>
            <a:ext cx="9358630" cy="9188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09"/>
              </a:lnSpc>
            </a:pPr>
            <a:endParaRPr lang="Arial" altLang="Arial" sz="100"/>
          </a:p>
          <a:p>
            <a:pPr marL="14033" algn="l" rtl="0" eaLnBrk="0">
              <a:lnSpc>
                <a:spcPct val="83000"/>
              </a:lnSpc>
            </a:pPr>
            <a:r>
              <a:rPr sz="1500" spc="-3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根据原料不同，毛纺服装可分为纯毛纺织品、混纺纺织品和化纤仿毛纺织品。其</a:t>
            </a:r>
            <a:r>
              <a:rPr sz="1500" spc="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中，纯毛纺织品具有质地柔软、</a:t>
            </a:r>
            <a:endParaRPr lang="Microsoft YaHei" altLang="Microsoft YaHei" sz="1500"/>
          </a:p>
          <a:p>
            <a:pPr marL="12700" indent="10096" algn="l" rtl="0" eaLnBrk="0">
              <a:lnSpc>
                <a:spcPct val="154000"/>
              </a:lnSpc>
              <a:spcBef>
                <a:spcPts val="5"/>
              </a:spcBef>
            </a:pPr>
            <a:r>
              <a:rPr sz="1500" spc="-1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吸湿性强、保暖性好等</a:t>
            </a:r>
            <a:r>
              <a:rPr sz="1500" spc="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特点；混纺纺织品则兼具多种纤维的优点，如耐磨、易洗快干等；化纤仿毛纺织品则以合 </a:t>
            </a:r>
            <a:r>
              <a:rPr sz="1500" spc="-2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成纤维为原料，模仿毛纺织品的</a:t>
            </a:r>
            <a:r>
              <a:rPr sz="1500" spc="-1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</a:t>
            </a:r>
            <a:r>
              <a:rPr sz="1500" spc="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格和特性。</a:t>
            </a:r>
            <a:endParaRPr lang="Microsoft YaHei" altLang="Microsoft YaHei" sz="1500"/>
          </a:p>
        </p:txBody>
      </p:sp>
      <p:sp>
        <p:nvSpPr>
          <p:cNvPr id="25" name="textbox 25"/>
          <p:cNvSpPr/>
          <p:nvPr/>
        </p:nvSpPr>
        <p:spPr>
          <a:xfrm>
            <a:off x="1418438" y="2389436"/>
            <a:ext cx="9352915" cy="5543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208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毛纺服装行业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是指利用羊毛、兔毛、骆驼毛等动物纤维为原料，通过纺纱、织布、染整等工艺生产各类毛纺织品</a:t>
            </a:r>
            <a:endParaRPr lang="Microsoft YaHei" altLang="Microsoft YaHei" sz="1500"/>
          </a:p>
          <a:p>
            <a:pPr marL="16128" algn="l" rtl="0" eaLnBrk="0">
              <a:lnSpc>
                <a:spcPts val="2677"/>
              </a:lnSpc>
            </a:pPr>
            <a:r>
              <a:rPr sz="1400" spc="-1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的行业</a:t>
            </a:r>
            <a:r>
              <a:rPr sz="14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  <p:sp>
        <p:nvSpPr>
          <p:cNvPr id="26" name="textbox 26"/>
          <p:cNvSpPr/>
          <p:nvPr/>
        </p:nvSpPr>
        <p:spPr>
          <a:xfrm>
            <a:off x="442263" y="318468"/>
            <a:ext cx="4980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2319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毛纺服装行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业定义及分类</a:t>
            </a:r>
            <a:endParaRPr lang="Microsoft YaHei" altLang="Microsoft YaHei" sz="30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47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43277" y="2137685"/>
            <a:ext cx="9258396" cy="762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5558" y="4791352"/>
            <a:ext cx="9258396" cy="76200"/>
          </a:xfrm>
          <a:prstGeom prst="rect">
            <a:avLst/>
          </a:prstGeom>
        </p:spPr>
      </p:pic>
      <p:sp>
        <p:nvSpPr>
          <p:cNvPr id="49" name="textbox 49"/>
          <p:cNvSpPr/>
          <p:nvPr/>
        </p:nvSpPr>
        <p:spPr>
          <a:xfrm>
            <a:off x="1415035" y="1629348"/>
            <a:ext cx="533400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905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-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2000"/>
          </a:p>
        </p:txBody>
      </p:sp>
      <p:sp>
        <p:nvSpPr>
          <p:cNvPr id="50" name="textbox 50"/>
          <p:cNvSpPr/>
          <p:nvPr/>
        </p:nvSpPr>
        <p:spPr>
          <a:xfrm>
            <a:off x="1401564" y="4350211"/>
            <a:ext cx="534669" cy="3022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36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763570" y="1751286"/>
            <a:ext cx="10664857" cy="4234459"/>
            <a:chExt cx="10664857" cy="4234459"/>
          </a:xfrm>
        </p:grpSpPr>
        <p:sp>
          <p:nvSpPr>
            <p:cNvPr id="52" name="path"/>
            <p:cNvSpPr/>
            <p:nvPr/>
          </p:nvSpPr>
          <p:spPr>
            <a:xfrm>
              <a:off x="5422195" y="0"/>
              <a:ext cx="5242662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D4F5C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0" y="0"/>
              <a:ext cx="5242663" cy="4234459"/>
            </a:xfrm>
            <a:custGeom>
              <a:rect l="0" t="0" r="0" b="0"/>
              <a:pathLst>
                <a:path w="8256" h="6668">
                  <a:moveTo>
                    <a:pt x="0" y="1111"/>
                  </a:moveTo>
                  <a:cubicBezTo>
                    <a:pt x="0" y="497"/>
                    <a:pt x="497" y="0"/>
                    <a:pt x="1111" y="0"/>
                  </a:cubicBezTo>
                  <a:lnTo>
                    <a:pt x="1111" y="0"/>
                  </a:lnTo>
                  <a:lnTo>
                    <a:pt x="7144" y="0"/>
                  </a:lnTo>
                  <a:lnTo>
                    <a:pt x="7144" y="0"/>
                  </a:lnTo>
                  <a:lnTo>
                    <a:pt x="7144" y="0"/>
                  </a:lnTo>
                  <a:cubicBezTo>
                    <a:pt x="7758" y="0"/>
                    <a:pt x="8256" y="497"/>
                    <a:pt x="8256" y="1111"/>
                  </a:cubicBezTo>
                  <a:lnTo>
                    <a:pt x="8256" y="1111"/>
                  </a:lnTo>
                  <a:cubicBezTo>
                    <a:pt x="8256" y="1111"/>
                    <a:pt x="8256" y="1111"/>
                    <a:pt x="8256" y="1111"/>
                  </a:cubicBezTo>
                  <a:lnTo>
                    <a:pt x="8256" y="1111"/>
                  </a:lnTo>
                  <a:lnTo>
                    <a:pt x="8256" y="5557"/>
                  </a:lnTo>
                  <a:lnTo>
                    <a:pt x="8256" y="5557"/>
                  </a:lnTo>
                  <a:lnTo>
                    <a:pt x="8256" y="5557"/>
                  </a:lnTo>
                  <a:cubicBezTo>
                    <a:pt x="8256" y="6170"/>
                    <a:pt x="7758" y="6668"/>
                    <a:pt x="7144" y="6668"/>
                  </a:cubicBezTo>
                  <a:lnTo>
                    <a:pt x="7144" y="6668"/>
                  </a:lnTo>
                  <a:lnTo>
                    <a:pt x="1111" y="6668"/>
                  </a:lnTo>
                  <a:lnTo>
                    <a:pt x="1111" y="6668"/>
                  </a:lnTo>
                  <a:lnTo>
                    <a:pt x="1111" y="6668"/>
                  </a:lnTo>
                  <a:cubicBezTo>
                    <a:pt x="497" y="6668"/>
                    <a:pt x="0" y="6170"/>
                    <a:pt x="0" y="5557"/>
                  </a:cubicBezTo>
                  <a:lnTo>
                    <a:pt x="0" y="1111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3767145" y="679269"/>
              <a:ext cx="3130563" cy="3130565"/>
            </a:xfrm>
            <a:custGeom>
              <a:rect l="0" t="0" r="0" b="0"/>
              <a:pathLst>
                <a:path w="4930" h="4930">
                  <a:moveTo>
                    <a:pt x="0" y="2465"/>
                  </a:moveTo>
                  <a:cubicBezTo>
                    <a:pt x="0" y="1103"/>
                    <a:pt x="1103" y="0"/>
                    <a:pt x="2465" y="0"/>
                  </a:cubicBezTo>
                  <a:lnTo>
                    <a:pt x="2465" y="0"/>
                  </a:lnTo>
                  <a:lnTo>
                    <a:pt x="2465" y="0"/>
                  </a:lnTo>
                  <a:lnTo>
                    <a:pt x="2465" y="0"/>
                  </a:lnTo>
                  <a:cubicBezTo>
                    <a:pt x="3826" y="0"/>
                    <a:pt x="4930" y="1103"/>
                    <a:pt x="4930" y="2465"/>
                  </a:cubicBezTo>
                  <a:lnTo>
                    <a:pt x="4930" y="2465"/>
                  </a:lnTo>
                  <a:cubicBezTo>
                    <a:pt x="4930" y="2465"/>
                    <a:pt x="4930" y="2465"/>
                    <a:pt x="4930" y="2465"/>
                  </a:cubicBezTo>
                  <a:lnTo>
                    <a:pt x="4930" y="2465"/>
                  </a:lnTo>
                  <a:lnTo>
                    <a:pt x="4930" y="2465"/>
                  </a:lnTo>
                  <a:lnTo>
                    <a:pt x="4930" y="2465"/>
                  </a:lnTo>
                  <a:cubicBezTo>
                    <a:pt x="4930" y="3826"/>
                    <a:pt x="3826" y="4930"/>
                    <a:pt x="2465" y="4930"/>
                  </a:cubicBezTo>
                  <a:lnTo>
                    <a:pt x="2465" y="4930"/>
                  </a:lnTo>
                  <a:lnTo>
                    <a:pt x="2465" y="4930"/>
                  </a:lnTo>
                  <a:lnTo>
                    <a:pt x="2465" y="4930"/>
                  </a:lnTo>
                  <a:cubicBezTo>
                    <a:pt x="1103" y="4930"/>
                    <a:pt x="0" y="3826"/>
                    <a:pt x="0" y="2465"/>
                  </a:cubicBezTo>
                  <a:lnTo>
                    <a:pt x="0" y="2465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3957971" y="870096"/>
              <a:ext cx="2748909" cy="2748908"/>
            </a:xfrm>
            <a:custGeom>
              <a:rect l="0" t="0" r="0" b="0"/>
              <a:pathLst>
                <a:path w="4328" h="4328">
                  <a:moveTo>
                    <a:pt x="0" y="2164"/>
                  </a:moveTo>
                  <a:cubicBezTo>
                    <a:pt x="0" y="969"/>
                    <a:pt x="969" y="0"/>
                    <a:pt x="2164" y="0"/>
                  </a:cubicBezTo>
                  <a:lnTo>
                    <a:pt x="2164" y="0"/>
                  </a:lnTo>
                  <a:lnTo>
                    <a:pt x="2164" y="0"/>
                  </a:lnTo>
                  <a:lnTo>
                    <a:pt x="2164" y="0"/>
                  </a:lnTo>
                  <a:cubicBezTo>
                    <a:pt x="3359" y="0"/>
                    <a:pt x="4328" y="969"/>
                    <a:pt x="4328" y="2164"/>
                  </a:cubicBezTo>
                  <a:lnTo>
                    <a:pt x="4328" y="2164"/>
                  </a:lnTo>
                  <a:cubicBezTo>
                    <a:pt x="4328" y="2164"/>
                    <a:pt x="4328" y="2164"/>
                    <a:pt x="4328" y="2164"/>
                  </a:cubicBezTo>
                  <a:lnTo>
                    <a:pt x="4328" y="2164"/>
                  </a:lnTo>
                  <a:lnTo>
                    <a:pt x="4328" y="2164"/>
                  </a:lnTo>
                  <a:lnTo>
                    <a:pt x="4328" y="2164"/>
                  </a:lnTo>
                  <a:cubicBezTo>
                    <a:pt x="4328" y="3359"/>
                    <a:pt x="3359" y="4328"/>
                    <a:pt x="2164" y="4328"/>
                  </a:cubicBezTo>
                  <a:lnTo>
                    <a:pt x="2164" y="4328"/>
                  </a:lnTo>
                  <a:lnTo>
                    <a:pt x="2164" y="4328"/>
                  </a:lnTo>
                  <a:lnTo>
                    <a:pt x="2164" y="4328"/>
                  </a:lnTo>
                  <a:cubicBezTo>
                    <a:pt x="969" y="4328"/>
                    <a:pt x="0" y="3359"/>
                    <a:pt x="0" y="2164"/>
                  </a:cubicBezTo>
                  <a:lnTo>
                    <a:pt x="0" y="2164"/>
                  </a:lnTo>
                  <a:close/>
                </a:path>
              </a:pathLst>
            </a:custGeom>
            <a:solidFill>
              <a:srgbClr val="007D4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6" name="textbox 56"/>
          <p:cNvSpPr/>
          <p:nvPr/>
        </p:nvSpPr>
        <p:spPr>
          <a:xfrm>
            <a:off x="1197225" y="3135291"/>
            <a:ext cx="2939414" cy="237108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01"/>
              </a:lnSpc>
            </a:pPr>
            <a:endParaRPr lang="Arial" altLang="Arial" sz="100"/>
          </a:p>
          <a:p>
            <a:pPr marL="13728" algn="l" rtl="0" eaLnBrk="0">
              <a:lnSpc>
                <a:spcPct val="94000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我国毛纺服装行业历史悠久，自古就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</a:t>
            </a:r>
            <a:endParaRPr lang="Microsoft YaHei" altLang="Microsoft YaHei" sz="1300"/>
          </a:p>
          <a:p>
            <a:pPr marL="163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羊毛加工的传统。近代以来，随着纺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</a:t>
            </a:r>
            <a:endParaRPr lang="Microsoft YaHei" altLang="Microsoft YaHei" sz="1300"/>
          </a:p>
          <a:p>
            <a:pPr marL="16471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工业的发展，毛纺服装行业逐渐实现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</a:t>
            </a:r>
            <a:endParaRPr lang="Microsoft YaHei" altLang="Microsoft YaHei" sz="1300"/>
          </a:p>
          <a:p>
            <a:pPr marL="13728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械化生产，并形成了完整的产业链。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</a:t>
            </a:r>
            <a:endParaRPr lang="Microsoft YaHei" altLang="Microsoft YaHei" sz="1300"/>
          </a:p>
          <a:p>
            <a:pPr marL="14928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年来，随着消费者对服装品质和个性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lang="Microsoft YaHei" altLang="Microsoft YaHei" sz="1300"/>
          </a:p>
          <a:p>
            <a:pPr marL="151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需求的提高，毛纺服装行业不断进行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术创新和产品升级，推动行业向高质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lang="Microsoft YaHei" altLang="Microsoft YaHei" sz="1300"/>
          </a:p>
          <a:p>
            <a:pPr algn="l" rtl="0" eaLnBrk="0">
              <a:lnSpc>
                <a:spcPct val="101000"/>
              </a:lnSpc>
            </a:pPr>
            <a:endParaRPr lang="Arial" altLang="Arial" sz="800"/>
          </a:p>
          <a:p>
            <a:pPr marL="13728" algn="l" rtl="0" eaLnBrk="0">
              <a:lnSpc>
                <a:spcPts val="1448"/>
              </a:lnSpc>
              <a:spcBef>
                <a:spcPts val="1"/>
              </a:spcBef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发展。</a:t>
            </a:r>
            <a:endParaRPr lang="Microsoft YaHei" altLang="Microsoft YaHei" sz="1200"/>
          </a:p>
        </p:txBody>
      </p:sp>
      <p:sp>
        <p:nvSpPr>
          <p:cNvPr id="57" name="textbox 57"/>
          <p:cNvSpPr/>
          <p:nvPr/>
        </p:nvSpPr>
        <p:spPr>
          <a:xfrm>
            <a:off x="7929665" y="3135291"/>
            <a:ext cx="3249929" cy="2063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436"/>
              </a:lnSpc>
            </a:pPr>
            <a:endParaRPr lang="Arial" altLang="Arial" sz="100"/>
          </a:p>
          <a:p>
            <a:pPr marL="37045" algn="l" rtl="0" eaLnBrk="0">
              <a:lnSpc>
                <a:spcPct val="94000"/>
              </a:lnSpc>
            </a:pPr>
            <a:r>
              <a:rPr sz="1300" spc="4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目前，我国毛纺服装行业已经形成了较</a:t>
            </a:r>
            <a:r>
              <a:rPr sz="1300" spc="2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</a:t>
            </a:r>
            <a:endParaRPr lang="Microsoft YaHei" altLang="Microsoft YaHei" sz="1300"/>
          </a:p>
          <a:p>
            <a:pPr marL="15271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-1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完善的产业体系</a:t>
            </a:r>
            <a:r>
              <a:rPr sz="1300" spc="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，包括原料生产、纺纱、</a:t>
            </a:r>
            <a:endParaRPr lang="Microsoft YaHei" altLang="Microsoft YaHei" sz="1300"/>
          </a:p>
          <a:p>
            <a:pPr marL="14585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织布、染整、服装加工等环节。行业整</a:t>
            </a:r>
            <a:r>
              <a:rPr sz="1300" spc="2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endParaRPr lang="Microsoft YaHei" altLang="Microsoft YaHei" sz="1300"/>
          </a:p>
          <a:p>
            <a:pPr marL="13899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技术水平较高，拥有一批知名品牌和优</a:t>
            </a:r>
            <a:r>
              <a:rPr sz="1300" spc="3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1300"/>
          </a:p>
          <a:p>
            <a:pPr marL="12700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企业。同时，随着国际市场的不断扩大</a:t>
            </a:r>
            <a:r>
              <a:rPr sz="1300" spc="4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endParaRPr lang="Microsoft YaHei" altLang="Microsoft YaHei" sz="1300"/>
          </a:p>
          <a:p>
            <a:pPr marL="14243" algn="l" rtl="0" eaLnBrk="0">
              <a:lnSpc>
                <a:spcPct val="94000"/>
              </a:lnSpc>
              <a:spcBef>
                <a:spcPts val="964"/>
              </a:spcBef>
            </a:pPr>
            <a:r>
              <a:rPr sz="1300" spc="5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消费者对环保、可持续等问题的关注，</a:t>
            </a:r>
            <a:r>
              <a:rPr sz="1300" spc="3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4243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1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纺</a:t>
            </a:r>
            <a:r>
              <a:rPr sz="1300" spc="0">
                <a:solidFill>
                  <a:srgbClr val="2257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服装行业正面临着新的发展机遇和挑战。</a:t>
            </a:r>
            <a:endParaRPr lang="Microsoft YaHei" altLang="Microsoft YaHei" sz="1300"/>
          </a:p>
        </p:txBody>
      </p:sp>
      <p:sp>
        <p:nvSpPr>
          <p:cNvPr id="58" name="textbox 58"/>
          <p:cNvSpPr/>
          <p:nvPr/>
        </p:nvSpPr>
        <p:spPr>
          <a:xfrm>
            <a:off x="442263" y="318468"/>
            <a:ext cx="3456304" cy="5054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5"/>
              </a:spcBef>
              <a:tabLst>
                <a:tab pos="78105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及现状</a:t>
            </a:r>
            <a:endParaRPr lang="Microsoft YaHei" altLang="Microsoft YaHei" sz="300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5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9" name="textbox 79"/>
          <p:cNvSpPr/>
          <p:nvPr/>
        </p:nvSpPr>
        <p:spPr>
          <a:xfrm>
            <a:off x="5392252" y="3661530"/>
            <a:ext cx="1298575" cy="10153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25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7600" spc="24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7600"/>
          </a:p>
        </p:txBody>
      </p:sp>
      <p:sp>
        <p:nvSpPr>
          <p:cNvPr id="80" name="textbox 80"/>
          <p:cNvSpPr/>
          <p:nvPr/>
        </p:nvSpPr>
        <p:spPr>
          <a:xfrm>
            <a:off x="1199522" y="2314858"/>
            <a:ext cx="1045210" cy="304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199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历程</a:t>
            </a:r>
            <a:endParaRPr lang="Microsoft YaHei" altLang="Microsoft YaHei" sz="2000"/>
          </a:p>
        </p:txBody>
      </p:sp>
      <p:pic>
        <p:nvPicPr>
          <p:cNvPr id="81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17660" y="2817090"/>
            <a:ext cx="2894156" cy="76200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6414" y="2817090"/>
            <a:ext cx="2894155" cy="76200"/>
          </a:xfrm>
          <a:prstGeom prst="rect">
            <a:avLst/>
          </a:prstGeom>
        </p:spPr>
      </p:pic>
      <p:sp>
        <p:nvSpPr>
          <p:cNvPr id="83" name="textbox 83"/>
          <p:cNvSpPr/>
          <p:nvPr/>
        </p:nvSpPr>
        <p:spPr>
          <a:xfrm>
            <a:off x="10525770" y="2315626"/>
            <a:ext cx="534034" cy="3035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602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现状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textbox 85"/>
          <p:cNvSpPr/>
          <p:nvPr/>
        </p:nvSpPr>
        <p:spPr>
          <a:xfrm>
            <a:off x="3689066" y="1667617"/>
            <a:ext cx="7566025" cy="96964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58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</a:t>
            </a:r>
            <a:endParaRPr lang="Microsoft YaHei" altLang="Microsoft YaHei" sz="2300"/>
          </a:p>
          <a:p>
            <a:pPr marL="12709" indent="9258" algn="l" rtl="0" eaLnBrk="0">
              <a:lnSpc>
                <a:spcPct val="156000"/>
              </a:lnSpc>
              <a:spcBef>
                <a:spcPts val="25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国家出台了一系列支持毛纺服装行业发展的政策法规，如《纺织工业发展规划》、《关于促进纺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织产 </a:t>
            </a: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业健康发展的若干意见》等。这些政策法规为毛纺服装行业提供了良好的政策环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境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和市场机遇。</a:t>
            </a:r>
            <a:endParaRPr lang="Microsoft YaHei" altLang="Microsoft YaHei" sz="1300"/>
          </a:p>
        </p:txBody>
      </p:sp>
      <p:sp>
        <p:nvSpPr>
          <p:cNvPr id="86" name="textbox 86"/>
          <p:cNvSpPr/>
          <p:nvPr/>
        </p:nvSpPr>
        <p:spPr>
          <a:xfrm>
            <a:off x="1310779" y="4216926"/>
            <a:ext cx="7533005" cy="9683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889"/>
              </a:lnSpc>
            </a:pPr>
            <a:endParaRPr lang="Arial" altLang="Arial" sz="100"/>
          </a:p>
          <a:p>
            <a:pPr marL="1413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环保要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2300"/>
          </a:p>
          <a:p>
            <a:pPr marL="12700" indent="8058" algn="l" rtl="0" eaLnBrk="0">
              <a:lnSpc>
                <a:spcPct val="156000"/>
              </a:lnSpc>
              <a:spcBef>
                <a:spcPts val="30"/>
              </a:spcBef>
            </a:pP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随着环保意识的提高，国家对毛纺服装行业的环保要求也越来越高。企业需要加强环保投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入和管理，  </a:t>
            </a:r>
            <a:r>
              <a:rPr sz="13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推动绿色生产和技术创新，降低能耗和排放，提高资源利用效率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87" name="textbox 87"/>
          <p:cNvSpPr/>
          <p:nvPr/>
        </p:nvSpPr>
        <p:spPr>
          <a:xfrm>
            <a:off x="442263" y="318468"/>
            <a:ext cx="3837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规环境分析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8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8" name="rect"/>
          <p:cNvSpPr/>
          <p:nvPr/>
        </p:nvSpPr>
        <p:spPr>
          <a:xfrm>
            <a:off x="3499343" y="3306001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9" name="rect"/>
          <p:cNvSpPr/>
          <p:nvPr/>
        </p:nvSpPr>
        <p:spPr>
          <a:xfrm>
            <a:off x="4253724" y="3373087"/>
            <a:ext cx="10254151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0" name="rect"/>
          <p:cNvSpPr/>
          <p:nvPr/>
        </p:nvSpPr>
        <p:spPr>
          <a:xfrm>
            <a:off x="1197253" y="5955115"/>
            <a:ext cx="805749" cy="12299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rect"/>
          <p:cNvSpPr/>
          <p:nvPr/>
        </p:nvSpPr>
        <p:spPr>
          <a:xfrm>
            <a:off x="1951634" y="6022201"/>
            <a:ext cx="10254149" cy="14288"/>
          </a:xfrm>
          <a:prstGeom prst="rect">
            <a:avLst/>
          </a:pr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3" name="textbox 113"/>
          <p:cNvSpPr/>
          <p:nvPr/>
        </p:nvSpPr>
        <p:spPr>
          <a:xfrm>
            <a:off x="3528858" y="1673611"/>
            <a:ext cx="7416165" cy="41122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41"/>
              </a:lnSpc>
            </a:pPr>
            <a:endParaRPr lang="Arial" altLang="Arial" sz="100"/>
          </a:p>
          <a:p>
            <a:pPr marL="3293757" algn="l" rtl="0" eaLnBrk="0">
              <a:lnSpc>
                <a:spcPct val="92000"/>
              </a:lnSpc>
            </a:pP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7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11760" algn="l" rtl="0" eaLnBrk="0">
              <a:lnSpc>
                <a:spcPct val="91000"/>
              </a:lnSpc>
              <a:spcBef>
                <a:spcPts val="45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毛纺服装市场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需求广泛，包括服装、家居用品、工业用纺织品等多个领域。随着消费者</a:t>
            </a:r>
            <a:endParaRPr lang="Microsoft YaHei" altLang="Microsoft YaHei" sz="1500"/>
          </a:p>
          <a:p>
            <a:pPr marL="3543616" indent="-3436618" algn="l" rtl="0" eaLnBrk="0">
              <a:lnSpc>
                <a:spcPct val="187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质和个性化需求的提高，高端、时尚、功能性的毛纺产品受到越来越多消费者的青 </a:t>
            </a:r>
            <a:r>
              <a:rPr sz="15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睐</a:t>
            </a: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marL="3288938" algn="l" rtl="0" eaLnBrk="0">
              <a:lnSpc>
                <a:spcPct val="92000"/>
              </a:lnSpc>
              <a:spcBef>
                <a:spcPts val="512"/>
              </a:spcBef>
            </a:pP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消费趋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1700"/>
          </a:p>
          <a:p>
            <a:pPr algn="l" rtl="0" eaLnBrk="0">
              <a:lnSpc>
                <a:spcPct val="119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458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近年来，消费者对毛纺服装的消费趋势呈现出以下几个特点：一是追求高品质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舒适性；</a:t>
            </a:r>
            <a:endParaRPr lang="Microsoft YaHei" altLang="Microsoft YaHei" sz="1500"/>
          </a:p>
          <a:p>
            <a:pPr marL="3439984" indent="-3329938" algn="l" rtl="0" eaLnBrk="0">
              <a:lnSpc>
                <a:spcPct val="186000"/>
              </a:lnSpc>
              <a:spcBef>
                <a:spcPts val="36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二是注重品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牌和设计感；三是关注环保和可持续性；四是倾向于多元化和个性化的消费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体验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1075312" y="4179053"/>
            <a:ext cx="1747957" cy="1747957"/>
            <a:chExt cx="1747957" cy="1747957"/>
          </a:xfrm>
        </p:grpSpPr>
        <p:sp>
          <p:nvSpPr>
            <p:cNvPr id="114" name="path"/>
            <p:cNvSpPr/>
            <p:nvPr/>
          </p:nvSpPr>
          <p:spPr>
            <a:xfrm>
              <a:off x="0" y="0"/>
              <a:ext cx="1747957" cy="1747957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462499" y="462500"/>
              <a:ext cx="822959" cy="822959"/>
            </a:xfrm>
            <a:custGeom>
              <a:rect l="0" t="0" r="0" b="0"/>
              <a:pathLst>
                <a:path w="1295" h="1295">
                  <a:moveTo>
                    <a:pt x="1295" y="727"/>
                  </a:moveTo>
                  <a:lnTo>
                    <a:pt x="1295" y="565"/>
                  </a:lnTo>
                  <a:lnTo>
                    <a:pt x="1102" y="485"/>
                  </a:lnTo>
                  <a:lnTo>
                    <a:pt x="1102" y="485"/>
                  </a:lnTo>
                  <a:cubicBezTo>
                    <a:pt x="1096" y="469"/>
                    <a:pt x="1091" y="455"/>
                    <a:pt x="1084" y="440"/>
                  </a:cubicBezTo>
                  <a:lnTo>
                    <a:pt x="1084" y="440"/>
                  </a:lnTo>
                  <a:lnTo>
                    <a:pt x="1162" y="246"/>
                  </a:lnTo>
                  <a:lnTo>
                    <a:pt x="1047" y="131"/>
                  </a:lnTo>
                  <a:lnTo>
                    <a:pt x="855" y="211"/>
                  </a:lnTo>
                  <a:lnTo>
                    <a:pt x="855" y="211"/>
                  </a:lnTo>
                  <a:cubicBezTo>
                    <a:pt x="840" y="203"/>
                    <a:pt x="825" y="197"/>
                    <a:pt x="809" y="192"/>
                  </a:cubicBezTo>
                  <a:lnTo>
                    <a:pt x="809" y="192"/>
                  </a:lnTo>
                  <a:lnTo>
                    <a:pt x="727" y="0"/>
                  </a:lnTo>
                  <a:lnTo>
                    <a:pt x="565" y="0"/>
                  </a:lnTo>
                  <a:lnTo>
                    <a:pt x="485" y="191"/>
                  </a:lnTo>
                  <a:lnTo>
                    <a:pt x="485" y="191"/>
                  </a:lnTo>
                  <a:cubicBezTo>
                    <a:pt x="469" y="197"/>
                    <a:pt x="454" y="203"/>
                    <a:pt x="438" y="210"/>
                  </a:cubicBezTo>
                  <a:lnTo>
                    <a:pt x="438" y="210"/>
                  </a:lnTo>
                  <a:lnTo>
                    <a:pt x="246" y="133"/>
                  </a:lnTo>
                  <a:lnTo>
                    <a:pt x="131" y="247"/>
                  </a:lnTo>
                  <a:lnTo>
                    <a:pt x="210" y="438"/>
                  </a:lnTo>
                  <a:lnTo>
                    <a:pt x="210" y="438"/>
                  </a:lnTo>
                  <a:cubicBezTo>
                    <a:pt x="202" y="454"/>
                    <a:pt x="196" y="470"/>
                    <a:pt x="190" y="486"/>
                  </a:cubicBezTo>
                  <a:lnTo>
                    <a:pt x="190" y="486"/>
                  </a:lnTo>
                  <a:lnTo>
                    <a:pt x="0" y="568"/>
                  </a:lnTo>
                  <a:lnTo>
                    <a:pt x="0" y="730"/>
                  </a:lnTo>
                  <a:lnTo>
                    <a:pt x="190" y="809"/>
                  </a:lnTo>
                  <a:lnTo>
                    <a:pt x="190" y="809"/>
                  </a:lnTo>
                  <a:cubicBezTo>
                    <a:pt x="196" y="826"/>
                    <a:pt x="202" y="842"/>
                    <a:pt x="210" y="857"/>
                  </a:cubicBezTo>
                  <a:lnTo>
                    <a:pt x="210" y="857"/>
                  </a:lnTo>
                  <a:lnTo>
                    <a:pt x="133" y="1049"/>
                  </a:lnTo>
                  <a:lnTo>
                    <a:pt x="247" y="1164"/>
                  </a:lnTo>
                  <a:lnTo>
                    <a:pt x="439" y="1085"/>
                  </a:lnTo>
                  <a:lnTo>
                    <a:pt x="439" y="1085"/>
                  </a:lnTo>
                  <a:cubicBezTo>
                    <a:pt x="454" y="1092"/>
                    <a:pt x="470" y="1098"/>
                    <a:pt x="486" y="1104"/>
                  </a:cubicBezTo>
                  <a:lnTo>
                    <a:pt x="486" y="1104"/>
                  </a:lnTo>
                  <a:lnTo>
                    <a:pt x="568" y="1295"/>
                  </a:lnTo>
                  <a:lnTo>
                    <a:pt x="730" y="1295"/>
                  </a:lnTo>
                  <a:lnTo>
                    <a:pt x="810" y="1103"/>
                  </a:lnTo>
                  <a:lnTo>
                    <a:pt x="810" y="1103"/>
                  </a:lnTo>
                  <a:cubicBezTo>
                    <a:pt x="825" y="1097"/>
                    <a:pt x="840" y="1091"/>
                    <a:pt x="855" y="1084"/>
                  </a:cubicBezTo>
                  <a:lnTo>
                    <a:pt x="855" y="1084"/>
                  </a:lnTo>
                  <a:lnTo>
                    <a:pt x="1049" y="1162"/>
                  </a:lnTo>
                  <a:lnTo>
                    <a:pt x="1164" y="1047"/>
                  </a:lnTo>
                  <a:lnTo>
                    <a:pt x="1084" y="854"/>
                  </a:lnTo>
                  <a:lnTo>
                    <a:pt x="1084" y="854"/>
                  </a:lnTo>
                  <a:cubicBezTo>
                    <a:pt x="1091" y="840"/>
                    <a:pt x="1096" y="825"/>
                    <a:pt x="1102" y="810"/>
                  </a:cubicBezTo>
                  <a:lnTo>
                    <a:pt x="1102" y="810"/>
                  </a:lnTo>
                  <a:lnTo>
                    <a:pt x="1295" y="727"/>
                  </a:lnTo>
                  <a:close/>
                  <a:moveTo>
                    <a:pt x="646" y="890"/>
                  </a:moveTo>
                  <a:cubicBezTo>
                    <a:pt x="512" y="890"/>
                    <a:pt x="403" y="782"/>
                    <a:pt x="403" y="647"/>
                  </a:cubicBezTo>
                  <a:lnTo>
                    <a:pt x="403" y="647"/>
                  </a:lnTo>
                  <a:cubicBezTo>
                    <a:pt x="403" y="513"/>
                    <a:pt x="512" y="405"/>
                    <a:pt x="646" y="405"/>
                  </a:cubicBezTo>
                  <a:lnTo>
                    <a:pt x="646" y="405"/>
                  </a:lnTo>
                  <a:cubicBezTo>
                    <a:pt x="780" y="405"/>
                    <a:pt x="889" y="513"/>
                    <a:pt x="889" y="647"/>
                  </a:cubicBezTo>
                  <a:lnTo>
                    <a:pt x="889" y="647"/>
                  </a:lnTo>
                  <a:cubicBezTo>
                    <a:pt x="889" y="782"/>
                    <a:pt x="780" y="890"/>
                    <a:pt x="646" y="890"/>
                  </a:cubicBezTo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1075312" y="1789317"/>
            <a:ext cx="1747957" cy="1747956"/>
            <a:chExt cx="1747957" cy="1747956"/>
          </a:xfrm>
        </p:grpSpPr>
        <p:sp>
          <p:nvSpPr>
            <p:cNvPr id="116" name="path"/>
            <p:cNvSpPr/>
            <p:nvPr/>
          </p:nvSpPr>
          <p:spPr>
            <a:xfrm>
              <a:off x="0" y="0"/>
              <a:ext cx="1747957" cy="1747956"/>
            </a:xfrm>
            <a:custGeom>
              <a:rect l="0" t="0" r="0" b="0"/>
              <a:pathLst>
                <a:path w="2752" h="2752">
                  <a:moveTo>
                    <a:pt x="0" y="1376"/>
                  </a:moveTo>
                  <a:cubicBezTo>
                    <a:pt x="0" y="616"/>
                    <a:pt x="616" y="0"/>
                    <a:pt x="1376" y="0"/>
                  </a:cubicBezTo>
                  <a:lnTo>
                    <a:pt x="1376" y="0"/>
                  </a:lnTo>
                  <a:lnTo>
                    <a:pt x="1376" y="0"/>
                  </a:lnTo>
                  <a:lnTo>
                    <a:pt x="1376" y="0"/>
                  </a:lnTo>
                  <a:cubicBezTo>
                    <a:pt x="2136" y="0"/>
                    <a:pt x="2752" y="616"/>
                    <a:pt x="2752" y="1376"/>
                  </a:cubicBezTo>
                  <a:lnTo>
                    <a:pt x="2752" y="1376"/>
                  </a:lnTo>
                  <a:cubicBezTo>
                    <a:pt x="2752" y="1376"/>
                    <a:pt x="2752" y="1376"/>
                    <a:pt x="2752" y="1376"/>
                  </a:cubicBezTo>
                  <a:lnTo>
                    <a:pt x="2752" y="1376"/>
                  </a:lnTo>
                  <a:lnTo>
                    <a:pt x="2752" y="1376"/>
                  </a:lnTo>
                  <a:lnTo>
                    <a:pt x="2752" y="1376"/>
                  </a:lnTo>
                  <a:cubicBezTo>
                    <a:pt x="2752" y="2136"/>
                    <a:pt x="2136" y="2752"/>
                    <a:pt x="1376" y="2752"/>
                  </a:cubicBezTo>
                  <a:lnTo>
                    <a:pt x="1376" y="2752"/>
                  </a:lnTo>
                  <a:lnTo>
                    <a:pt x="1376" y="2752"/>
                  </a:lnTo>
                  <a:lnTo>
                    <a:pt x="1376" y="2752"/>
                  </a:lnTo>
                  <a:cubicBezTo>
                    <a:pt x="616" y="2752"/>
                    <a:pt x="0" y="2136"/>
                    <a:pt x="0" y="1376"/>
                  </a:cubicBezTo>
                  <a:lnTo>
                    <a:pt x="0" y="137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462499" y="462500"/>
              <a:ext cx="822959" cy="822960"/>
            </a:xfrm>
            <a:custGeom>
              <a:rect l="0" t="0" r="0" b="0"/>
              <a:pathLst>
                <a:path w="1295" h="1296">
                  <a:moveTo>
                    <a:pt x="0" y="388"/>
                  </a:moveTo>
                  <a:lnTo>
                    <a:pt x="647" y="0"/>
                  </a:lnTo>
                  <a:lnTo>
                    <a:pt x="1295" y="388"/>
                  </a:lnTo>
                  <a:lnTo>
                    <a:pt x="1295" y="518"/>
                  </a:lnTo>
                  <a:lnTo>
                    <a:pt x="0" y="518"/>
                  </a:lnTo>
                  <a:lnTo>
                    <a:pt x="0" y="388"/>
                  </a:lnTo>
                  <a:close/>
                  <a:moveTo>
                    <a:pt x="0" y="1166"/>
                  </a:moveTo>
                  <a:lnTo>
                    <a:pt x="1295" y="1166"/>
                  </a:lnTo>
                  <a:lnTo>
                    <a:pt x="1295" y="1296"/>
                  </a:lnTo>
                  <a:lnTo>
                    <a:pt x="0" y="1296"/>
                  </a:lnTo>
                  <a:lnTo>
                    <a:pt x="0" y="1166"/>
                  </a:lnTo>
                  <a:close/>
                  <a:moveTo>
                    <a:pt x="129" y="1036"/>
                  </a:moveTo>
                  <a:lnTo>
                    <a:pt x="1166" y="1036"/>
                  </a:lnTo>
                  <a:lnTo>
                    <a:pt x="1166" y="1166"/>
                  </a:lnTo>
                  <a:lnTo>
                    <a:pt x="129" y="1166"/>
                  </a:lnTo>
                  <a:lnTo>
                    <a:pt x="129" y="1036"/>
                  </a:lnTo>
                  <a:close/>
                  <a:moveTo>
                    <a:pt x="129" y="518"/>
                  </a:moveTo>
                  <a:lnTo>
                    <a:pt x="388" y="518"/>
                  </a:lnTo>
                  <a:lnTo>
                    <a:pt x="388" y="1036"/>
                  </a:lnTo>
                  <a:lnTo>
                    <a:pt x="129" y="1036"/>
                  </a:lnTo>
                  <a:lnTo>
                    <a:pt x="129" y="518"/>
                  </a:lnTo>
                  <a:close/>
                  <a:moveTo>
                    <a:pt x="518" y="518"/>
                  </a:moveTo>
                  <a:lnTo>
                    <a:pt x="777" y="518"/>
                  </a:lnTo>
                  <a:lnTo>
                    <a:pt x="777" y="1036"/>
                  </a:lnTo>
                  <a:lnTo>
                    <a:pt x="518" y="1036"/>
                  </a:lnTo>
                  <a:lnTo>
                    <a:pt x="518" y="518"/>
                  </a:lnTo>
                  <a:close/>
                  <a:moveTo>
                    <a:pt x="907" y="518"/>
                  </a:moveTo>
                  <a:lnTo>
                    <a:pt x="1166" y="518"/>
                  </a:lnTo>
                  <a:lnTo>
                    <a:pt x="1166" y="1036"/>
                  </a:lnTo>
                  <a:lnTo>
                    <a:pt x="907" y="1036"/>
                  </a:lnTo>
                  <a:lnTo>
                    <a:pt x="907" y="518"/>
                  </a:lnTo>
                  <a:close/>
                </a:path>
              </a:pathLst>
            </a:custGeom>
            <a:solidFill>
              <a:srgbClr val="FDFCF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8" name="textbox 118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94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市场需求与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消费趋势</a:t>
            </a:r>
            <a:endParaRPr lang="Microsoft YaHei" altLang="Microsoft YaHei" sz="300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1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9" name="picture 1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204223" y="1119304"/>
            <a:ext cx="4878070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4275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58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1150"/>
              </a:spcBef>
            </a:pPr>
            <a:r>
              <a:rPr sz="3800" spc="3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原材料供应与</a:t>
            </a: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本分析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algn="l" rtl="0" eaLnBrk="0">
              <a:lnSpc>
                <a:spcPct val="6939"/>
              </a:lnSpc>
            </a:pPr>
            <a:endParaRPr lang="Arial" altLang="Arial" sz="100"/>
          </a:p>
          <a:p>
            <a:pPr marL="46218" algn="l" rtl="0" eaLnBrk="0">
              <a:lnSpc>
                <a:spcPct val="85000"/>
              </a:lnSpc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8171204" y="1751286"/>
            <a:ext cx="3519940" cy="4234459"/>
            <a:chExt cx="3519940" cy="4234459"/>
          </a:xfrm>
        </p:grpSpPr>
        <p:sp>
          <p:nvSpPr>
            <p:cNvPr id="142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textbox 143"/>
            <p:cNvSpPr/>
            <p:nvPr/>
          </p:nvSpPr>
          <p:spPr>
            <a:xfrm>
              <a:off x="372030" y="385528"/>
              <a:ext cx="2842895" cy="226313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80839"/>
                </a:lnSpc>
              </a:pPr>
              <a:endParaRPr lang="Arial" altLang="Arial" sz="100"/>
            </a:p>
            <a:p>
              <a:pPr marL="833159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价格走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势</a:t>
              </a:r>
              <a:endParaRPr lang="Microsoft YaHei" altLang="Microsoft YaHei" sz="23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952" algn="l" rtl="0" eaLnBrk="0">
                <a:lnSpc>
                  <a:spcPct val="151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受全球市场需求波动、汇  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率变化、贸易政策等因</a:t>
              </a:r>
              <a:r>
                <a:rPr sz="15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素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影响，   </a:t>
              </a:r>
              <a:r>
                <a:rPr sz="1500" spc="-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羊毛、兔毛价格总体呈上升趋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势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， 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但波动较大</a:t>
              </a: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44" name="picture 1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94521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 rot="21600000">
            <a:off x="636032" y="1751286"/>
            <a:ext cx="3519940" cy="4234459"/>
            <a:chExt cx="3519940" cy="4234459"/>
          </a:xfrm>
        </p:grpSpPr>
        <p:sp>
          <p:nvSpPr>
            <p:cNvPr id="145" name="rect"/>
            <p:cNvSpPr/>
            <p:nvPr/>
          </p:nvSpPr>
          <p:spPr>
            <a:xfrm>
              <a:off x="0" y="0"/>
              <a:ext cx="3519940" cy="4234459"/>
            </a:xfrm>
            <a:prstGeom prst="rect">
              <a:avLst/>
            </a:prstGeom>
            <a:solidFill>
              <a:srgbClr val="38B526">
                <a:alpha val="9686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textbox 146"/>
            <p:cNvSpPr/>
            <p:nvPr/>
          </p:nvSpPr>
          <p:spPr>
            <a:xfrm>
              <a:off x="371838" y="383461"/>
              <a:ext cx="2690495" cy="1579244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2266"/>
                </a:lnSpc>
              </a:pPr>
              <a:endParaRPr lang="Arial" altLang="Arial" sz="100"/>
            </a:p>
            <a:p>
              <a:pPr marL="541027" algn="l" rtl="0" eaLnBrk="0">
                <a:lnSpc>
                  <a:spcPct val="92000"/>
                </a:lnSpc>
              </a:pPr>
              <a:r>
                <a:rPr sz="2300" spc="2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羊毛主要</a:t>
              </a:r>
              <a:r>
                <a:rPr sz="2300" spc="1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来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源</a:t>
              </a:r>
              <a:endParaRPr lang="Microsoft YaHei" altLang="Microsoft YaHei" sz="23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106000"/>
                </a:lnSpc>
              </a:pPr>
              <a:endParaRPr lang="Arial" altLang="Arial" sz="1000"/>
            </a:p>
            <a:p>
              <a:pPr algn="l" rtl="0" eaLnBrk="0">
                <a:lnSpc>
                  <a:spcPct val="126000"/>
                </a:lnSpc>
              </a:pPr>
              <a:endParaRPr lang="Arial" altLang="Arial" sz="300"/>
            </a:p>
            <a:p>
              <a:pPr marL="12700" indent="11620" algn="l" rtl="0" eaLnBrk="0">
                <a:lnSpc>
                  <a:spcPct val="151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国内养殖、澳大利亚、新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西兰等 </a:t>
              </a: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进口。</a:t>
              </a:r>
              <a:endParaRPr lang="Microsoft YaHei" altLang="Microsoft YaHei" sz="1500"/>
            </a:p>
          </p:txBody>
        </p:sp>
        <p:pic>
          <p:nvPicPr>
            <p:cNvPr id="147" name="picture 1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94520" y="930555"/>
              <a:ext cx="2692799" cy="76200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 rot="21600000">
            <a:off x="4403619" y="1751286"/>
            <a:ext cx="3519939" cy="4234459"/>
            <a:chExt cx="3519939" cy="4234459"/>
          </a:xfrm>
        </p:grpSpPr>
        <p:sp>
          <p:nvSpPr>
            <p:cNvPr id="148" name="rect"/>
            <p:cNvSpPr/>
            <p:nvPr/>
          </p:nvSpPr>
          <p:spPr>
            <a:xfrm>
              <a:off x="0" y="0"/>
              <a:ext cx="3519939" cy="4234459"/>
            </a:xfrm>
            <a:prstGeom prst="rect">
              <a:avLst/>
            </a:prstGeom>
            <a:solidFill>
              <a:srgbClr val="38B526">
                <a:alpha val="99607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textbox 149"/>
            <p:cNvSpPr/>
            <p:nvPr/>
          </p:nvSpPr>
          <p:spPr>
            <a:xfrm>
              <a:off x="383459" y="384643"/>
              <a:ext cx="2451735" cy="12350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7026"/>
                </a:lnSpc>
              </a:pPr>
              <a:endParaRPr lang="Arial" altLang="Arial" sz="100"/>
            </a:p>
            <a:p>
              <a:pPr marL="525567" algn="l" rtl="0" eaLnBrk="0">
                <a:lnSpc>
                  <a:spcPct val="92000"/>
                </a:lnSpc>
              </a:pP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兔毛主要</a:t>
              </a:r>
              <a:r>
                <a:rPr sz="2300" spc="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来源</a:t>
              </a:r>
              <a:endParaRPr lang="Microsoft YaHei" altLang="Microsoft YaHei" sz="23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03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2700" algn="l" rtl="0" eaLnBrk="0">
                <a:lnSpc>
                  <a:spcPct val="90000"/>
                </a:lnSpc>
                <a:spcBef>
                  <a:spcPts val="3"/>
                </a:spcBef>
              </a:pPr>
              <a:r>
                <a:rPr sz="1500" spc="-9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国内养殖，少量从欧洲进</a:t>
              </a:r>
              <a:r>
                <a:rPr sz="15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  <p:pic>
          <p:nvPicPr>
            <p:cNvPr id="150" name="picture 1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94520" y="930555"/>
              <a:ext cx="2692798" cy="76200"/>
            </a:xfrm>
            <a:prstGeom prst="rect">
              <a:avLst/>
            </a:prstGeom>
          </p:spPr>
        </p:pic>
      </p:grpSp>
      <p:sp>
        <p:nvSpPr>
          <p:cNvPr id="151" name="textbox 151"/>
          <p:cNvSpPr/>
          <p:nvPr/>
        </p:nvSpPr>
        <p:spPr>
          <a:xfrm>
            <a:off x="442263" y="318468"/>
            <a:ext cx="6504305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400"/>
          </a:p>
          <a:p>
            <a:pPr marL="528275" algn="l" rtl="0" eaLnBrk="0">
              <a:lnSpc>
                <a:spcPct val="92000"/>
              </a:lnSpc>
              <a:spcBef>
                <a:spcPts val="2"/>
              </a:spcBef>
              <a:tabLst>
                <a:tab pos="78549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羊毛、兔毛等原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料来源及价格走势</a:t>
            </a:r>
            <a:endParaRPr lang="Microsoft YaHei" altLang="Microsoft YaHei" sz="300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5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173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90DA3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9" name="textbox 179"/>
          <p:cNvSpPr/>
          <p:nvPr/>
        </p:nvSpPr>
        <p:spPr>
          <a:xfrm>
            <a:off x="7863786" y="3952261"/>
            <a:ext cx="3126104" cy="16179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180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7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染料供</a:t>
            </a:r>
            <a:r>
              <a:rPr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</a:t>
            </a:r>
            <a:endParaRPr lang="Microsoft YaHei" altLang="Microsoft YaHei" sz="1700"/>
          </a:p>
          <a:p>
            <a:pPr algn="l" rtl="0" eaLnBrk="0">
              <a:lnSpc>
                <a:spcPct val="103000"/>
              </a:lnSpc>
            </a:pPr>
            <a:endParaRPr lang="Arial" altLang="Arial" sz="500"/>
          </a:p>
          <a:p>
            <a:pPr marL="67265" indent="5143" algn="l" rtl="0" eaLnBrk="0">
              <a:lnSpc>
                <a:spcPct val="186000"/>
              </a:lnSpc>
              <a:spcBef>
                <a:spcPts val="1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毛纺服装常用染料以国内生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产为主，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高端染料依赖进口，近年来受环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保政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策影响，染料供应趋紧，价格有</a:t>
            </a:r>
            <a:endParaRPr lang="Microsoft YaHei" altLang="Microsoft YaHei" sz="1500"/>
          </a:p>
        </p:txBody>
      </p:sp>
      <p:sp>
        <p:nvSpPr>
          <p:cNvPr id="180" name="textbox 180"/>
          <p:cNvSpPr/>
          <p:nvPr/>
        </p:nvSpPr>
        <p:spPr>
          <a:xfrm>
            <a:off x="442263" y="318468"/>
            <a:ext cx="4599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3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辅料、染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料等供应情况</a:t>
            </a:r>
            <a:endParaRPr lang="Microsoft YaHei" altLang="Microsoft YaHei" sz="3000"/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1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1" name="textbox 201"/>
          <p:cNvSpPr/>
          <p:nvPr/>
        </p:nvSpPr>
        <p:spPr>
          <a:xfrm>
            <a:off x="7917019" y="2484211"/>
            <a:ext cx="3035300" cy="6413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708"/>
              </a:lnSpc>
            </a:pPr>
            <a:endParaRPr lang="Arial" altLang="Arial" sz="100"/>
          </a:p>
          <a:p>
            <a:pPr marL="14223" algn="l" rtl="0" eaLnBrk="0">
              <a:lnSpc>
                <a:spcPct val="82000"/>
              </a:lnSpc>
            </a:pP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纽扣、拉链等辅料以国内生产为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1500"/>
          </a:p>
          <a:p>
            <a:pPr marL="12700" algn="l" rtl="0" eaLnBrk="0">
              <a:lnSpc>
                <a:spcPts val="3363"/>
              </a:lnSpc>
            </a:pP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供应稳定，价格相对平稳。</a:t>
            </a:r>
            <a:endParaRPr lang="Microsoft YaHei" altLang="Microsoft YaHei" sz="1500"/>
          </a:p>
        </p:txBody>
      </p:sp>
      <p:sp>
        <p:nvSpPr>
          <p:cNvPr id="202" name="textbox 202"/>
          <p:cNvSpPr/>
          <p:nvPr/>
        </p:nvSpPr>
        <p:spPr>
          <a:xfrm>
            <a:off x="7866415" y="1527666"/>
            <a:ext cx="898525" cy="2641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78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17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辅料供</a:t>
            </a:r>
            <a:r>
              <a:rPr sz="17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</a:t>
            </a:r>
            <a:endParaRPr lang="Microsoft YaHei" altLang="Microsoft YaHei" sz="1700"/>
          </a:p>
        </p:txBody>
      </p:sp>
      <p:sp>
        <p:nvSpPr>
          <p:cNvPr id="203" name="textbox 203"/>
          <p:cNvSpPr/>
          <p:nvPr/>
        </p:nvSpPr>
        <p:spPr>
          <a:xfrm>
            <a:off x="7918162" y="5766933"/>
            <a:ext cx="749300" cy="2292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961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所上涨</a:t>
            </a:r>
            <a:r>
              <a:rPr sz="14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4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" name="picture 2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5" name="textbox 205"/>
          <p:cNvSpPr/>
          <p:nvPr/>
        </p:nvSpPr>
        <p:spPr>
          <a:xfrm>
            <a:off x="466495" y="3766753"/>
            <a:ext cx="3974465" cy="2473325"/>
          </a:xfrm>
          <a:prstGeom prst="rect">
            <a:avLst/>
          </a:prstGeom>
          <a:solidFill>
            <a:srgbClr val="348229">
              <a:alpha val="7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82000"/>
              </a:lnSpc>
            </a:pPr>
            <a:endParaRPr lang="Arial" altLang="Arial" sz="1000"/>
          </a:p>
          <a:p>
            <a:pPr marL="229868" algn="l" rtl="0" eaLnBrk="0">
              <a:lnSpc>
                <a:spcPct val="95000"/>
              </a:lnSpc>
              <a:spcBef>
                <a:spcPts val="5"/>
              </a:spcBef>
            </a:pPr>
            <a:r>
              <a:rPr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技能要求提</a:t>
            </a:r>
            <a:r>
              <a:rPr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endParaRPr lang="Microsoft YaHei" altLang="Microsoft YaHei" sz="1500"/>
          </a:p>
          <a:p>
            <a:pPr marL="233183" algn="l" rtl="0" eaLnBrk="0">
              <a:lnSpc>
                <a:spcPct val="86000"/>
              </a:lnSpc>
              <a:spcBef>
                <a:spcPts val="1506"/>
              </a:spcBef>
            </a:pP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毛纺服装行业对工人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能要求较高，</a:t>
            </a:r>
            <a:endParaRPr lang="Microsoft YaHei" altLang="Microsoft YaHei" sz="1300"/>
          </a:p>
          <a:p>
            <a:pPr marL="228725" algn="l" rtl="0" eaLnBrk="0">
              <a:lnSpc>
                <a:spcPts val="2429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技能水平的提升也带来了一定的成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</a:t>
            </a:r>
            <a:endParaRPr lang="Microsoft YaHei" altLang="Microsoft YaHei" sz="1300"/>
          </a:p>
          <a:p>
            <a:pPr marL="228896" algn="l" rtl="0" eaLnBrk="0">
              <a:lnSpc>
                <a:spcPts val="2425"/>
              </a:lnSpc>
            </a:pPr>
            <a:r>
              <a:rPr sz="12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增加。</a:t>
            </a:r>
            <a:endParaRPr lang="Microsoft YaHei" altLang="Microsoft YaHei" sz="1200"/>
          </a:p>
        </p:txBody>
      </p:sp>
      <p:sp>
        <p:nvSpPr>
          <p:cNvPr id="206" name="textbox 206"/>
          <p:cNvSpPr/>
          <p:nvPr/>
        </p:nvSpPr>
        <p:spPr>
          <a:xfrm>
            <a:off x="644592" y="1461540"/>
            <a:ext cx="2766695" cy="10083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658"/>
              </a:lnSpc>
            </a:pPr>
            <a:endParaRPr lang="Arial" altLang="Arial" sz="100"/>
          </a:p>
          <a:p>
            <a:pPr marL="13871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劳动力成</a:t>
            </a:r>
            <a:r>
              <a:rPr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20929" algn="l" rtl="0" eaLnBrk="0">
              <a:lnSpc>
                <a:spcPct val="94000"/>
              </a:lnSpc>
              <a:spcBef>
                <a:spcPts val="39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随着国内劳动力市场的变化，毛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纺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2700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装行业劳动力成本呈上升趋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势。</a:t>
            </a:r>
            <a:endParaRPr lang="Microsoft YaHei" altLang="Microsoft YaHei" sz="1300"/>
          </a:p>
        </p:txBody>
      </p:sp>
      <p:sp>
        <p:nvSpPr>
          <p:cNvPr id="207" name="textbox 207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tabLst>
                <a:tab pos="782319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劳动力成本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变化趋势</a:t>
            </a:r>
            <a:endParaRPr lang="Microsoft YaHei" altLang="Microsoft YaHei" sz="3000"/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0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9" name="textbox 229"/>
          <p:cNvSpPr/>
          <p:nvPr/>
        </p:nvSpPr>
        <p:spPr>
          <a:xfrm>
            <a:off x="6493542" y="2557789"/>
            <a:ext cx="3644265" cy="12623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959"/>
              </a:lnSpc>
            </a:pPr>
            <a:endParaRPr lang="Arial" altLang="Arial" sz="100"/>
          </a:p>
          <a:p>
            <a:pPr marL="18605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为满足环保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要求，企业需要投入更多的资金</a:t>
            </a:r>
            <a:endParaRPr lang="Microsoft YaHei" altLang="Microsoft YaHei" sz="1500"/>
          </a:p>
          <a:p>
            <a:pPr marL="12700" indent="3429" algn="l" rtl="0" eaLnBrk="0">
              <a:lnSpc>
                <a:spcPct val="152000"/>
              </a:lnSpc>
              <a:spcBef>
                <a:spcPts val="4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用于环保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设施建设和运行，导致生产成本增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。同时，部分原材料和染料的采购也受到 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环保政策的影响，价格有所上涨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30" name="textbox 230"/>
          <p:cNvSpPr/>
          <p:nvPr/>
        </p:nvSpPr>
        <p:spPr>
          <a:xfrm>
            <a:off x="2077883" y="2557217"/>
            <a:ext cx="3642359" cy="5588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211"/>
              </a:lnSpc>
            </a:pPr>
            <a:endParaRPr lang="Arial" altLang="Arial" sz="100"/>
          </a:p>
          <a:p>
            <a:pPr marL="23939" algn="l" rtl="0" eaLnBrk="0">
              <a:lnSpc>
                <a:spcPct val="83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国家环保政策趋紧，毛纺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服装行业面临更严</a:t>
            </a:r>
            <a:endParaRPr lang="Microsoft YaHei" altLang="Microsoft YaHei" sz="1500"/>
          </a:p>
          <a:p>
            <a:pPr marL="12700" algn="l" rtl="0" eaLnBrk="0">
              <a:lnSpc>
                <a:spcPts val="2702"/>
              </a:lnSpc>
            </a:pP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格的环保要求，如废水处理、废气排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等。</a:t>
            </a:r>
            <a:endParaRPr lang="Microsoft YaHei" altLang="Microsoft YaHei" sz="1500"/>
          </a:p>
        </p:txBody>
      </p:sp>
      <p:sp>
        <p:nvSpPr>
          <p:cNvPr id="231" name="textbox 231"/>
          <p:cNvSpPr/>
          <p:nvPr/>
        </p:nvSpPr>
        <p:spPr>
          <a:xfrm>
            <a:off x="442263" y="318468"/>
            <a:ext cx="4218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9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1050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环保要求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对成本影响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3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10405043" y="2076769"/>
            <a:ext cx="1347972" cy="1347972"/>
            <a:chExt cx="1347972" cy="1347972"/>
          </a:xfrm>
        </p:grpSpPr>
        <p:sp>
          <p:nvSpPr>
            <p:cNvPr id="252" name="path"/>
            <p:cNvSpPr/>
            <p:nvPr/>
          </p:nvSpPr>
          <p:spPr>
            <a:xfrm>
              <a:off x="0" y="0"/>
              <a:ext cx="1347972" cy="1347972"/>
            </a:xfrm>
            <a:custGeom>
              <a:rect l="0" t="0" r="0" b="0"/>
              <a:pathLst>
                <a:path w="2122" h="2122">
                  <a:moveTo>
                    <a:pt x="0" y="1061"/>
                  </a:moveTo>
                  <a:cubicBezTo>
                    <a:pt x="0" y="475"/>
                    <a:pt x="475" y="0"/>
                    <a:pt x="1061" y="0"/>
                  </a:cubicBezTo>
                  <a:lnTo>
                    <a:pt x="1061" y="0"/>
                  </a:lnTo>
                  <a:lnTo>
                    <a:pt x="1061" y="0"/>
                  </a:lnTo>
                  <a:lnTo>
                    <a:pt x="1061" y="0"/>
                  </a:lnTo>
                  <a:cubicBezTo>
                    <a:pt x="1647" y="0"/>
                    <a:pt x="2122" y="475"/>
                    <a:pt x="2122" y="1061"/>
                  </a:cubicBezTo>
                  <a:lnTo>
                    <a:pt x="2122" y="1061"/>
                  </a:lnTo>
                  <a:cubicBezTo>
                    <a:pt x="2122" y="1061"/>
                    <a:pt x="2122" y="1061"/>
                    <a:pt x="2122" y="1061"/>
                  </a:cubicBezTo>
                  <a:lnTo>
                    <a:pt x="2122" y="1061"/>
                  </a:lnTo>
                  <a:lnTo>
                    <a:pt x="2122" y="1061"/>
                  </a:lnTo>
                  <a:lnTo>
                    <a:pt x="2122" y="1061"/>
                  </a:lnTo>
                  <a:cubicBezTo>
                    <a:pt x="2122" y="1647"/>
                    <a:pt x="1647" y="2122"/>
                    <a:pt x="1061" y="2122"/>
                  </a:cubicBezTo>
                  <a:lnTo>
                    <a:pt x="1061" y="2122"/>
                  </a:lnTo>
                  <a:lnTo>
                    <a:pt x="1061" y="2122"/>
                  </a:lnTo>
                  <a:lnTo>
                    <a:pt x="1061" y="2122"/>
                  </a:lnTo>
                  <a:cubicBezTo>
                    <a:pt x="475" y="2122"/>
                    <a:pt x="0" y="1647"/>
                    <a:pt x="0" y="1061"/>
                  </a:cubicBezTo>
                  <a:lnTo>
                    <a:pt x="0" y="1061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3" name="path"/>
            <p:cNvSpPr/>
            <p:nvPr/>
          </p:nvSpPr>
          <p:spPr>
            <a:xfrm>
              <a:off x="356399" y="396096"/>
              <a:ext cx="635177" cy="555780"/>
            </a:xfrm>
            <a:custGeom>
              <a:rect l="0" t="0" r="0" b="0"/>
              <a:pathLst>
                <a:path w="1000" h="875">
                  <a:moveTo>
                    <a:pt x="0" y="625"/>
                  </a:moveTo>
                  <a:lnTo>
                    <a:pt x="500" y="750"/>
                  </a:lnTo>
                  <a:lnTo>
                    <a:pt x="1000" y="625"/>
                  </a:lnTo>
                  <a:lnTo>
                    <a:pt x="1000" y="750"/>
                  </a:lnTo>
                  <a:lnTo>
                    <a:pt x="500" y="875"/>
                  </a:lnTo>
                  <a:lnTo>
                    <a:pt x="0" y="750"/>
                  </a:lnTo>
                  <a:lnTo>
                    <a:pt x="0" y="625"/>
                  </a:lnTo>
                  <a:close/>
                  <a:moveTo>
                    <a:pt x="0" y="375"/>
                  </a:moveTo>
                  <a:lnTo>
                    <a:pt x="500" y="500"/>
                  </a:lnTo>
                  <a:lnTo>
                    <a:pt x="1000" y="375"/>
                  </a:lnTo>
                  <a:lnTo>
                    <a:pt x="1000" y="500"/>
                  </a:lnTo>
                  <a:lnTo>
                    <a:pt x="500" y="625"/>
                  </a:lnTo>
                  <a:lnTo>
                    <a:pt x="0" y="500"/>
                  </a:lnTo>
                  <a:lnTo>
                    <a:pt x="0" y="375"/>
                  </a:lnTo>
                  <a:close/>
                  <a:moveTo>
                    <a:pt x="0" y="125"/>
                  </a:moveTo>
                  <a:lnTo>
                    <a:pt x="500" y="0"/>
                  </a:lnTo>
                  <a:lnTo>
                    <a:pt x="1000" y="125"/>
                  </a:lnTo>
                  <a:lnTo>
                    <a:pt x="1000" y="250"/>
                  </a:lnTo>
                  <a:lnTo>
                    <a:pt x="500" y="375"/>
                  </a:lnTo>
                  <a:lnTo>
                    <a:pt x="0" y="25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69631" y="2076769"/>
            <a:ext cx="1303225" cy="1303226"/>
            <a:chExt cx="1303225" cy="1303226"/>
          </a:xfrm>
        </p:grpSpPr>
        <p:sp>
          <p:nvSpPr>
            <p:cNvPr id="254" name="path"/>
            <p:cNvSpPr/>
            <p:nvPr/>
          </p:nvSpPr>
          <p:spPr>
            <a:xfrm>
              <a:off x="0" y="0"/>
              <a:ext cx="1303225" cy="1303226"/>
            </a:xfrm>
            <a:custGeom>
              <a:rect l="0" t="0" r="0" b="0"/>
              <a:pathLst>
                <a:path w="2052" h="2052">
                  <a:moveTo>
                    <a:pt x="0" y="1026"/>
                  </a:moveTo>
                  <a:cubicBezTo>
                    <a:pt x="0" y="459"/>
                    <a:pt x="459" y="0"/>
                    <a:pt x="1026" y="0"/>
                  </a:cubicBez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cubicBezTo>
                    <a:pt x="1592" y="0"/>
                    <a:pt x="2052" y="459"/>
                    <a:pt x="2052" y="1026"/>
                  </a:cubicBezTo>
                  <a:lnTo>
                    <a:pt x="2052" y="1026"/>
                  </a:lnTo>
                  <a:cubicBezTo>
                    <a:pt x="2052" y="1026"/>
                    <a:pt x="2052" y="1026"/>
                    <a:pt x="2052" y="1026"/>
                  </a:cubicBezTo>
                  <a:lnTo>
                    <a:pt x="2052" y="1026"/>
                  </a:lnTo>
                  <a:lnTo>
                    <a:pt x="2052" y="1026"/>
                  </a:lnTo>
                  <a:lnTo>
                    <a:pt x="2052" y="1026"/>
                  </a:lnTo>
                  <a:cubicBezTo>
                    <a:pt x="2052" y="1592"/>
                    <a:pt x="1592" y="2052"/>
                    <a:pt x="1026" y="2052"/>
                  </a:cubicBezTo>
                  <a:lnTo>
                    <a:pt x="1026" y="2052"/>
                  </a:lnTo>
                  <a:lnTo>
                    <a:pt x="1026" y="2052"/>
                  </a:lnTo>
                  <a:lnTo>
                    <a:pt x="1026" y="2052"/>
                  </a:lnTo>
                  <a:cubicBezTo>
                    <a:pt x="459" y="2052"/>
                    <a:pt x="0" y="1592"/>
                    <a:pt x="0" y="1026"/>
                  </a:cubicBezTo>
                  <a:lnTo>
                    <a:pt x="0" y="1026"/>
                  </a:lnTo>
                  <a:close/>
                </a:path>
              </a:pathLst>
            </a:custGeom>
            <a:solidFill>
              <a:srgbClr val="38B52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5" name="path"/>
            <p:cNvSpPr/>
            <p:nvPr/>
          </p:nvSpPr>
          <p:spPr>
            <a:xfrm>
              <a:off x="324819" y="324819"/>
              <a:ext cx="653588" cy="653588"/>
            </a:xfrm>
            <a:custGeom>
              <a:rect l="0" t="0" r="0" b="0"/>
              <a:pathLst>
                <a:path w="1029" h="1029">
                  <a:moveTo>
                    <a:pt x="1029" y="577"/>
                  </a:moveTo>
                  <a:lnTo>
                    <a:pt x="1029" y="449"/>
                  </a:lnTo>
                  <a:lnTo>
                    <a:pt x="875" y="385"/>
                  </a:lnTo>
                  <a:lnTo>
                    <a:pt x="875" y="385"/>
                  </a:lnTo>
                  <a:cubicBezTo>
                    <a:pt x="871" y="373"/>
                    <a:pt x="866" y="361"/>
                    <a:pt x="861" y="350"/>
                  </a:cubicBezTo>
                  <a:lnTo>
                    <a:pt x="861" y="350"/>
                  </a:lnTo>
                  <a:lnTo>
                    <a:pt x="923" y="195"/>
                  </a:lnTo>
                  <a:lnTo>
                    <a:pt x="832" y="104"/>
                  </a:lnTo>
                  <a:lnTo>
                    <a:pt x="679" y="167"/>
                  </a:lnTo>
                  <a:lnTo>
                    <a:pt x="679" y="167"/>
                  </a:lnTo>
                  <a:cubicBezTo>
                    <a:pt x="667" y="161"/>
                    <a:pt x="655" y="157"/>
                    <a:pt x="643" y="152"/>
                  </a:cubicBezTo>
                  <a:lnTo>
                    <a:pt x="643" y="152"/>
                  </a:lnTo>
                  <a:lnTo>
                    <a:pt x="577" y="0"/>
                  </a:lnTo>
                  <a:lnTo>
                    <a:pt x="449" y="0"/>
                  </a:lnTo>
                  <a:lnTo>
                    <a:pt x="385" y="152"/>
                  </a:lnTo>
                  <a:lnTo>
                    <a:pt x="385" y="152"/>
                  </a:lnTo>
                  <a:cubicBezTo>
                    <a:pt x="372" y="156"/>
                    <a:pt x="360" y="161"/>
                    <a:pt x="348" y="167"/>
                  </a:cubicBezTo>
                  <a:lnTo>
                    <a:pt x="348" y="167"/>
                  </a:lnTo>
                  <a:lnTo>
                    <a:pt x="195" y="105"/>
                  </a:lnTo>
                  <a:lnTo>
                    <a:pt x="104" y="196"/>
                  </a:lnTo>
                  <a:lnTo>
                    <a:pt x="166" y="348"/>
                  </a:lnTo>
                  <a:lnTo>
                    <a:pt x="166" y="348"/>
                  </a:lnTo>
                  <a:cubicBezTo>
                    <a:pt x="160" y="360"/>
                    <a:pt x="155" y="373"/>
                    <a:pt x="151" y="386"/>
                  </a:cubicBezTo>
                  <a:lnTo>
                    <a:pt x="151" y="386"/>
                  </a:lnTo>
                  <a:lnTo>
                    <a:pt x="0" y="451"/>
                  </a:lnTo>
                  <a:lnTo>
                    <a:pt x="0" y="579"/>
                  </a:lnTo>
                  <a:lnTo>
                    <a:pt x="151" y="643"/>
                  </a:lnTo>
                  <a:lnTo>
                    <a:pt x="151" y="643"/>
                  </a:lnTo>
                  <a:cubicBezTo>
                    <a:pt x="156" y="656"/>
                    <a:pt x="161" y="668"/>
                    <a:pt x="167" y="681"/>
                  </a:cubicBezTo>
                  <a:lnTo>
                    <a:pt x="167" y="681"/>
                  </a:lnTo>
                  <a:lnTo>
                    <a:pt x="105" y="833"/>
                  </a:lnTo>
                  <a:lnTo>
                    <a:pt x="196" y="924"/>
                  </a:lnTo>
                  <a:lnTo>
                    <a:pt x="348" y="862"/>
                  </a:lnTo>
                  <a:lnTo>
                    <a:pt x="348" y="862"/>
                  </a:lnTo>
                  <a:cubicBezTo>
                    <a:pt x="360" y="867"/>
                    <a:pt x="373" y="872"/>
                    <a:pt x="386" y="877"/>
                  </a:cubicBezTo>
                  <a:lnTo>
                    <a:pt x="386" y="877"/>
                  </a:lnTo>
                  <a:lnTo>
                    <a:pt x="451" y="1029"/>
                  </a:lnTo>
                  <a:lnTo>
                    <a:pt x="579" y="1029"/>
                  </a:lnTo>
                  <a:lnTo>
                    <a:pt x="643" y="876"/>
                  </a:lnTo>
                  <a:lnTo>
                    <a:pt x="643" y="876"/>
                  </a:lnTo>
                  <a:cubicBezTo>
                    <a:pt x="655" y="871"/>
                    <a:pt x="667" y="866"/>
                    <a:pt x="679" y="861"/>
                  </a:cubicBezTo>
                  <a:lnTo>
                    <a:pt x="679" y="861"/>
                  </a:lnTo>
                  <a:lnTo>
                    <a:pt x="833" y="923"/>
                  </a:lnTo>
                  <a:lnTo>
                    <a:pt x="924" y="832"/>
                  </a:lnTo>
                  <a:lnTo>
                    <a:pt x="861" y="678"/>
                  </a:lnTo>
                  <a:lnTo>
                    <a:pt x="861" y="678"/>
                  </a:lnTo>
                  <a:cubicBezTo>
                    <a:pt x="866" y="667"/>
                    <a:pt x="871" y="655"/>
                    <a:pt x="875" y="643"/>
                  </a:cubicBezTo>
                  <a:lnTo>
                    <a:pt x="875" y="643"/>
                  </a:lnTo>
                  <a:lnTo>
                    <a:pt x="1029" y="577"/>
                  </a:lnTo>
                  <a:close/>
                  <a:moveTo>
                    <a:pt x="513" y="707"/>
                  </a:moveTo>
                  <a:cubicBezTo>
                    <a:pt x="407" y="707"/>
                    <a:pt x="320" y="621"/>
                    <a:pt x="320" y="514"/>
                  </a:cubicBezTo>
                  <a:lnTo>
                    <a:pt x="320" y="514"/>
                  </a:lnTo>
                  <a:cubicBezTo>
                    <a:pt x="320" y="408"/>
                    <a:pt x="407" y="321"/>
                    <a:pt x="513" y="321"/>
                  </a:cubicBezTo>
                  <a:lnTo>
                    <a:pt x="513" y="321"/>
                  </a:lnTo>
                  <a:cubicBezTo>
                    <a:pt x="620" y="321"/>
                    <a:pt x="706" y="408"/>
                    <a:pt x="706" y="514"/>
                  </a:cubicBezTo>
                  <a:lnTo>
                    <a:pt x="706" y="514"/>
                  </a:lnTo>
                  <a:cubicBezTo>
                    <a:pt x="706" y="621"/>
                    <a:pt x="620" y="707"/>
                    <a:pt x="513" y="70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1121" y="2280467"/>
            <a:ext cx="3506743" cy="76200"/>
          </a:xfrm>
          <a:prstGeom prst="rect">
            <a:avLst/>
          </a:prstGeom>
        </p:spPr>
      </p:pic>
      <p:pic>
        <p:nvPicPr>
          <p:cNvPr id="257" name="picture 2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78683" y="2280467"/>
            <a:ext cx="3506742" cy="76200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6496361" y="1758968"/>
            <a:ext cx="1045210" cy="3060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1283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Microsoft YaHei" altLang="Microsoft YaHei" sz="2000"/>
          </a:p>
        </p:txBody>
      </p:sp>
      <p:sp>
        <p:nvSpPr>
          <p:cNvPr id="259" name="textbox 259"/>
          <p:cNvSpPr/>
          <p:nvPr/>
        </p:nvSpPr>
        <p:spPr>
          <a:xfrm>
            <a:off x="2078541" y="1758713"/>
            <a:ext cx="1045210" cy="3041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131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</a:t>
            </a:r>
            <a:endParaRPr lang="Microsoft YaHei" altLang="Microsoft YaHei" sz="20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1" name="textbox 261"/>
          <p:cNvSpPr/>
          <p:nvPr/>
        </p:nvSpPr>
        <p:spPr>
          <a:xfrm>
            <a:off x="1208595" y="1119304"/>
            <a:ext cx="4688204" cy="47891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39903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59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1142"/>
              </a:spcBef>
            </a:pPr>
            <a:r>
              <a:rPr sz="3800" spc="2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生产技术与设备</a:t>
            </a:r>
            <a:r>
              <a:rPr sz="3800" spc="0">
                <a:ln w="95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835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</a:t>
            </a:r>
            <a:endParaRPr lang="Microsoft YaHei" altLang="Microsoft YaHei" sz="38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4000"/>
              </a:lnSpc>
            </a:pPr>
            <a:endParaRPr lang="Arial" altLang="Arial" sz="1000"/>
          </a:p>
          <a:p>
            <a:pPr algn="l" rtl="0" eaLnBrk="0">
              <a:lnSpc>
                <a:spcPct val="100000"/>
              </a:lnSpc>
            </a:pPr>
            <a:endParaRPr lang="Arial" altLang="Arial" sz="1900"/>
          </a:p>
          <a:p>
            <a:pPr marL="41846" algn="l" rtl="0" eaLnBrk="0">
              <a:lnSpc>
                <a:spcPct val="85000"/>
              </a:lnSpc>
              <a:spcBef>
                <a:spcPts val="4"/>
              </a:spcBef>
            </a:pPr>
            <a:r>
              <a:rPr sz="7600" spc="29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CHAPTE</a:t>
            </a:r>
            <a:r>
              <a:rPr sz="7600" spc="28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89D77F">
                    <a:alpha val="25098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3" name="textbox 263"/>
          <p:cNvSpPr/>
          <p:nvPr/>
        </p:nvSpPr>
        <p:spPr>
          <a:xfrm>
            <a:off x="6186458" y="1759885"/>
            <a:ext cx="5513070" cy="40278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249"/>
              </a:lnSpc>
            </a:pPr>
            <a:endParaRPr lang="Arial" altLang="Arial" sz="100"/>
          </a:p>
          <a:p>
            <a:pPr marL="14181" algn="l" rtl="0" eaLnBrk="0">
              <a:lnSpc>
                <a:spcPct val="91000"/>
              </a:lnSpc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原料选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择与预处理</a:t>
            </a:r>
            <a:endParaRPr lang="Microsoft YaHei" altLang="Microsoft YaHei" sz="1600"/>
          </a:p>
          <a:p>
            <a:pPr algn="l" rtl="0" eaLnBrk="0">
              <a:lnSpc>
                <a:spcPct val="116000"/>
              </a:lnSpc>
            </a:pPr>
            <a:endParaRPr lang="Arial" altLang="Arial" sz="1000"/>
          </a:p>
          <a:p>
            <a:pPr marL="14223" algn="l" rtl="0" eaLnBrk="0">
              <a:lnSpc>
                <a:spcPct val="91000"/>
              </a:lnSpc>
              <a:spcBef>
                <a:spcPts val="459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高品质羊毛、兔毛等原料，通过物理和化学方法进行预处</a:t>
            </a:r>
            <a:endParaRPr lang="Microsoft YaHei" altLang="Microsoft YaHei" sz="1500"/>
          </a:p>
          <a:p>
            <a:pPr marL="13271" algn="l" rtl="0" eaLnBrk="0">
              <a:lnSpc>
                <a:spcPct val="91000"/>
              </a:lnSpc>
              <a:spcBef>
                <a:spcPts val="1062"/>
              </a:spcBef>
            </a:pP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理，提高纤维性能和可纺性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8000"/>
              </a:lnSpc>
            </a:pPr>
            <a:endParaRPr lang="Arial" altLang="Arial" sz="1000"/>
          </a:p>
          <a:p>
            <a:pPr marL="14385" algn="l" rtl="0" eaLnBrk="0">
              <a:lnSpc>
                <a:spcPct val="91000"/>
              </a:lnSpc>
              <a:spcBef>
                <a:spcPts val="482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纺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纱工艺优化</a:t>
            </a:r>
            <a:endParaRPr lang="Microsoft YaHei" altLang="Microsoft YaHei" sz="1600"/>
          </a:p>
          <a:p>
            <a:pPr algn="l" rtl="0" eaLnBrk="0">
              <a:lnSpc>
                <a:spcPct val="124000"/>
              </a:lnSpc>
            </a:pPr>
            <a:endParaRPr lang="Arial" altLang="Arial" sz="1000"/>
          </a:p>
          <a:p>
            <a:pPr marL="14414" algn="l" rtl="0" eaLnBrk="0">
              <a:lnSpc>
                <a:spcPct val="91000"/>
              </a:lnSpc>
              <a:spcBef>
                <a:spcPts val="45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新型纺纱技术，如紧密纺、赛络纺等，提高纱线质量和生</a:t>
            </a:r>
            <a:endParaRPr lang="Microsoft YaHei" altLang="Microsoft YaHei" sz="1500"/>
          </a:p>
          <a:p>
            <a:pPr marL="14414" algn="l" rtl="0" eaLnBrk="0">
              <a:lnSpc>
                <a:spcPct val="97000"/>
              </a:lnSpc>
              <a:spcBef>
                <a:spcPts val="1060"/>
              </a:spcBef>
            </a:pPr>
            <a:r>
              <a:rPr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产效率。</a:t>
            </a:r>
            <a:endParaRPr lang="Microsoft YaHei" altLang="Microsoft YaHei" sz="14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marL="14997" algn="l" rtl="0" eaLnBrk="0">
              <a:lnSpc>
                <a:spcPct val="92000"/>
              </a:lnSpc>
              <a:spcBef>
                <a:spcPts val="490"/>
              </a:spcBef>
            </a:pPr>
            <a:r>
              <a:rPr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</a:t>
            </a:r>
            <a:r>
              <a:rPr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造工艺改进</a:t>
            </a:r>
            <a:endParaRPr lang="Microsoft YaHei" altLang="Microsoft YaHei" sz="1600"/>
          </a:p>
          <a:p>
            <a:pPr algn="l" rtl="0" eaLnBrk="0">
              <a:lnSpc>
                <a:spcPct val="131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应用先进的织造设备和工艺，提高织物密度、匀整度和生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效率。</a:t>
            </a:r>
            <a:endParaRPr lang="Microsoft YaHei" altLang="Microsoft YaHei" sz="1500"/>
          </a:p>
        </p:txBody>
      </p:sp>
      <p:sp>
        <p:nvSpPr>
          <p:cNvPr id="264" name="textbox 264"/>
          <p:cNvSpPr/>
          <p:nvPr/>
        </p:nvSpPr>
        <p:spPr>
          <a:xfrm>
            <a:off x="442263" y="318468"/>
            <a:ext cx="4599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041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传统毛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纺工艺改进方向</a:t>
            </a:r>
            <a:endParaRPr lang="Microsoft YaHei" altLang="Microsoft YaHei" sz="3000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6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285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6" name="textbox 286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algn="l" rtl="0" eaLnBrk="0">
                <a:lnSpc>
                  <a:spcPct val="131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287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8" name="textbox 288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289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0" name="textbox 290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5742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1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85412" y="1513148"/>
            <a:ext cx="3524853" cy="3532307"/>
          </a:xfrm>
          <a:prstGeom prst="rect">
            <a:avLst/>
          </a:prstGeom>
        </p:spPr>
      </p:pic>
      <p:pic>
        <p:nvPicPr>
          <p:cNvPr id="293" name="picture 2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60671" y="3426078"/>
            <a:ext cx="2699189" cy="2719784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528696" y="2245504"/>
            <a:ext cx="2844800" cy="13417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8702"/>
              </a:lnSpc>
            </a:pPr>
            <a:endParaRPr lang="Arial" altLang="Arial" sz="100"/>
          </a:p>
          <a:p>
            <a:pPr marL="933368" algn="l" rtl="0" eaLnBrk="0">
              <a:lnSpc>
                <a:spcPct val="92000"/>
              </a:lnSpc>
            </a:pPr>
            <a:r>
              <a:rPr sz="23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自动化生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产线</a:t>
            </a:r>
            <a:endParaRPr lang="Microsoft YaHei" altLang="Microsoft YaHei" sz="2300"/>
          </a:p>
          <a:p>
            <a:pPr algn="l" rtl="0" eaLnBrk="0">
              <a:lnSpc>
                <a:spcPct val="121000"/>
              </a:lnSpc>
            </a:pPr>
            <a:endParaRPr lang="Arial" altLang="Arial" sz="1000"/>
          </a:p>
          <a:p>
            <a:pPr marL="12890" algn="l" rtl="0" eaLnBrk="0">
              <a:lnSpc>
                <a:spcPct val="91000"/>
              </a:lnSpc>
              <a:spcBef>
                <a:spcPts val="454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工业机器人、自动化生产线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400"/>
          </a:p>
          <a:p>
            <a:pPr marL="2299842" indent="-2287142" algn="l" rtl="0" eaLnBrk="0">
              <a:lnSpc>
                <a:spcPct val="116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实现生产过程的自动化和智   </a:t>
            </a:r>
            <a:r>
              <a:rPr sz="12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能化</a:t>
            </a:r>
            <a:r>
              <a:rPr sz="12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200"/>
          </a:p>
        </p:txBody>
      </p:sp>
      <p:sp>
        <p:nvSpPr>
          <p:cNvPr id="295" name="textbox 295"/>
          <p:cNvSpPr/>
          <p:nvPr/>
        </p:nvSpPr>
        <p:spPr>
          <a:xfrm>
            <a:off x="8723872" y="4338700"/>
            <a:ext cx="2882264" cy="13188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2642"/>
              </a:lnSpc>
            </a:pPr>
            <a:endParaRPr lang="Arial" altLang="Arial" sz="100"/>
          </a:p>
          <a:p>
            <a:pPr marL="18138" algn="l" rtl="0" eaLnBrk="0">
              <a:lnSpc>
                <a:spcPct val="92000"/>
              </a:lnSpc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智能化纺织机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械</a:t>
            </a:r>
            <a:endParaRPr lang="Microsoft YaHei" altLang="Microsoft YaHei" sz="2300"/>
          </a:p>
          <a:p>
            <a:pPr algn="l" rtl="0" eaLnBrk="0">
              <a:lnSpc>
                <a:spcPct val="102000"/>
              </a:lnSpc>
            </a:pPr>
            <a:endParaRPr lang="Arial" altLang="Arial" sz="900"/>
          </a:p>
          <a:p>
            <a:pPr algn="l" rtl="0" eaLnBrk="0">
              <a:lnSpc>
                <a:spcPct val="6150"/>
              </a:lnSpc>
            </a:pPr>
            <a:endParaRPr lang="Arial" altLang="Arial" sz="100"/>
          </a:p>
          <a:p>
            <a:pPr marL="14414" indent="-1714" algn="l" rtl="0" eaLnBrk="0">
              <a:lnSpc>
                <a:spcPct val="121000"/>
              </a:lnSpc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应用先进的传感器、控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系统等，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纺织机械的智能化水平，实现 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自适应控制、远程监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等功能。</a:t>
            </a:r>
            <a:endParaRPr lang="Microsoft YaHei" altLang="Microsoft YaHei" sz="1500"/>
          </a:p>
        </p:txBody>
      </p:sp>
      <p:sp>
        <p:nvSpPr>
          <p:cNvPr id="296" name="textbox 296"/>
          <p:cNvSpPr/>
          <p:nvPr/>
        </p:nvSpPr>
        <p:spPr>
          <a:xfrm>
            <a:off x="7403117" y="1532368"/>
            <a:ext cx="3036570" cy="10452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855"/>
              </a:lnSpc>
            </a:pPr>
            <a:endParaRPr lang="Arial" altLang="Arial" sz="100"/>
          </a:p>
          <a:p>
            <a:pPr marL="14299" algn="l" rtl="0" eaLnBrk="0">
              <a:lnSpc>
                <a:spcPct val="91000"/>
              </a:lnSpc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数字化生产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</a:t>
            </a:r>
            <a:endParaRPr lang="Microsoft YaHei" altLang="Microsoft YaHei" sz="2300"/>
          </a:p>
          <a:p>
            <a:pPr algn="l" rtl="0" eaLnBrk="0">
              <a:lnSpc>
                <a:spcPct val="103000"/>
              </a:lnSpc>
            </a:pPr>
            <a:endParaRPr lang="Arial" altLang="Arial" sz="900"/>
          </a:p>
          <a:p>
            <a:pPr algn="l" rtl="0" eaLnBrk="0">
              <a:lnSpc>
                <a:spcPct val="6824"/>
              </a:lnSpc>
            </a:pPr>
            <a:endParaRPr lang="Arial" altLang="Arial" sz="100"/>
          </a:p>
          <a:p>
            <a:pPr marL="15367" indent="-2667" algn="l" rtl="0" eaLnBrk="0">
              <a:lnSpc>
                <a:spcPct val="122000"/>
              </a:lnSpc>
            </a:pPr>
            <a:r>
              <a:rPr sz="15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应用MES、  E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15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等数字化管理系统，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实现生产计划的制定、执行和监控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297" name="textbox 297"/>
          <p:cNvSpPr/>
          <p:nvPr/>
        </p:nvSpPr>
        <p:spPr>
          <a:xfrm>
            <a:off x="442263" y="318468"/>
            <a:ext cx="4980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4225"/>
              </a:tabLst>
            </a:pPr>
            <a:r>
              <a:rPr sz="3000" spc="0"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智能化生产技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术应用现状</a:t>
            </a:r>
            <a:endParaRPr lang="Microsoft YaHei" altLang="Microsoft YaHei" sz="3000"/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29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3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19" name="picture 3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95996" y="1153981"/>
            <a:ext cx="5194483" cy="5194482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1098231" y="378266"/>
            <a:ext cx="4368800" cy="52273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965"/>
              </a:lnSpc>
            </a:pPr>
            <a:endParaRPr lang="Arial" altLang="Arial" sz="100"/>
          </a:p>
          <a:p>
            <a:pPr marL="128056" algn="l" rtl="0" eaLnBrk="0">
              <a:lnSpc>
                <a:spcPct val="91000"/>
              </a:lnSpc>
            </a:pP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节能环保型设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备推广情况</a:t>
            </a:r>
            <a:endParaRPr lang="Microsoft YaHei" altLang="Microsoft YaHei" sz="3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algn="l" rtl="0" eaLnBrk="0">
              <a:lnSpc>
                <a:spcPct val="114000"/>
              </a:lnSpc>
            </a:pPr>
            <a:endParaRPr lang="Arial" altLang="Arial" sz="1000"/>
          </a:p>
          <a:p>
            <a:pPr marL="16614" algn="l" rtl="0" eaLnBrk="0">
              <a:lnSpc>
                <a:spcPct val="92000"/>
              </a:lnSpc>
              <a:spcBef>
                <a:spcPts val="690"/>
              </a:spcBef>
            </a:pP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高效节能设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备</a:t>
            </a:r>
            <a:endParaRPr lang="Microsoft YaHei" altLang="Microsoft YaHei" sz="2300"/>
          </a:p>
          <a:p>
            <a:pPr marL="13461" indent="-571" algn="l" rtl="0" eaLnBrk="0">
              <a:lnSpc>
                <a:spcPct val="122000"/>
              </a:lnSpc>
              <a:spcBef>
                <a:spcPts val="1212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高效电机、变频器等节能技术，降低设备运      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行能耗。</a:t>
            </a:r>
            <a:endParaRPr lang="Microsoft YaHei" altLang="Microsoft YaHei" sz="15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7000"/>
              </a:lnSpc>
            </a:pPr>
            <a:endParaRPr lang="Arial" altLang="Arial" sz="1000"/>
          </a:p>
          <a:p>
            <a:pPr algn="l" rtl="0" eaLnBrk="0">
              <a:lnSpc>
                <a:spcPct val="108000"/>
              </a:lnSpc>
            </a:pPr>
            <a:endParaRPr lang="Arial" altLang="Arial" sz="1000"/>
          </a:p>
          <a:p>
            <a:pPr marL="14843" algn="l" rtl="0" eaLnBrk="0">
              <a:lnSpc>
                <a:spcPct val="91000"/>
              </a:lnSpc>
              <a:spcBef>
                <a:spcPts val="691"/>
              </a:spcBef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废弃物回</a:t>
            </a:r>
            <a:r>
              <a:rPr sz="2300" spc="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</a:t>
            </a:r>
            <a:endParaRPr lang="Microsoft YaHei" altLang="Microsoft YaHei" sz="2300"/>
          </a:p>
          <a:p>
            <a:pPr marL="13080" indent="-190" algn="l" rtl="0" eaLnBrk="0">
              <a:lnSpc>
                <a:spcPct val="122000"/>
              </a:lnSpc>
              <a:spcBef>
                <a:spcPts val="1215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对生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产过程中的废弃物进行回收利用，减少资源   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浪费和环境污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  <a:p>
            <a:pPr algn="l" rtl="0" eaLnBrk="0">
              <a:lnSpc>
                <a:spcPct val="112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algn="l" rtl="0" eaLnBrk="0">
              <a:lnSpc>
                <a:spcPct val="113000"/>
              </a:lnSpc>
            </a:pPr>
            <a:endParaRPr lang="Arial" altLang="Arial" sz="1000"/>
          </a:p>
          <a:p>
            <a:pPr marL="14252" algn="l" rtl="0" eaLnBrk="0">
              <a:lnSpc>
                <a:spcPct val="92000"/>
              </a:lnSpc>
              <a:spcBef>
                <a:spcPts val="701"/>
              </a:spcBef>
            </a:pPr>
            <a:r>
              <a:rPr sz="2300" spc="3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环保型染料</a:t>
            </a:r>
            <a:r>
              <a:rPr sz="2300" spc="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23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45AE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助剂</a:t>
            </a:r>
            <a:endParaRPr lang="Microsoft YaHei" altLang="Microsoft YaHei" sz="2300"/>
          </a:p>
          <a:p>
            <a:pPr algn="l" rtl="0" eaLnBrk="0">
              <a:lnSpc>
                <a:spcPct val="111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3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选用环保型染料和助剂，减少废水排放和环境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污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染。</a:t>
            </a:r>
            <a:endParaRPr lang="Microsoft YaHei" altLang="Microsoft YaHei" sz="1500"/>
          </a:p>
        </p:txBody>
      </p:sp>
      <p:sp>
        <p:nvSpPr>
          <p:cNvPr id="321" name="path"/>
          <p:cNvSpPr/>
          <p:nvPr/>
        </p:nvSpPr>
        <p:spPr>
          <a:xfrm>
            <a:off x="763828" y="1628257"/>
            <a:ext cx="230515" cy="230516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2" name="path"/>
          <p:cNvSpPr/>
          <p:nvPr/>
        </p:nvSpPr>
        <p:spPr>
          <a:xfrm>
            <a:off x="763828" y="3237600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3" name="path"/>
          <p:cNvSpPr/>
          <p:nvPr/>
        </p:nvSpPr>
        <p:spPr>
          <a:xfrm>
            <a:off x="763828" y="4874037"/>
            <a:ext cx="230515" cy="230515"/>
          </a:xfrm>
          <a:custGeom>
            <a:rect l="0" t="0" r="0" b="0"/>
            <a:pathLst>
              <a:path w="363" h="363">
                <a:moveTo>
                  <a:pt x="0" y="181"/>
                </a:moveTo>
                <a:cubicBezTo>
                  <a:pt x="0" y="81"/>
                  <a:pt x="81" y="0"/>
                  <a:pt x="181" y="0"/>
                </a:cubicBezTo>
                <a:lnTo>
                  <a:pt x="181" y="0"/>
                </a:lnTo>
                <a:lnTo>
                  <a:pt x="181" y="0"/>
                </a:lnTo>
                <a:lnTo>
                  <a:pt x="181" y="0"/>
                </a:lnTo>
                <a:cubicBezTo>
                  <a:pt x="281" y="0"/>
                  <a:pt x="363" y="81"/>
                  <a:pt x="363" y="181"/>
                </a:cubicBezTo>
                <a:lnTo>
                  <a:pt x="363" y="181"/>
                </a:lnTo>
                <a:cubicBezTo>
                  <a:pt x="363" y="181"/>
                  <a:pt x="363" y="181"/>
                  <a:pt x="363" y="181"/>
                </a:cubicBezTo>
                <a:lnTo>
                  <a:pt x="363" y="181"/>
                </a:lnTo>
                <a:lnTo>
                  <a:pt x="363" y="181"/>
                </a:lnTo>
                <a:lnTo>
                  <a:pt x="363" y="181"/>
                </a:lnTo>
                <a:cubicBezTo>
                  <a:pt x="363" y="281"/>
                  <a:pt x="281" y="363"/>
                  <a:pt x="181" y="363"/>
                </a:cubicBezTo>
                <a:lnTo>
                  <a:pt x="181" y="363"/>
                </a:lnTo>
                <a:lnTo>
                  <a:pt x="181" y="363"/>
                </a:lnTo>
                <a:lnTo>
                  <a:pt x="181" y="363"/>
                </a:lnTo>
                <a:cubicBezTo>
                  <a:pt x="81" y="363"/>
                  <a:pt x="0" y="281"/>
                  <a:pt x="0" y="181"/>
                </a:cubicBezTo>
                <a:lnTo>
                  <a:pt x="0" y="181"/>
                </a:lnTo>
                <a:close/>
              </a:path>
            </a:pathLst>
          </a:custGeom>
          <a:solidFill>
            <a:srgbClr val="45AE3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454963" y="684488"/>
            <a:ext cx="515575" cy="86500"/>
            <a:chExt cx="515575" cy="86500"/>
          </a:xfrm>
        </p:grpSpPr>
        <p:sp>
          <p:nvSpPr>
            <p:cNvPr id="324" name="path"/>
            <p:cNvSpPr/>
            <p:nvPr/>
          </p:nvSpPr>
          <p:spPr>
            <a:xfrm>
              <a:off x="0" y="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5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6" name="path"/>
            <p:cNvSpPr/>
            <p:nvPr/>
          </p:nvSpPr>
          <p:spPr>
            <a:xfrm>
              <a:off x="234161" y="829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7" name="path"/>
            <p:cNvSpPr/>
            <p:nvPr/>
          </p:nvSpPr>
          <p:spPr>
            <a:xfrm>
              <a:off x="344804" y="1726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8" name="path"/>
            <p:cNvSpPr/>
            <p:nvPr/>
          </p:nvSpPr>
          <p:spPr>
            <a:xfrm>
              <a:off x="449981" y="1312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454963" y="331168"/>
            <a:ext cx="515575" cy="86499"/>
            <a:chExt cx="515575" cy="86499"/>
          </a:xfrm>
        </p:grpSpPr>
        <p:sp>
          <p:nvSpPr>
            <p:cNvPr id="32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1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2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3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454963" y="566715"/>
            <a:ext cx="515575" cy="86499"/>
            <a:chExt cx="515575" cy="86499"/>
          </a:xfrm>
        </p:grpSpPr>
        <p:sp>
          <p:nvSpPr>
            <p:cNvPr id="334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5" name="path"/>
            <p:cNvSpPr/>
            <p:nvPr/>
          </p:nvSpPr>
          <p:spPr>
            <a:xfrm>
              <a:off x="120085" y="657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6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7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8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454963" y="448941"/>
            <a:ext cx="515575" cy="86498"/>
            <a:chExt cx="515575" cy="86498"/>
          </a:xfrm>
        </p:grpSpPr>
        <p:sp>
          <p:nvSpPr>
            <p:cNvPr id="339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45AE3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0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45AE37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1" name="path"/>
            <p:cNvSpPr/>
            <p:nvPr/>
          </p:nvSpPr>
          <p:spPr>
            <a:xfrm>
              <a:off x="234161" y="8290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45AE37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2" name="path"/>
            <p:cNvSpPr/>
            <p:nvPr/>
          </p:nvSpPr>
          <p:spPr>
            <a:xfrm>
              <a:off x="344804" y="17260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45AE37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3" name="path"/>
            <p:cNvSpPr/>
            <p:nvPr/>
          </p:nvSpPr>
          <p:spPr>
            <a:xfrm>
              <a:off x="449981" y="13127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45AE37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https://d.book118.com/968040067043006044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2024-09-24T07:45:56.874</cp:lastPrinted>
  <dcterms:created xsi:type="dcterms:W3CDTF">2024-09-23T23:45:56Z</dcterms:created>
  <dcterms:modified xsi:type="dcterms:W3CDTF">2024-09-23T23:45:58Z</dcterms:modified>
</cp:coreProperties>
</file>