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78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27F4A-87A1-4065-9B48-4CA0B18BD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3B379-3513-491E-8486-7E0991126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EFE94-2BCF-4FB7-8DFF-10331D44A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FAFD9-D68B-4736-91C2-6A8742693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8CE04B-5590-4206-B519-2D0DB768E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A9C2BF-5A47-445B-B55E-D9F5CCA64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8C0F18-A7A5-4BE6-A52F-743B6DBF1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8E5B2-3384-4C52-91E3-8B66E8AD0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0A98F-8512-4252-8292-2C92F2A80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B9DB2-28F7-4157-A165-6348C4B08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A1FE9-E11A-4C31-8786-B3FAB4AFA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779" r:id="rId2"/>
    <p:sldLayoutId id="2147490780" r:id="rId3"/>
    <p:sldLayoutId id="2147490781" r:id="rId4"/>
    <p:sldLayoutId id="2147490782" r:id="rId5"/>
    <p:sldLayoutId id="2147490783" r:id="rId6"/>
    <p:sldLayoutId id="2147490784" r:id="rId7"/>
    <p:sldLayoutId id="2147490785" r:id="rId8"/>
    <p:sldLayoutId id="2147490786" r:id="rId9"/>
    <p:sldLayoutId id="2147490787" r:id="rId10"/>
    <p:sldLayoutId id="214749078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46142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眼科风赤疮痍（眼睑湿疹）中医诊疗方案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诊断依据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预防保健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治疗方案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疗效评估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诊断依据</a:t>
            </a:r>
            <a:endParaRPr lang="zh-CN" altLang="en-US"/>
          </a:p>
        </p:txBody>
      </p:sp>
      <p:sp>
        <p:nvSpPr>
          <p:cNvPr id="10488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症状描述</a:t>
            </a:r>
            <a:endParaRPr lang="zh-CN" altLang="en-US"/>
          </a:p>
        </p:txBody>
      </p:sp>
      <p:sp>
        <p:nvSpPr>
          <p:cNvPr id="1048932" name="弧形 58"/>
          <p:cNvSpPr/>
          <p:nvPr>
            <p:custDataLst>
              <p:tags r:id="rId2"/>
            </p:custDataLst>
          </p:nvPr>
        </p:nvSpPr>
        <p:spPr>
          <a:xfrm>
            <a:off x="8649475" y="2467045"/>
            <a:ext cx="2704950" cy="270495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椭圆 30"/>
          <p:cNvSpPr/>
          <p:nvPr>
            <p:custDataLst>
              <p:tags r:id="rId3"/>
            </p:custDataLst>
          </p:nvPr>
        </p:nvSpPr>
        <p:spPr>
          <a:xfrm>
            <a:off x="8864974" y="2681813"/>
            <a:ext cx="2274788" cy="227478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椭圆 31"/>
          <p:cNvSpPr/>
          <p:nvPr>
            <p:custDataLst>
              <p:tags r:id="rId4"/>
            </p:custDataLst>
          </p:nvPr>
        </p:nvSpPr>
        <p:spPr>
          <a:xfrm>
            <a:off x="9165211" y="2727105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正文"/>
          <p:cNvSpPr txBox="1"/>
          <p:nvPr>
            <p:custDataLst>
              <p:tags r:id="rId5"/>
            </p:custDataLst>
          </p:nvPr>
        </p:nvSpPr>
        <p:spPr>
          <a:xfrm>
            <a:off x="9217807" y="3338536"/>
            <a:ext cx="1568985" cy="10792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眼睑皮肤色素沉着、瘢痕形成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弧形 57"/>
          <p:cNvSpPr/>
          <p:nvPr>
            <p:custDataLst>
              <p:tags r:id="rId6"/>
            </p:custDataLst>
          </p:nvPr>
        </p:nvSpPr>
        <p:spPr>
          <a:xfrm>
            <a:off x="838200" y="2467045"/>
            <a:ext cx="2704950" cy="270495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椭圆 22"/>
          <p:cNvSpPr/>
          <p:nvPr>
            <p:custDataLst>
              <p:tags r:id="rId7"/>
            </p:custDataLst>
          </p:nvPr>
        </p:nvSpPr>
        <p:spPr>
          <a:xfrm>
            <a:off x="6948863" y="2681813"/>
            <a:ext cx="2274788" cy="227478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椭圆 23"/>
          <p:cNvSpPr/>
          <p:nvPr>
            <p:custDataLst>
              <p:tags r:id="rId8"/>
            </p:custDataLst>
          </p:nvPr>
        </p:nvSpPr>
        <p:spPr>
          <a:xfrm>
            <a:off x="7249100" y="2727105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正文"/>
          <p:cNvSpPr txBox="1"/>
          <p:nvPr>
            <p:custDataLst>
              <p:tags r:id="rId9"/>
            </p:custDataLst>
          </p:nvPr>
        </p:nvSpPr>
        <p:spPr>
          <a:xfrm>
            <a:off x="7301696" y="3338536"/>
            <a:ext cx="1568985" cy="10792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眼睑闭合不全、流泪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48" name="椭圆 24"/>
          <p:cNvSpPr/>
          <p:nvPr>
            <p:custDataLst>
              <p:tags r:id="rId10"/>
            </p:custDataLst>
          </p:nvPr>
        </p:nvSpPr>
        <p:spPr>
          <a:xfrm>
            <a:off x="5052476" y="2681813"/>
            <a:ext cx="2274788" cy="227478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椭圆 25"/>
          <p:cNvSpPr/>
          <p:nvPr>
            <p:custDataLst>
              <p:tags r:id="rId11"/>
            </p:custDataLst>
          </p:nvPr>
        </p:nvSpPr>
        <p:spPr>
          <a:xfrm>
            <a:off x="5353443" y="2727105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正文"/>
          <p:cNvSpPr txBox="1"/>
          <p:nvPr>
            <p:custDataLst>
              <p:tags r:id="rId12"/>
            </p:custDataLst>
          </p:nvPr>
        </p:nvSpPr>
        <p:spPr>
          <a:xfrm>
            <a:off x="5405309" y="3338536"/>
            <a:ext cx="1568985" cy="10792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眼睑边缘溃疡、糜烂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椭圆 7"/>
          <p:cNvSpPr/>
          <p:nvPr>
            <p:custDataLst>
              <p:tags r:id="rId13"/>
            </p:custDataLst>
          </p:nvPr>
        </p:nvSpPr>
        <p:spPr>
          <a:xfrm>
            <a:off x="3156819" y="2681813"/>
            <a:ext cx="2274788" cy="227478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椭圆 9"/>
          <p:cNvSpPr/>
          <p:nvPr>
            <p:custDataLst>
              <p:tags r:id="rId14"/>
            </p:custDataLst>
          </p:nvPr>
        </p:nvSpPr>
        <p:spPr>
          <a:xfrm>
            <a:off x="3457056" y="2727105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正文"/>
          <p:cNvSpPr txBox="1"/>
          <p:nvPr>
            <p:custDataLst>
              <p:tags r:id="rId15"/>
            </p:custDataLst>
          </p:nvPr>
        </p:nvSpPr>
        <p:spPr>
          <a:xfrm>
            <a:off x="3509652" y="3338536"/>
            <a:ext cx="1568985" cy="10792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眼睑皮肤粗糙、脱屑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60" name="椭圆 5"/>
          <p:cNvSpPr/>
          <p:nvPr>
            <p:custDataLst>
              <p:tags r:id="rId16"/>
            </p:custDataLst>
          </p:nvPr>
        </p:nvSpPr>
        <p:spPr>
          <a:xfrm>
            <a:off x="1045663" y="2681813"/>
            <a:ext cx="2274788" cy="227478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椭圆 4"/>
          <p:cNvSpPr/>
          <p:nvPr>
            <p:custDataLst>
              <p:tags r:id="rId17"/>
            </p:custDataLst>
          </p:nvPr>
        </p:nvSpPr>
        <p:spPr>
          <a:xfrm>
            <a:off x="1346631" y="2727105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正文"/>
          <p:cNvSpPr txBox="1"/>
          <p:nvPr>
            <p:custDataLst>
              <p:tags r:id="rId18"/>
            </p:custDataLst>
          </p:nvPr>
        </p:nvSpPr>
        <p:spPr>
          <a:xfrm>
            <a:off x="1398496" y="3338536"/>
            <a:ext cx="1568985" cy="10792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眼睑红肿、瘙痒、疼痛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病因分析</a:t>
            </a:r>
            <a:endParaRPr lang="zh-CN" altLang="en-US"/>
          </a:p>
        </p:txBody>
      </p:sp>
      <p:sp>
        <p:nvSpPr>
          <p:cNvPr id="1049002" name="正文"/>
          <p:cNvSpPr txBox="1"/>
          <p:nvPr>
            <p:custDataLst>
              <p:tags r:id="rId2"/>
            </p:custDataLst>
          </p:nvPr>
        </p:nvSpPr>
        <p:spPr>
          <a:xfrm>
            <a:off x="3369778" y="1460500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风热邪毒：外感风热，邪毒入侵，导致眼睑湿疹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正文"/>
          <p:cNvSpPr txBox="1"/>
          <p:nvPr>
            <p:custDataLst>
              <p:tags r:id="rId3"/>
            </p:custDataLst>
          </p:nvPr>
        </p:nvSpPr>
        <p:spPr>
          <a:xfrm>
            <a:off x="3369778" y="2259821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脾胃湿热：脾胃功能失调，湿热内生，导致眼睑湿疹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4"/>
            </p:custDataLst>
          </p:nvPr>
        </p:nvSpPr>
        <p:spPr>
          <a:xfrm>
            <a:off x="3369778" y="3059142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血热内盛：血热内盛，热毒外发，导致眼睑湿疹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5"/>
            </p:custDataLst>
          </p:nvPr>
        </p:nvSpPr>
        <p:spPr>
          <a:xfrm>
            <a:off x="3369778" y="3858463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肝火上炎：肝火上炎，热毒外发，导致眼睑湿疹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6"/>
            </p:custDataLst>
          </p:nvPr>
        </p:nvSpPr>
        <p:spPr>
          <a:xfrm>
            <a:off x="3369778" y="4657784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肾阴不足：肾阴不足，阴虚火旺，导致眼睑湿疹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正文"/>
          <p:cNvSpPr txBox="1"/>
          <p:nvPr>
            <p:custDataLst>
              <p:tags r:id="rId7"/>
            </p:custDataLst>
          </p:nvPr>
        </p:nvSpPr>
        <p:spPr>
          <a:xfrm>
            <a:off x="3369778" y="5457105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气血不足：气血不足，肌肤失养，导致眼睑湿疹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病程分期</a:t>
            </a:r>
            <a:endParaRPr lang="zh-CN" altLang="en-US"/>
          </a:p>
        </p:txBody>
      </p:sp>
      <p:sp>
        <p:nvSpPr>
          <p:cNvPr id="1049050" name="弧形 58"/>
          <p:cNvSpPr/>
          <p:nvPr>
            <p:custDataLst>
              <p:tags r:id="rId2"/>
            </p:custDataLst>
          </p:nvPr>
        </p:nvSpPr>
        <p:spPr>
          <a:xfrm>
            <a:off x="8027409" y="2156012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弧形 57"/>
          <p:cNvSpPr/>
          <p:nvPr>
            <p:custDataLst>
              <p:tags r:id="rId3"/>
            </p:custDataLst>
          </p:nvPr>
        </p:nvSpPr>
        <p:spPr>
          <a:xfrm>
            <a:off x="838200" y="2156012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椭圆 22"/>
          <p:cNvSpPr/>
          <p:nvPr>
            <p:custDataLst>
              <p:tags r:id="rId4"/>
            </p:custDataLst>
          </p:nvPr>
        </p:nvSpPr>
        <p:spPr>
          <a:xfrm>
            <a:off x="8354477" y="2420183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椭圆 23"/>
          <p:cNvSpPr/>
          <p:nvPr>
            <p:custDataLst>
              <p:tags r:id="rId5"/>
            </p:custDataLst>
          </p:nvPr>
        </p:nvSpPr>
        <p:spPr>
          <a:xfrm>
            <a:off x="8724675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正文"/>
          <p:cNvSpPr txBox="1"/>
          <p:nvPr>
            <p:custDataLst>
              <p:tags r:id="rId6"/>
            </p:custDataLst>
          </p:nvPr>
        </p:nvSpPr>
        <p:spPr>
          <a:xfrm>
            <a:off x="8788472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恢复期：症状消失，眼睑皮肤恢复正常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60" name="椭圆 24"/>
          <p:cNvSpPr/>
          <p:nvPr>
            <p:custDataLst>
              <p:tags r:id="rId7"/>
            </p:custDataLst>
          </p:nvPr>
        </p:nvSpPr>
        <p:spPr>
          <a:xfrm>
            <a:off x="6022769" y="2420183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椭圆 25"/>
          <p:cNvSpPr/>
          <p:nvPr>
            <p:custDataLst>
              <p:tags r:id="rId8"/>
            </p:custDataLst>
          </p:nvPr>
        </p:nvSpPr>
        <p:spPr>
          <a:xfrm>
            <a:off x="6392069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正文"/>
          <p:cNvSpPr txBox="1"/>
          <p:nvPr>
            <p:custDataLst>
              <p:tags r:id="rId9"/>
            </p:custDataLst>
          </p:nvPr>
        </p:nvSpPr>
        <p:spPr>
          <a:xfrm>
            <a:off x="6456763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慢性期：症状持续，眼睑皮肤增厚、粗糙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椭圆 7"/>
          <p:cNvSpPr/>
          <p:nvPr>
            <p:custDataLst>
              <p:tags r:id="rId10"/>
            </p:custDataLst>
          </p:nvPr>
        </p:nvSpPr>
        <p:spPr>
          <a:xfrm>
            <a:off x="3691061" y="2420183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椭圆 9"/>
          <p:cNvSpPr/>
          <p:nvPr>
            <p:custDataLst>
              <p:tags r:id="rId11"/>
            </p:custDataLst>
          </p:nvPr>
        </p:nvSpPr>
        <p:spPr>
          <a:xfrm>
            <a:off x="4060360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12"/>
            </p:custDataLst>
          </p:nvPr>
        </p:nvSpPr>
        <p:spPr>
          <a:xfrm>
            <a:off x="4125055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亚急性期：症状减轻，但仍有红肿和痒痛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72" name="椭圆 5"/>
          <p:cNvSpPr/>
          <p:nvPr>
            <p:custDataLst>
              <p:tags r:id="rId13"/>
            </p:custDataLst>
          </p:nvPr>
        </p:nvSpPr>
        <p:spPr>
          <a:xfrm>
            <a:off x="1094284" y="2420183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椭圆 4"/>
          <p:cNvSpPr/>
          <p:nvPr>
            <p:custDataLst>
              <p:tags r:id="rId14"/>
            </p:custDataLst>
          </p:nvPr>
        </p:nvSpPr>
        <p:spPr>
          <a:xfrm>
            <a:off x="1463583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正文"/>
          <p:cNvSpPr txBox="1"/>
          <p:nvPr>
            <p:custDataLst>
              <p:tags r:id="rId15"/>
            </p:custDataLst>
          </p:nvPr>
        </p:nvSpPr>
        <p:spPr>
          <a:xfrm>
            <a:off x="1528278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急性期：眼睑红肿、痒痛、分泌物增多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鉴别诊断</a:t>
            </a:r>
            <a:endParaRPr lang="zh-CN" altLang="en-US"/>
          </a:p>
        </p:txBody>
      </p:sp>
      <p:sp>
        <p:nvSpPr>
          <p:cNvPr id="1049114" name="圆角矩形 26"/>
          <p:cNvSpPr/>
          <p:nvPr>
            <p:custDataLst>
              <p:tags r:id="rId2"/>
            </p:custDataLst>
          </p:nvPr>
        </p:nvSpPr>
        <p:spPr>
          <a:xfrm>
            <a:off x="838200" y="2056648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6" name="圆角矩形 28"/>
          <p:cNvSpPr/>
          <p:nvPr>
            <p:custDataLst>
              <p:tags r:id="rId3"/>
            </p:custDataLst>
          </p:nvPr>
        </p:nvSpPr>
        <p:spPr>
          <a:xfrm>
            <a:off x="840048" y="2056648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18" name="文本框 31"/>
          <p:cNvSpPr txBox="1"/>
          <p:nvPr>
            <p:custDataLst>
              <p:tags r:id="rId4"/>
            </p:custDataLst>
          </p:nvPr>
        </p:nvSpPr>
        <p:spPr>
          <a:xfrm>
            <a:off x="938002" y="2427519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症状：眼睑红肿、瘙痒、疼痛、分泌物增多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29"/>
          <p:cNvSpPr/>
          <p:nvPr>
            <p:custDataLst>
              <p:tags r:id="rId5"/>
            </p:custDataLst>
          </p:nvPr>
        </p:nvSpPr>
        <p:spPr>
          <a:xfrm>
            <a:off x="2622938" y="2056648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2" name="圆角矩形 32"/>
          <p:cNvSpPr/>
          <p:nvPr>
            <p:custDataLst>
              <p:tags r:id="rId6"/>
            </p:custDataLst>
          </p:nvPr>
        </p:nvSpPr>
        <p:spPr>
          <a:xfrm>
            <a:off x="2624786" y="2056648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4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427519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体征：眼睑皮肤红肿、糜烂、结痂、脱屑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圆角矩形 3"/>
          <p:cNvSpPr/>
          <p:nvPr>
            <p:custDataLst>
              <p:tags r:id="rId8"/>
            </p:custDataLst>
          </p:nvPr>
        </p:nvSpPr>
        <p:spPr>
          <a:xfrm>
            <a:off x="4407676" y="2056648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8" name="圆角矩形 4"/>
          <p:cNvSpPr/>
          <p:nvPr>
            <p:custDataLst>
              <p:tags r:id="rId9"/>
            </p:custDataLst>
          </p:nvPr>
        </p:nvSpPr>
        <p:spPr>
          <a:xfrm>
            <a:off x="4409524" y="2056648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0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427519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病史：是否有过敏史、接触史、用药史等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8"/>
          <p:cNvSpPr/>
          <p:nvPr>
            <p:custDataLst>
              <p:tags r:id="rId11"/>
            </p:custDataLst>
          </p:nvPr>
        </p:nvSpPr>
        <p:spPr>
          <a:xfrm>
            <a:off x="6192414" y="2056648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4" name="圆角矩形 9"/>
          <p:cNvSpPr/>
          <p:nvPr>
            <p:custDataLst>
              <p:tags r:id="rId12"/>
            </p:custDataLst>
          </p:nvPr>
        </p:nvSpPr>
        <p:spPr>
          <a:xfrm>
            <a:off x="6194262" y="2056648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6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427519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实验室检查：血常规、尿常规、肝肾功能、过敏原检测等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圆角矩形 6"/>
          <p:cNvSpPr/>
          <p:nvPr>
            <p:custDataLst>
              <p:tags r:id="rId14"/>
            </p:custDataLst>
          </p:nvPr>
        </p:nvSpPr>
        <p:spPr>
          <a:xfrm>
            <a:off x="7977152" y="205788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0" name="圆角矩形 7"/>
          <p:cNvSpPr/>
          <p:nvPr>
            <p:custDataLst>
              <p:tags r:id="rId15"/>
            </p:custDataLst>
          </p:nvPr>
        </p:nvSpPr>
        <p:spPr>
          <a:xfrm>
            <a:off x="7979000" y="205788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2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42875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影像学检查：眼部超声、CT、MRI等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圆角矩形 16"/>
          <p:cNvSpPr/>
          <p:nvPr>
            <p:custDataLst>
              <p:tags r:id="rId17"/>
            </p:custDataLst>
          </p:nvPr>
        </p:nvSpPr>
        <p:spPr>
          <a:xfrm>
            <a:off x="9761890" y="205788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6" name="圆角矩形 17"/>
          <p:cNvSpPr/>
          <p:nvPr>
            <p:custDataLst>
              <p:tags r:id="rId18"/>
            </p:custDataLst>
          </p:nvPr>
        </p:nvSpPr>
        <p:spPr>
          <a:xfrm>
            <a:off x="9763738" y="205788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8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42875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病理检查：眼睑皮肤活检、组织病理学检查等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治疗方案</a:t>
            </a:r>
            <a:endParaRPr lang="zh-CN" altLang="en-US"/>
          </a:p>
        </p:txBody>
      </p:sp>
      <p:sp>
        <p:nvSpPr>
          <p:cNvPr id="10491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内治法</a:t>
            </a:r>
            <a:endParaRPr lang="zh-CN" altLang="en-US"/>
          </a:p>
        </p:txBody>
      </p:sp>
      <p:sp>
        <p:nvSpPr>
          <p:cNvPr id="1049228" name="矩形 3"/>
          <p:cNvSpPr/>
          <p:nvPr>
            <p:custDataLst>
              <p:tags r:id="rId2"/>
            </p:custDataLst>
          </p:nvPr>
        </p:nvSpPr>
        <p:spPr>
          <a:xfrm>
            <a:off x="1187449" y="1811024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3"/>
          <p:cNvSpPr/>
          <p:nvPr>
            <p:custDataLst>
              <p:tags r:id="rId3"/>
            </p:custDataLst>
          </p:nvPr>
        </p:nvSpPr>
        <p:spPr>
          <a:xfrm>
            <a:off x="838200" y="1811024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4"/>
          <p:cNvSpPr txBox="1"/>
          <p:nvPr>
            <p:custDataLst>
              <p:tags r:id="rId4"/>
            </p:custDataLst>
          </p:nvPr>
        </p:nvSpPr>
        <p:spPr>
          <a:xfrm>
            <a:off x="1367608" y="191370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清热解毒：使用清热解毒的药物，如黄连、黄芩等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39"/>
          <p:cNvSpPr/>
          <p:nvPr>
            <p:custDataLst>
              <p:tags r:id="rId5"/>
            </p:custDataLst>
          </p:nvPr>
        </p:nvSpPr>
        <p:spPr>
          <a:xfrm>
            <a:off x="1187449" y="3224008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5"/>
          <p:cNvSpPr/>
          <p:nvPr>
            <p:custDataLst>
              <p:tags r:id="rId6"/>
            </p:custDataLst>
          </p:nvPr>
        </p:nvSpPr>
        <p:spPr>
          <a:xfrm>
            <a:off x="838200" y="3224008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326692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祛风除湿：使用祛风除湿的药物，如防风、白术等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12"/>
          <p:cNvSpPr/>
          <p:nvPr>
            <p:custDataLst>
              <p:tags r:id="rId8"/>
            </p:custDataLst>
          </p:nvPr>
        </p:nvSpPr>
        <p:spPr>
          <a:xfrm>
            <a:off x="1187449" y="4636992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17"/>
          <p:cNvSpPr/>
          <p:nvPr>
            <p:custDataLst>
              <p:tags r:id="rId9"/>
            </p:custDataLst>
          </p:nvPr>
        </p:nvSpPr>
        <p:spPr>
          <a:xfrm>
            <a:off x="838200" y="4636992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7396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养血润燥：使用养血润燥的药物，如当归、熟地等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9"/>
          <p:cNvSpPr/>
          <p:nvPr>
            <p:custDataLst>
              <p:tags r:id="rId11"/>
            </p:custDataLst>
          </p:nvPr>
        </p:nvSpPr>
        <p:spPr>
          <a:xfrm>
            <a:off x="6638935" y="1811024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26"/>
          <p:cNvSpPr/>
          <p:nvPr>
            <p:custDataLst>
              <p:tags r:id="rId12"/>
            </p:custDataLst>
          </p:nvPr>
        </p:nvSpPr>
        <p:spPr>
          <a:xfrm>
            <a:off x="6289686" y="1811024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91370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健脾益气：使用健脾益气的药物，如党参、白术等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64"/>
          <p:cNvSpPr/>
          <p:nvPr>
            <p:custDataLst>
              <p:tags r:id="rId14"/>
            </p:custDataLst>
          </p:nvPr>
        </p:nvSpPr>
        <p:spPr>
          <a:xfrm>
            <a:off x="6638935" y="3224008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65"/>
          <p:cNvSpPr/>
          <p:nvPr>
            <p:custDataLst>
              <p:tags r:id="rId15"/>
            </p:custDataLst>
          </p:nvPr>
        </p:nvSpPr>
        <p:spPr>
          <a:xfrm>
            <a:off x="6289686" y="3224008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326692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活血化瘀：使用活血化瘀的药物，如丹参、川芎等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67"/>
          <p:cNvSpPr/>
          <p:nvPr>
            <p:custDataLst>
              <p:tags r:id="rId17"/>
            </p:custDataLst>
          </p:nvPr>
        </p:nvSpPr>
        <p:spPr>
          <a:xfrm>
            <a:off x="6638935" y="4636992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68"/>
          <p:cNvSpPr/>
          <p:nvPr>
            <p:custDataLst>
              <p:tags r:id="rId18"/>
            </p:custDataLst>
          </p:nvPr>
        </p:nvSpPr>
        <p:spPr>
          <a:xfrm>
            <a:off x="6289686" y="4636992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7396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疏肝解郁：使用疏肝解郁的药物，如柴胡、白芍等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外治法</a:t>
            </a:r>
            <a:endParaRPr lang="zh-CN" altLang="en-US"/>
          </a:p>
        </p:txBody>
      </p:sp>
      <p:sp>
        <p:nvSpPr>
          <p:cNvPr id="104930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拔罐疗法：在患处进行拔罐，以祛风除湿、活血化瘀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热敷疗法：使用热水袋、热毛巾等热敷患处，以促进血液循环、缓解症状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药物外敷：使用清热解毒、消肿止痛的中药外敷患处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针灸疗法：选取相关穴位进行针灸，以疏通经络、调和气血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针灸疗法</a:t>
            </a:r>
            <a:endParaRPr lang="zh-CN" altLang="en-US"/>
          </a:p>
        </p:txBody>
      </p:sp>
      <p:sp>
        <p:nvSpPr>
          <p:cNvPr id="104936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针灸疗法的操作方法：采用正确的手法和力度，进行针灸操作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针灸疗法的注意事项：注意消毒，避免感染，注意观察患者的反应和病情变化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针灸疗法的原理：通过刺激穴位，调节气血，达到治疗目的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针灸疗法的穴位选择：根据病情和患者体质，选择合适的穴位进行针灸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https://d.book118.com/968046142052006044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1"/>
  <p:tag name="KSO_WM_UNIT_INDEX" val="1_1"/>
  <p:tag name="KSO_WM_UNIT_LAYERLEVEL" val="1_1"/>
  <p:tag name="KSO_WM_UNIT_LINE_FORE_SCHEMECOLOR_INDEX" val="5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5_1"/>
  <p:tag name="KSO_WM_UNIT_INDEX" val="1_5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5_2"/>
  <p:tag name="KSO_WM_UNIT_INDEX" val="1_5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2"/>
  <p:tag name="KSO_WM_UNIT_INDEX" val="1_2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2"/>
  <p:tag name="KSO_WM_UNIT_INDEX" val="1_4_2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2"/>
  <p:tag name="KSO_WM_UNIT_INDEX" val="1_2_2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4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眼科风赤疮痍（眼睑湿疹）中医诊疗方案</vt:lpstr>
      <vt:lpstr>目录</vt:lpstr>
      <vt:lpstr>添加章节标题</vt:lpstr>
      <vt:lpstr>诊断依据</vt:lpstr>
      <vt:lpstr>症状描述</vt:lpstr>
      <vt:lpstr>病因分析</vt:lpstr>
      <vt:lpstr>病程分期</vt:lpstr>
      <vt:lpstr>鉴别诊断</vt:lpstr>
      <vt:lpstr>治疗方案</vt:lpstr>
      <vt:lpstr>内治法</vt:lpstr>
      <vt:lpstr>外治法</vt:lpstr>
      <vt:lpstr>针灸疗法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2024-09-24T11:27:58.257</cp:lastPrinted>
  <dcterms:created xsi:type="dcterms:W3CDTF">2024-09-24T03:27:58Z</dcterms:created>
  <dcterms:modified xsi:type="dcterms:W3CDTF">2024-09-24T03:28:00Z</dcterms:modified>
</cp:coreProperties>
</file>